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60" r:id="rId4"/>
    <p:sldId id="265" r:id="rId5"/>
    <p:sldId id="261" r:id="rId6"/>
    <p:sldId id="262" r:id="rId7"/>
    <p:sldId id="263" r:id="rId8"/>
    <p:sldId id="266" r:id="rId9"/>
    <p:sldId id="264" r:id="rId10"/>
    <p:sldId id="258" r:id="rId11"/>
    <p:sldId id="25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A20D"/>
    <a:srgbClr val="F7D6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1001"/>
  </p:normalViewPr>
  <p:slideViewPr>
    <p:cSldViewPr snapToGrid="0">
      <p:cViewPr varScale="1">
        <p:scale>
          <a:sx n="108" d="100"/>
          <a:sy n="108" d="100"/>
        </p:scale>
        <p:origin x="84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52E288-3D45-CB4C-AE2A-C4BB4372447E}" type="datetimeFigureOut">
              <a:rPr lang="en-US" smtClean="0"/>
              <a:t>5/12/24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2F4E7A-1B66-4142-B535-0094382691C6}" type="slidenum">
              <a:rPr lang="en-US" smtClean="0"/>
              <a:t>‹#›</a:t>
            </a:fld>
            <a:endParaRPr lang="en-US"/>
          </a:p>
        </p:txBody>
      </p:sp>
    </p:spTree>
    <p:extLst>
      <p:ext uri="{BB962C8B-B14F-4D97-AF65-F5344CB8AC3E}">
        <p14:creationId xmlns:p14="http://schemas.microsoft.com/office/powerpoint/2010/main" val="2777939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introduce the concept of hard-working verbs, ask SS which of the following 2 statements tells us more about the speaker’s mood or how they do an action: 1. “I walked into the room”; 2. ”I stomped into the room”. A second example is: “I ate the cake.”; “I gobbled down the cake.” </a:t>
            </a:r>
          </a:p>
          <a:p>
            <a:r>
              <a:rPr lang="en-US" dirty="0"/>
              <a:t>“stomped” and “gobbled” are examples of hard-working verbs because they give us more information about the action (walking; eating) and provide clues as to how the speaker is feeling. In poetry hard-working verbs are important because poems are short, so every word counts and needs to earn its place in our poem. </a:t>
            </a:r>
          </a:p>
        </p:txBody>
      </p:sp>
      <p:sp>
        <p:nvSpPr>
          <p:cNvPr id="4" name="Slide Number Placeholder 3"/>
          <p:cNvSpPr>
            <a:spLocks noGrp="1"/>
          </p:cNvSpPr>
          <p:nvPr>
            <p:ph type="sldNum" sz="quarter" idx="5"/>
          </p:nvPr>
        </p:nvSpPr>
        <p:spPr/>
        <p:txBody>
          <a:bodyPr/>
          <a:lstStyle/>
          <a:p>
            <a:fld id="{972F4E7A-1B66-4142-B535-0094382691C6}" type="slidenum">
              <a:rPr lang="en-US" smtClean="0"/>
              <a:t>2</a:t>
            </a:fld>
            <a:endParaRPr lang="en-US"/>
          </a:p>
        </p:txBody>
      </p:sp>
    </p:spTree>
    <p:extLst>
      <p:ext uri="{BB962C8B-B14F-4D97-AF65-F5344CB8AC3E}">
        <p14:creationId xmlns:p14="http://schemas.microsoft.com/office/powerpoint/2010/main" val="1329812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SS already know metaphor, elicit prior knowledge before introducing simile.</a:t>
            </a:r>
          </a:p>
          <a:p>
            <a:r>
              <a:rPr lang="en-US" dirty="0"/>
              <a:t>Ask SS which 2 things are being compared in the example. Answer: clouds are being compared to tourists in a hotel pool</a:t>
            </a:r>
          </a:p>
          <a:p>
            <a:r>
              <a:rPr lang="en-US" dirty="0"/>
              <a:t>Ask SS: when we look at clouds, do we usually think of tourists in a hotel pool (various answers, but note that clouds are in the sky and a pool is water/on the ground, so very different). How does the comparison of “tourists in a hotel pool” help us see the “clouds” in a specific way? What quality in the clouds is our attention being drawn to with this comparison? Prompt further if needed: do you think the clouds are moving quickly or slowly? Do you think it’s a cold day or a warm day? What shape might the clouds be? (various answers; clouds might be moving slowly/lazily; there might be lots of smaller clouds moving together; </a:t>
            </a:r>
            <a:r>
              <a:rPr lang="en-US" dirty="0" err="1"/>
              <a:t>wamr</a:t>
            </a:r>
            <a:r>
              <a:rPr lang="en-US" dirty="0"/>
              <a:t> day; helps the verb “float” work even harder as the clouds might look like they’re floating in the sky, the way people float in/on water.  </a:t>
            </a:r>
          </a:p>
        </p:txBody>
      </p:sp>
      <p:sp>
        <p:nvSpPr>
          <p:cNvPr id="4" name="Slide Number Placeholder 3"/>
          <p:cNvSpPr>
            <a:spLocks noGrp="1"/>
          </p:cNvSpPr>
          <p:nvPr>
            <p:ph type="sldNum" sz="quarter" idx="5"/>
          </p:nvPr>
        </p:nvSpPr>
        <p:spPr/>
        <p:txBody>
          <a:bodyPr/>
          <a:lstStyle/>
          <a:p>
            <a:fld id="{972F4E7A-1B66-4142-B535-0094382691C6}" type="slidenum">
              <a:rPr lang="en-US" smtClean="0"/>
              <a:t>3</a:t>
            </a:fld>
            <a:endParaRPr lang="en-US"/>
          </a:p>
        </p:txBody>
      </p:sp>
    </p:spTree>
    <p:extLst>
      <p:ext uri="{BB962C8B-B14F-4D97-AF65-F5344CB8AC3E}">
        <p14:creationId xmlns:p14="http://schemas.microsoft.com/office/powerpoint/2010/main" val="1904009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t>
            </a:r>
          </a:p>
          <a:p>
            <a:r>
              <a:rPr lang="en-US" dirty="0"/>
              <a:t>Before showing the next slide (acrostic poems), put this slide up and ask SS: what do you notice about this poem? </a:t>
            </a:r>
          </a:p>
          <a:p>
            <a:r>
              <a:rPr lang="en-US" dirty="0"/>
              <a:t>Prompt as needed: Is there anything special about this poem? Anything hidden in it maybe? What is it about? What do you notice about the first letters of each line? </a:t>
            </a:r>
          </a:p>
          <a:p>
            <a:r>
              <a:rPr lang="en-US" dirty="0"/>
              <a:t>Answer: the first letters of each line spell out the word “POETRY” </a:t>
            </a:r>
          </a:p>
          <a:p>
            <a:r>
              <a:rPr lang="en-US" dirty="0"/>
              <a:t>Lead into the term “acrostic poem” and show next slide. </a:t>
            </a:r>
          </a:p>
        </p:txBody>
      </p:sp>
      <p:sp>
        <p:nvSpPr>
          <p:cNvPr id="4" name="Slide Number Placeholder 3"/>
          <p:cNvSpPr>
            <a:spLocks noGrp="1"/>
          </p:cNvSpPr>
          <p:nvPr>
            <p:ph type="sldNum" sz="quarter" idx="5"/>
          </p:nvPr>
        </p:nvSpPr>
        <p:spPr/>
        <p:txBody>
          <a:bodyPr/>
          <a:lstStyle/>
          <a:p>
            <a:fld id="{972F4E7A-1B66-4142-B535-0094382691C6}" type="slidenum">
              <a:rPr lang="en-US" smtClean="0"/>
              <a:t>4</a:t>
            </a:fld>
            <a:endParaRPr lang="en-US"/>
          </a:p>
        </p:txBody>
      </p:sp>
    </p:spTree>
    <p:extLst>
      <p:ext uri="{BB962C8B-B14F-4D97-AF65-F5344CB8AC3E}">
        <p14:creationId xmlns:p14="http://schemas.microsoft.com/office/powerpoint/2010/main" val="3210015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previous slide for lead-in/warm-up for this slide.</a:t>
            </a:r>
          </a:p>
          <a:p>
            <a:r>
              <a:rPr lang="en-US" dirty="0"/>
              <a:t>Ask SS why poets might choose to make an acrostic poem? (various answers; to hide a meaning, to have fun with a word/expression, especially impactful when the body of the poem disagrees with the base word/expression; as a challenge to themselves)</a:t>
            </a:r>
          </a:p>
        </p:txBody>
      </p:sp>
      <p:sp>
        <p:nvSpPr>
          <p:cNvPr id="4" name="Slide Number Placeholder 3"/>
          <p:cNvSpPr>
            <a:spLocks noGrp="1"/>
          </p:cNvSpPr>
          <p:nvPr>
            <p:ph type="sldNum" sz="quarter" idx="5"/>
          </p:nvPr>
        </p:nvSpPr>
        <p:spPr/>
        <p:txBody>
          <a:bodyPr/>
          <a:lstStyle/>
          <a:p>
            <a:fld id="{972F4E7A-1B66-4142-B535-0094382691C6}" type="slidenum">
              <a:rPr lang="en-US" smtClean="0"/>
              <a:t>5</a:t>
            </a:fld>
            <a:endParaRPr lang="en-US"/>
          </a:p>
        </p:txBody>
      </p:sp>
    </p:spTree>
    <p:extLst>
      <p:ext uri="{BB962C8B-B14F-4D97-AF65-F5344CB8AC3E}">
        <p14:creationId xmlns:p14="http://schemas.microsoft.com/office/powerpoint/2010/main" val="1277123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answers to Q, Which one helps you better feel the sensation of loving winter: in poem on the right, senses are activated (touch – “tickle my face”; sight – “snow sparkles…”; smell – “sweet perfume”). Senses are a quick and powerful way to convey an experience to a reader because they can easily imagine what the experience/scene looks like, smells like, feels like. In the poem on the left, there is more “telling” – the speaker is saying they love winter but is not conveying the reasons they love winter to the reader in a way the reader can connect with. In the poem on the right, the speaker never says they love winter, but it is clear from the descriptions and word choice. For example, in the poem on the left, “sparkling” is used as an adjective but on the right it becomes a hard-working verb “sparkles” – as a verb, it is much more evocative. Similarly, the verb “tickle” is working hard and conveys positive, childlike, fun images. </a:t>
            </a:r>
          </a:p>
          <a:p>
            <a:r>
              <a:rPr lang="en-US" dirty="0"/>
              <a:t>Encourage SS to activate the senses in their own poems, and try to avoid saying “spring feels like … to me” </a:t>
            </a:r>
          </a:p>
        </p:txBody>
      </p:sp>
      <p:sp>
        <p:nvSpPr>
          <p:cNvPr id="4" name="Slide Number Placeholder 3"/>
          <p:cNvSpPr>
            <a:spLocks noGrp="1"/>
          </p:cNvSpPr>
          <p:nvPr>
            <p:ph type="sldNum" sz="quarter" idx="5"/>
          </p:nvPr>
        </p:nvSpPr>
        <p:spPr/>
        <p:txBody>
          <a:bodyPr/>
          <a:lstStyle/>
          <a:p>
            <a:fld id="{972F4E7A-1B66-4142-B535-0094382691C6}" type="slidenum">
              <a:rPr lang="en-US" smtClean="0"/>
              <a:t>6</a:t>
            </a:fld>
            <a:endParaRPr lang="en-US"/>
          </a:p>
        </p:txBody>
      </p:sp>
    </p:spTree>
    <p:extLst>
      <p:ext uri="{BB962C8B-B14F-4D97-AF65-F5344CB8AC3E}">
        <p14:creationId xmlns:p14="http://schemas.microsoft.com/office/powerpoint/2010/main" val="1622845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SS to guess who the POV is in the poem.</a:t>
            </a:r>
          </a:p>
          <a:p>
            <a:r>
              <a:rPr lang="en-US" dirty="0"/>
              <a:t>Answer to POV Q: a cat. How do we know? Verb: “purr” and description “amber fur” </a:t>
            </a:r>
          </a:p>
          <a:p>
            <a:r>
              <a:rPr lang="en-US" dirty="0"/>
              <a:t>Remind SS that the “I” in both poetry and prose is not always the author/poet themselves – in prose, it is rarely the author (exception would be memoirs/personal essays).</a:t>
            </a:r>
          </a:p>
          <a:p>
            <a:r>
              <a:rPr lang="en-US" dirty="0"/>
              <a:t>Ask SS: Why might a poet choose to switch POV and write from the perspective of an animal, a different person, or an inanimate object? (various answers: increased empathy and understanding of that person; see the world differently to how we usually see it; can evoke stronger feelings – can be fun but also can evoke sadness more easily, depending on the POV choice) </a:t>
            </a:r>
          </a:p>
          <a:p>
            <a:r>
              <a:rPr lang="en-US" dirty="0"/>
              <a:t>Before SS start writing, remind them to really put themselves into the “shoes” of the animal/plant – for example, they’ll be physically smaller than they are, and will literally be looking at things from a different perspective (they would have to look up to see a child, for example, rather than down)</a:t>
            </a:r>
          </a:p>
          <a:p>
            <a:r>
              <a:rPr lang="en-US" dirty="0"/>
              <a:t>Optional: To explore POV further, ask SS: How would the reader experience the poem if the poet had used “cat” instead of “I”? (Can show the next slide if you want SS to explore this difference in more detail)</a:t>
            </a:r>
          </a:p>
          <a:p>
            <a:endParaRPr lang="en-US" dirty="0"/>
          </a:p>
        </p:txBody>
      </p:sp>
      <p:sp>
        <p:nvSpPr>
          <p:cNvPr id="4" name="Slide Number Placeholder 3"/>
          <p:cNvSpPr>
            <a:spLocks noGrp="1"/>
          </p:cNvSpPr>
          <p:nvPr>
            <p:ph type="sldNum" sz="quarter" idx="5"/>
          </p:nvPr>
        </p:nvSpPr>
        <p:spPr/>
        <p:txBody>
          <a:bodyPr/>
          <a:lstStyle/>
          <a:p>
            <a:fld id="{972F4E7A-1B66-4142-B535-0094382691C6}" type="slidenum">
              <a:rPr lang="en-US" smtClean="0"/>
              <a:t>7</a:t>
            </a:fld>
            <a:endParaRPr lang="en-US"/>
          </a:p>
        </p:txBody>
      </p:sp>
    </p:spTree>
    <p:extLst>
      <p:ext uri="{BB962C8B-B14F-4D97-AF65-F5344CB8AC3E}">
        <p14:creationId xmlns:p14="http://schemas.microsoft.com/office/powerpoint/2010/main" val="373419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POV deep dive analysis</a:t>
            </a:r>
          </a:p>
          <a:p>
            <a:r>
              <a:rPr lang="en-US" dirty="0"/>
              <a:t>What do you notice about the differences between these poems? How does changing the POV affect how the reader experiences the poem? </a:t>
            </a:r>
          </a:p>
          <a:p>
            <a:r>
              <a:rPr lang="en-US" dirty="0"/>
              <a:t>Various answers: it’s not about one being the “right” choice for the subject matter – more about what the poet wants to convey to the reader. With the “I” the poet and reader are stepping into the paws of the cat and experiencing the seen through his eyes. The poem on the left also makes the reader work harder than the poem on the right – there can be more satisfaction for the reader when they have to work to understand the meaning. In the poem on the right, there is an implied “cat owner/parent” who is watching their cat but in the poem on the left we are not given any information about anyone other than the cat. </a:t>
            </a:r>
          </a:p>
        </p:txBody>
      </p:sp>
      <p:sp>
        <p:nvSpPr>
          <p:cNvPr id="4" name="Slide Number Placeholder 3"/>
          <p:cNvSpPr>
            <a:spLocks noGrp="1"/>
          </p:cNvSpPr>
          <p:nvPr>
            <p:ph type="sldNum" sz="quarter" idx="5"/>
          </p:nvPr>
        </p:nvSpPr>
        <p:spPr/>
        <p:txBody>
          <a:bodyPr/>
          <a:lstStyle/>
          <a:p>
            <a:fld id="{972F4E7A-1B66-4142-B535-0094382691C6}" type="slidenum">
              <a:rPr lang="en-US" smtClean="0"/>
              <a:t>8</a:t>
            </a:fld>
            <a:endParaRPr lang="en-US"/>
          </a:p>
        </p:txBody>
      </p:sp>
    </p:spTree>
    <p:extLst>
      <p:ext uri="{BB962C8B-B14F-4D97-AF65-F5344CB8AC3E}">
        <p14:creationId xmlns:p14="http://schemas.microsoft.com/office/powerpoint/2010/main" val="4091518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or adapt this slide to congratulate the SS on their hard work. </a:t>
            </a:r>
          </a:p>
          <a:p>
            <a:r>
              <a:rPr lang="en-US" dirty="0"/>
              <a:t>If you also wrote poems along with your SS, congratulate yourself too! </a:t>
            </a:r>
          </a:p>
          <a:p>
            <a:r>
              <a:rPr lang="en-US" dirty="0"/>
              <a:t>Thank you for inspiring young people to connect with poetry. </a:t>
            </a:r>
          </a:p>
        </p:txBody>
      </p:sp>
      <p:sp>
        <p:nvSpPr>
          <p:cNvPr id="4" name="Slide Number Placeholder 3"/>
          <p:cNvSpPr>
            <a:spLocks noGrp="1"/>
          </p:cNvSpPr>
          <p:nvPr>
            <p:ph type="sldNum" sz="quarter" idx="5"/>
          </p:nvPr>
        </p:nvSpPr>
        <p:spPr/>
        <p:txBody>
          <a:bodyPr/>
          <a:lstStyle/>
          <a:p>
            <a:fld id="{972F4E7A-1B66-4142-B535-0094382691C6}" type="slidenum">
              <a:rPr lang="en-US" smtClean="0"/>
              <a:t>9</a:t>
            </a:fld>
            <a:endParaRPr lang="en-US"/>
          </a:p>
        </p:txBody>
      </p:sp>
    </p:spTree>
    <p:extLst>
      <p:ext uri="{BB962C8B-B14F-4D97-AF65-F5344CB8AC3E}">
        <p14:creationId xmlns:p14="http://schemas.microsoft.com/office/powerpoint/2010/main" val="1716906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5/12/24</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kimtharrison.ca/2024/04/28/5-spring-poetry-prompts-grades-6-8"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9731023" y="4804775"/>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437625" y="4845559"/>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6-8 </a:t>
            </a:r>
          </a:p>
        </p:txBody>
      </p:sp>
      <p:sp>
        <p:nvSpPr>
          <p:cNvPr id="6" name="Rectangle 5">
            <a:extLst>
              <a:ext uri="{FF2B5EF4-FFF2-40B4-BE49-F238E27FC236}">
                <a16:creationId xmlns:a16="http://schemas.microsoft.com/office/drawing/2014/main" id="{EEDB0E18-D32A-3034-B287-C8F3C686F593}"/>
              </a:ext>
            </a:extLst>
          </p:cNvPr>
          <p:cNvSpPr/>
          <p:nvPr/>
        </p:nvSpPr>
        <p:spPr>
          <a:xfrm>
            <a:off x="9731023" y="5300983"/>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10320865" y="5343662"/>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Grades 8+</a:t>
            </a:r>
          </a:p>
        </p:txBody>
      </p:sp>
      <p:sp>
        <p:nvSpPr>
          <p:cNvPr id="9" name="Rectangle 8">
            <a:extLst>
              <a:ext uri="{FF2B5EF4-FFF2-40B4-BE49-F238E27FC236}">
                <a16:creationId xmlns:a16="http://schemas.microsoft.com/office/drawing/2014/main" id="{9B26963F-38F3-02F3-CC43-803C962BEDF6}"/>
              </a:ext>
            </a:extLst>
          </p:cNvPr>
          <p:cNvSpPr/>
          <p:nvPr/>
        </p:nvSpPr>
        <p:spPr>
          <a:xfrm>
            <a:off x="9731023" y="579719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9832622" y="5839870"/>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ESL, Intermediate+</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917025" y="562643"/>
            <a:ext cx="8520600" cy="106725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dirty="0">
                <a:solidFill>
                  <a:srgbClr val="5EA20E"/>
                </a:solidFill>
                <a:latin typeface="Urbanist Medium"/>
                <a:ea typeface="Urbanist Medium"/>
                <a:cs typeface="Urbanist Medium"/>
                <a:sym typeface="Urbanist"/>
              </a:rPr>
              <a:t>5 Spr</a:t>
            </a:r>
            <a:r>
              <a:rPr lang="en" dirty="0">
                <a:solidFill>
                  <a:srgbClr val="5EA20D"/>
                </a:solidFill>
                <a:latin typeface="Urbanist Medium"/>
                <a:ea typeface="Urbanist Medium"/>
                <a:cs typeface="Urbanist Medium"/>
                <a:sym typeface="Urbanist"/>
              </a:rPr>
              <a:t>in</a:t>
            </a:r>
            <a:r>
              <a:rPr lang="en" dirty="0">
                <a:solidFill>
                  <a:srgbClr val="5EA20E"/>
                </a:solidFill>
                <a:latin typeface="Urbanist Medium"/>
                <a:ea typeface="Urbanist Medium"/>
                <a:cs typeface="Urbanist Medium"/>
                <a:sym typeface="Urbanist"/>
              </a:rPr>
              <a:t>g Poetry Prompts &amp; Techniques</a:t>
            </a:r>
            <a:endParaRPr dirty="0">
              <a:solidFill>
                <a:srgbClr val="5EA20E"/>
              </a:solidFill>
              <a:latin typeface="Urbanist Medium"/>
              <a:ea typeface="Urbanist Medium"/>
              <a:cs typeface="Urbanist Medium"/>
              <a:sym typeface="Urbanist"/>
            </a:endParaRPr>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a:off x="3636541" y="2468025"/>
            <a:ext cx="5081567" cy="3678277"/>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sz="2400" dirty="0">
                <a:latin typeface="Urbanist Medium"/>
                <a:ea typeface="Urbanist Medium"/>
                <a:cs typeface="Urbanist Medium"/>
                <a:sym typeface="Urbanist"/>
              </a:rPr>
              <a:t>This resource includes:</a:t>
            </a:r>
            <a:endParaRPr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CA" sz="2400" dirty="0">
                <a:latin typeface="Urbanist Medium"/>
                <a:ea typeface="Urbanist Medium"/>
                <a:cs typeface="Urbanist Medium"/>
                <a:sym typeface="Urbanist"/>
              </a:rPr>
              <a:t>Examples of literary &amp; poetic techniques (simile, acrostic, POV, conveying feelings, hard-working verbs)</a:t>
            </a:r>
            <a:endParaRPr lang="en"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Teaching ideas and answers (in “speaker notes”)</a:t>
            </a:r>
          </a:p>
          <a:p>
            <a:pPr lvl="0" indent="-457200" algn="l" rtl="0">
              <a:spcBef>
                <a:spcPts val="0"/>
              </a:spcBef>
              <a:spcAft>
                <a:spcPts val="0"/>
              </a:spcAft>
              <a:buFont typeface="Wingdings" pitchFamily="2" charset="2"/>
              <a:buChar char="ü"/>
            </a:pPr>
            <a:r>
              <a:rPr lang="en" dirty="0">
                <a:latin typeface="Urbanist Medium"/>
                <a:ea typeface="Urbanist Medium"/>
                <a:cs typeface="Urbanist Medium"/>
                <a:sym typeface="Urbanist"/>
              </a:rPr>
              <a:t>2 bonus slides for deeper poetic analysis with usage notes</a:t>
            </a:r>
            <a:endParaRPr lang="en" sz="2400" dirty="0">
              <a:latin typeface="Urbanist Medium"/>
              <a:ea typeface="Urbanist Medium"/>
              <a:cs typeface="Urbanist Medium"/>
              <a:sym typeface="Urbanist"/>
            </a:endParaRPr>
          </a:p>
          <a:p>
            <a:pPr indent="-457200" algn="l">
              <a:spcBef>
                <a:spcPts val="0"/>
              </a:spcBef>
              <a:buFont typeface="Wingdings" pitchFamily="2" charset="2"/>
              <a:buChar char="ü"/>
            </a:pPr>
            <a:r>
              <a:rPr lang="en-CA" sz="2400" dirty="0">
                <a:latin typeface="Urbanist Medium"/>
                <a:ea typeface="Urbanist Medium"/>
                <a:cs typeface="Urbanist Medium"/>
                <a:sym typeface="Urbanist"/>
              </a:rPr>
              <a:t>Visit </a:t>
            </a:r>
            <a:r>
              <a:rPr lang="en-CA" sz="2400" dirty="0">
                <a:latin typeface="Urbanist Medium"/>
                <a:ea typeface="Urbanist Medium"/>
                <a:cs typeface="Urbanist Medium"/>
                <a:sym typeface="Urbanist"/>
                <a:hlinkClick r:id="rId2"/>
              </a:rPr>
              <a:t>https://kimtharrison.ca/2024/04/28/5-spring-poetry-prompts-grades-6-8</a:t>
            </a:r>
            <a:r>
              <a:rPr lang="en-CA" sz="2400" dirty="0">
                <a:latin typeface="Urbanist Medium"/>
                <a:ea typeface="Urbanist Medium"/>
                <a:cs typeface="Urbanist Medium"/>
                <a:sym typeface="Urbanist"/>
              </a:rPr>
              <a:t>  for: printable PDF / Google Slides versions</a:t>
            </a:r>
          </a:p>
          <a:p>
            <a:pPr marL="0" lvl="0" indent="0" algn="ctr" rtl="0">
              <a:spcBef>
                <a:spcPts val="0"/>
              </a:spcBef>
              <a:spcAft>
                <a:spcPts val="0"/>
              </a:spcAft>
              <a:buNone/>
            </a:pPr>
            <a:endParaRPr sz="2400" dirty="0">
              <a:latin typeface="Urbanist Medium"/>
              <a:ea typeface="Urbanist Medium"/>
              <a:cs typeface="Urbanist Medium"/>
              <a:sym typeface="Urbanist"/>
            </a:endParaRPr>
          </a:p>
        </p:txBody>
      </p:sp>
      <p:sp>
        <p:nvSpPr>
          <p:cNvPr id="2" name="Oval 1">
            <a:extLst>
              <a:ext uri="{FF2B5EF4-FFF2-40B4-BE49-F238E27FC236}">
                <a16:creationId xmlns:a16="http://schemas.microsoft.com/office/drawing/2014/main" id="{709B2483-A951-900F-43F8-97BC4BE8FFB7}"/>
              </a:ext>
            </a:extLst>
          </p:cNvPr>
          <p:cNvSpPr/>
          <p:nvPr/>
        </p:nvSpPr>
        <p:spPr>
          <a:xfrm>
            <a:off x="957469" y="1646574"/>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6F302F-922F-1CCE-B204-97208AAA8D96}"/>
              </a:ext>
            </a:extLst>
          </p:cNvPr>
          <p:cNvSpPr/>
          <p:nvPr/>
        </p:nvSpPr>
        <p:spPr>
          <a:xfrm>
            <a:off x="6632295" y="801511"/>
            <a:ext cx="5463250" cy="4154984"/>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0F5807-941E-B09D-D2CC-42227097B1B2}"/>
              </a:ext>
            </a:extLst>
          </p:cNvPr>
          <p:cNvSpPr/>
          <p:nvPr/>
        </p:nvSpPr>
        <p:spPr>
          <a:xfrm>
            <a:off x="609600" y="801510"/>
            <a:ext cx="5249333" cy="2308323"/>
          </a:xfrm>
          <a:prstGeom prst="rect">
            <a:avLst/>
          </a:prstGeom>
          <a:solidFill>
            <a:srgbClr val="5EA2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295643-91EC-BFA8-0ABA-829A3C2C4D19}"/>
              </a:ext>
            </a:extLst>
          </p:cNvPr>
          <p:cNvSpPr txBox="1"/>
          <p:nvPr/>
        </p:nvSpPr>
        <p:spPr>
          <a:xfrm>
            <a:off x="6259689" y="609600"/>
            <a:ext cx="5685384" cy="4154984"/>
          </a:xfrm>
          <a:prstGeom prst="rect">
            <a:avLst/>
          </a:prstGeom>
          <a:solidFill>
            <a:schemeClr val="bg1"/>
          </a:solidFill>
          <a:ln>
            <a:solidFill>
              <a:srgbClr val="F7D613"/>
            </a:solidFill>
          </a:ln>
        </p:spPr>
        <p:txBody>
          <a:bodyPr wrap="square" rtlCol="0">
            <a:spAutoFit/>
          </a:bodyPr>
          <a:lstStyle/>
          <a:p>
            <a:pPr rtl="0">
              <a:spcBef>
                <a:spcPts val="0"/>
              </a:spcBef>
              <a:spcAft>
                <a:spcPts val="0"/>
              </a:spcAft>
            </a:pP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Task:</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Finish this poem by writing 4-6 new lines. Include at least 2 new hard-working verbs. </a:t>
            </a:r>
            <a:endParaRPr lang="en-CA" sz="24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endParaRPr>
          </a:p>
          <a:p>
            <a:r>
              <a:rPr lang="en-CA" sz="24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rPr>
              <a:t>Extra challenge: </a:t>
            </a: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Decide if you want to use stanza breaks or not. </a:t>
            </a:r>
          </a:p>
          <a:p>
            <a:b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br>
            <a:b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Spring blooms sway in the warm breeze,</a:t>
            </a:r>
          </a:p>
          <a:p>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Early bees zip between yellow petals,</a:t>
            </a:r>
          </a:p>
          <a:p>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a:t>
            </a:r>
          </a:p>
        </p:txBody>
      </p:sp>
      <p:sp>
        <p:nvSpPr>
          <p:cNvPr id="2" name="TextBox 1">
            <a:extLst>
              <a:ext uri="{FF2B5EF4-FFF2-40B4-BE49-F238E27FC236}">
                <a16:creationId xmlns:a16="http://schemas.microsoft.com/office/drawing/2014/main" id="{A5CE9087-1F17-D67A-81C5-97F72AB1E153}"/>
              </a:ext>
            </a:extLst>
          </p:cNvPr>
          <p:cNvSpPr txBox="1"/>
          <p:nvPr/>
        </p:nvSpPr>
        <p:spPr>
          <a:xfrm>
            <a:off x="428978" y="609600"/>
            <a:ext cx="5192889" cy="2308324"/>
          </a:xfrm>
          <a:prstGeom prst="rect">
            <a:avLst/>
          </a:prstGeom>
          <a:solidFill>
            <a:schemeClr val="bg1"/>
          </a:solidFill>
          <a:ln>
            <a:solidFill>
              <a:srgbClr val="5EA20D"/>
            </a:solidFill>
          </a:ln>
          <a:effectLst/>
        </p:spPr>
        <p:txBody>
          <a:bodyPr wrap="square" rtlCol="0">
            <a:spAutoFit/>
          </a:bodyPr>
          <a:lstStyle/>
          <a:p>
            <a:pPr rtl="0">
              <a:spcBef>
                <a:spcPts val="0"/>
              </a:spcBef>
              <a:spcAft>
                <a:spcPts val="0"/>
              </a:spcAft>
            </a:pP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Focus: Hard-working verbs</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pPr rtl="0">
              <a:spcBef>
                <a:spcPts val="0"/>
              </a:spcBef>
              <a:spcAft>
                <a:spcPts val="0"/>
              </a:spcAft>
            </a:pP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A verb that precisely captures the action you want to describe without the need for an adverb. </a:t>
            </a:r>
          </a:p>
          <a:p>
            <a:pPr rtl="0">
              <a:spcBef>
                <a:spcPts val="0"/>
              </a:spcBef>
              <a:spcAft>
                <a:spcPts val="0"/>
              </a:spcAft>
            </a:pP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Examples from this poem: “sway” and “zip” </a:t>
            </a:r>
            <a:endParaRPr lang="en-CA" sz="2400" dirty="0">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6F302F-922F-1CCE-B204-97208AAA8D96}"/>
              </a:ext>
            </a:extLst>
          </p:cNvPr>
          <p:cNvSpPr/>
          <p:nvPr/>
        </p:nvSpPr>
        <p:spPr>
          <a:xfrm>
            <a:off x="6609145" y="801510"/>
            <a:ext cx="5486400" cy="5386089"/>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0F5807-941E-B09D-D2CC-42227097B1B2}"/>
              </a:ext>
            </a:extLst>
          </p:cNvPr>
          <p:cNvSpPr/>
          <p:nvPr/>
        </p:nvSpPr>
        <p:spPr>
          <a:xfrm>
            <a:off x="609600" y="801510"/>
            <a:ext cx="5249333" cy="2308323"/>
          </a:xfrm>
          <a:prstGeom prst="rect">
            <a:avLst/>
          </a:prstGeom>
          <a:solidFill>
            <a:srgbClr val="5EA2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295643-91EC-BFA8-0ABA-829A3C2C4D19}"/>
              </a:ext>
            </a:extLst>
          </p:cNvPr>
          <p:cNvSpPr txBox="1"/>
          <p:nvPr/>
        </p:nvSpPr>
        <p:spPr>
          <a:xfrm>
            <a:off x="6259689" y="609600"/>
            <a:ext cx="5685384" cy="5386090"/>
          </a:xfrm>
          <a:prstGeom prst="rect">
            <a:avLst/>
          </a:prstGeom>
          <a:solidFill>
            <a:schemeClr val="bg1"/>
          </a:solidFill>
          <a:ln>
            <a:solidFill>
              <a:srgbClr val="F7D613"/>
            </a:solidFill>
          </a:ln>
        </p:spPr>
        <p:txBody>
          <a:bodyPr wrap="square" rtlCol="0">
            <a:spAutoFit/>
          </a:bodyPr>
          <a:lstStyle/>
          <a:p>
            <a:pPr rtl="0">
              <a:spcBef>
                <a:spcPts val="0"/>
              </a:spcBef>
              <a:spcAft>
                <a:spcPts val="0"/>
              </a:spcAft>
            </a:pP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Task:</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Finish this poem by completing the similes in lines 2 and 4, then creating your own full simile in lines 5 and 6. </a:t>
            </a:r>
            <a:endParaRPr lang="en-CA" sz="20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endParaRPr>
          </a:p>
          <a:p>
            <a:r>
              <a:rPr lang="en-CA" sz="20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rPr>
              <a:t>Extra challenge: </a:t>
            </a: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dig deep to find unexpected similes that really make your reader work to see the image/meaning you’re trying to capture.  </a:t>
            </a:r>
          </a:p>
          <a:p>
            <a:pPr rtl="0">
              <a:spcBef>
                <a:spcPts val="0"/>
              </a:spcBef>
              <a:spcAft>
                <a:spcPts val="0"/>
              </a:spcAft>
            </a:pPr>
            <a:b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Snow melts to slush</a:t>
            </a:r>
            <a:endPar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Like…</a:t>
            </a:r>
            <a:endPar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br>
              <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Rain rinses the soil</a:t>
            </a:r>
            <a:endPar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Like …</a:t>
            </a:r>
            <a:endPar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br>
              <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a:t>
            </a:r>
            <a:endPar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Like … </a:t>
            </a:r>
            <a:endParaRPr lang="en-CA" sz="20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2" name="TextBox 1">
            <a:extLst>
              <a:ext uri="{FF2B5EF4-FFF2-40B4-BE49-F238E27FC236}">
                <a16:creationId xmlns:a16="http://schemas.microsoft.com/office/drawing/2014/main" id="{A5CE9087-1F17-D67A-81C5-97F72AB1E153}"/>
              </a:ext>
            </a:extLst>
          </p:cNvPr>
          <p:cNvSpPr txBox="1"/>
          <p:nvPr/>
        </p:nvSpPr>
        <p:spPr>
          <a:xfrm>
            <a:off x="428978" y="609600"/>
            <a:ext cx="5192889" cy="2308324"/>
          </a:xfrm>
          <a:prstGeom prst="rect">
            <a:avLst/>
          </a:prstGeom>
          <a:solidFill>
            <a:schemeClr val="bg1"/>
          </a:solidFill>
          <a:ln>
            <a:solidFill>
              <a:srgbClr val="5EA20D"/>
            </a:solidFill>
          </a:ln>
          <a:effectLst/>
        </p:spPr>
        <p:txBody>
          <a:bodyPr wrap="square" rtlCol="0">
            <a:spAutoFit/>
          </a:bodyPr>
          <a:lstStyle/>
          <a:p>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Focus: Poetic techniques: simile</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pPr rtl="0">
              <a:spcBef>
                <a:spcPts val="0"/>
              </a:spcBef>
              <a:spcAft>
                <a:spcPts val="0"/>
              </a:spcAft>
            </a:pP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A simile compares two unlike things using the word “like” or “as”. </a:t>
            </a:r>
            <a:endParaRPr lang="en-CA" sz="24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Example: clouds float past my window like tourists in a hotel pool </a:t>
            </a:r>
            <a:endParaRPr lang="en-CA" sz="24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400" dirty="0">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3235396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F936B7-825D-5AF6-1A14-667B7183731E}"/>
              </a:ext>
            </a:extLst>
          </p:cNvPr>
          <p:cNvSpPr txBox="1"/>
          <p:nvPr/>
        </p:nvSpPr>
        <p:spPr>
          <a:xfrm>
            <a:off x="3005559" y="1203767"/>
            <a:ext cx="618088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Po</a:t>
            </a:r>
            <a:r>
              <a:rPr kumimoji="0" lang="en-CA" sz="4000" b="0" i="0" u="none"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ems are fun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O</a:t>
            </a:r>
            <a:r>
              <a:rPr kumimoji="0" lang="en-CA" sz="4000" b="0" i="0" u="none"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r serious, or both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E</a:t>
            </a:r>
            <a:r>
              <a:rPr kumimoji="0" lang="en-CA" sz="4000" b="0" i="0" u="none"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ach one a new moment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T</a:t>
            </a:r>
            <a:r>
              <a:rPr kumimoji="0" lang="en-CA" sz="4000" b="0" i="0" u="none"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ransformed,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R</a:t>
            </a:r>
            <a:r>
              <a:rPr kumimoji="0" lang="en-CA" sz="4000" b="0" i="0" u="none"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etold, just for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Y</a:t>
            </a:r>
            <a:r>
              <a:rPr kumimoji="0" lang="en-CA" sz="4000" b="0" i="0" u="none" strike="noStrike" kern="1200" cap="none" spc="0" normalizeH="0" baseline="0" noProof="0" dirty="0">
                <a:ln>
                  <a:noFill/>
                </a:ln>
                <a:solidFill>
                  <a:srgbClr val="000000"/>
                </a:solidFill>
                <a:effectLst/>
                <a:uLnTx/>
                <a:uFillTx/>
                <a:latin typeface="Caveat" pitchFamily="2" charset="0"/>
                <a:ea typeface="Urbanist Medium" panose="020B0A04040200000203" pitchFamily="34" charset="77"/>
                <a:cs typeface="Urbanist Medium" panose="020B0A04040200000203" pitchFamily="34" charset="77"/>
              </a:rPr>
              <a:t>ou.</a:t>
            </a:r>
          </a:p>
        </p:txBody>
      </p:sp>
    </p:spTree>
    <p:extLst>
      <p:ext uri="{BB962C8B-B14F-4D97-AF65-F5344CB8AC3E}">
        <p14:creationId xmlns:p14="http://schemas.microsoft.com/office/powerpoint/2010/main" val="1318570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6F302F-922F-1CCE-B204-97208AAA8D96}"/>
              </a:ext>
            </a:extLst>
          </p:cNvPr>
          <p:cNvSpPr/>
          <p:nvPr/>
        </p:nvSpPr>
        <p:spPr>
          <a:xfrm>
            <a:off x="6496755" y="801510"/>
            <a:ext cx="5598789" cy="4832093"/>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0F5807-941E-B09D-D2CC-42227097B1B2}"/>
              </a:ext>
            </a:extLst>
          </p:cNvPr>
          <p:cNvSpPr/>
          <p:nvPr/>
        </p:nvSpPr>
        <p:spPr>
          <a:xfrm>
            <a:off x="609600" y="801510"/>
            <a:ext cx="5249333" cy="5416868"/>
          </a:xfrm>
          <a:prstGeom prst="rect">
            <a:avLst/>
          </a:prstGeom>
          <a:solidFill>
            <a:srgbClr val="5EA2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295643-91EC-BFA8-0ABA-829A3C2C4D19}"/>
              </a:ext>
            </a:extLst>
          </p:cNvPr>
          <p:cNvSpPr txBox="1"/>
          <p:nvPr/>
        </p:nvSpPr>
        <p:spPr>
          <a:xfrm>
            <a:off x="6259689" y="609600"/>
            <a:ext cx="5685384" cy="4832092"/>
          </a:xfrm>
          <a:prstGeom prst="rect">
            <a:avLst/>
          </a:prstGeom>
          <a:solidFill>
            <a:schemeClr val="bg1"/>
          </a:solidFill>
          <a:ln>
            <a:solidFill>
              <a:srgbClr val="F7D613"/>
            </a:solidFill>
          </a:ln>
        </p:spPr>
        <p:txBody>
          <a:bodyPr wrap="square" rtlCol="0">
            <a:spAutoFit/>
          </a:bodyPr>
          <a:lstStyle/>
          <a:p>
            <a:pPr rtl="0">
              <a:spcBef>
                <a:spcPts val="0"/>
              </a:spcBef>
              <a:spcAft>
                <a:spcPts val="0"/>
              </a:spcAft>
            </a:pP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Task:</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Finish this poem by creating lines that start with the letters in the base word “spring.” The final line has already been created for you. </a:t>
            </a:r>
            <a:b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2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rPr>
              <a:t>Extra challenge: </a:t>
            </a: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Write your own final line instead of the one given.  </a:t>
            </a:r>
          </a:p>
          <a:p>
            <a:pPr rtl="0">
              <a:spcBef>
                <a:spcPts val="0"/>
              </a:spcBef>
              <a:spcAft>
                <a:spcPts val="0"/>
              </a:spcAft>
            </a:pPr>
            <a:b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S</a:t>
            </a:r>
            <a:endParaRPr lang="en-CA" sz="22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P</a:t>
            </a:r>
            <a:endParaRPr lang="en-CA" sz="22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R</a:t>
            </a:r>
            <a:endParaRPr lang="en-CA" sz="22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I</a:t>
            </a:r>
            <a:endParaRPr lang="en-CA" sz="22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N</a:t>
            </a:r>
            <a:endParaRPr lang="en-CA" sz="2200" dirty="0">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Glimmers in the sunlight </a:t>
            </a:r>
            <a:endParaRPr lang="en-CA" sz="2200" dirty="0">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2" name="TextBox 1">
            <a:extLst>
              <a:ext uri="{FF2B5EF4-FFF2-40B4-BE49-F238E27FC236}">
                <a16:creationId xmlns:a16="http://schemas.microsoft.com/office/drawing/2014/main" id="{A5CE9087-1F17-D67A-81C5-97F72AB1E153}"/>
              </a:ext>
            </a:extLst>
          </p:cNvPr>
          <p:cNvSpPr txBox="1"/>
          <p:nvPr/>
        </p:nvSpPr>
        <p:spPr>
          <a:xfrm>
            <a:off x="428978" y="609600"/>
            <a:ext cx="5192889" cy="5416868"/>
          </a:xfrm>
          <a:prstGeom prst="rect">
            <a:avLst/>
          </a:prstGeom>
          <a:solidFill>
            <a:schemeClr val="bg1"/>
          </a:solidFill>
          <a:ln>
            <a:solidFill>
              <a:srgbClr val="5EA20D"/>
            </a:solidFill>
          </a:ln>
          <a:effectLst/>
        </p:spPr>
        <p:txBody>
          <a:bodyPr wrap="square" rtlCol="0">
            <a:spAutoFit/>
          </a:bodyPr>
          <a:lstStyle/>
          <a:p>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Focus: Poetic forms: acrostic (or mnemonic) poem </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pPr rtl="0">
              <a:spcBef>
                <a:spcPts val="0"/>
              </a:spcBef>
              <a:spcAft>
                <a:spcPts val="0"/>
              </a:spcAft>
            </a:pPr>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An acrostic poem takes a base word or phrase, and then uses the letters as either the initial letter of each line or the last letter of each line.</a:t>
            </a:r>
          </a:p>
          <a:p>
            <a: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Example:  In the poem below, the word “poetry” is the base word. </a:t>
            </a:r>
          </a:p>
          <a:p>
            <a:br>
              <a:rPr lang="en-CA" sz="22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br>
            <a:r>
              <a:rPr lang="en-CA" sz="2400" u="sng"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P</a:t>
            </a:r>
            <a:r>
              <a:rPr lang="en-CA" sz="24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oems are fun</a:t>
            </a:r>
          </a:p>
          <a:p>
            <a:r>
              <a:rPr lang="en-CA" sz="2400" u="sng"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O</a:t>
            </a:r>
            <a:r>
              <a:rPr lang="en-CA" sz="24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r serious, or both</a:t>
            </a:r>
          </a:p>
          <a:p>
            <a:r>
              <a:rPr lang="en-CA" sz="2400" u="sng"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E</a:t>
            </a:r>
            <a:r>
              <a:rPr lang="en-CA" sz="24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ach one a new moment</a:t>
            </a:r>
          </a:p>
          <a:p>
            <a:r>
              <a:rPr lang="en-CA" sz="2400" u="sng"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T</a:t>
            </a:r>
            <a:r>
              <a:rPr lang="en-CA" sz="24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ransformed,</a:t>
            </a:r>
          </a:p>
          <a:p>
            <a:r>
              <a:rPr lang="en-CA" sz="2400" u="sng"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R</a:t>
            </a:r>
            <a:r>
              <a:rPr lang="en-CA" sz="24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etold, just for</a:t>
            </a:r>
          </a:p>
          <a:p>
            <a:r>
              <a:rPr lang="en-CA" sz="2400" u="sng"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Y</a:t>
            </a:r>
            <a:r>
              <a:rPr lang="en-CA" sz="24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ou.</a:t>
            </a:r>
          </a:p>
        </p:txBody>
      </p:sp>
    </p:spTree>
    <p:extLst>
      <p:ext uri="{BB962C8B-B14F-4D97-AF65-F5344CB8AC3E}">
        <p14:creationId xmlns:p14="http://schemas.microsoft.com/office/powerpoint/2010/main" val="1610796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6F302F-922F-1CCE-B204-97208AAA8D96}"/>
              </a:ext>
            </a:extLst>
          </p:cNvPr>
          <p:cNvSpPr/>
          <p:nvPr/>
        </p:nvSpPr>
        <p:spPr>
          <a:xfrm>
            <a:off x="6942667" y="801510"/>
            <a:ext cx="5152877" cy="2677657"/>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0F5807-941E-B09D-D2CC-42227097B1B2}"/>
              </a:ext>
            </a:extLst>
          </p:cNvPr>
          <p:cNvSpPr/>
          <p:nvPr/>
        </p:nvSpPr>
        <p:spPr>
          <a:xfrm>
            <a:off x="609600" y="801510"/>
            <a:ext cx="5249333" cy="5124728"/>
          </a:xfrm>
          <a:prstGeom prst="rect">
            <a:avLst/>
          </a:prstGeom>
          <a:solidFill>
            <a:srgbClr val="5EA2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295643-91EC-BFA8-0ABA-829A3C2C4D19}"/>
              </a:ext>
            </a:extLst>
          </p:cNvPr>
          <p:cNvSpPr txBox="1"/>
          <p:nvPr/>
        </p:nvSpPr>
        <p:spPr>
          <a:xfrm>
            <a:off x="6259689" y="609600"/>
            <a:ext cx="5685384" cy="2677656"/>
          </a:xfrm>
          <a:prstGeom prst="rect">
            <a:avLst/>
          </a:prstGeom>
          <a:solidFill>
            <a:schemeClr val="bg1"/>
          </a:solidFill>
          <a:ln>
            <a:solidFill>
              <a:srgbClr val="F7D613"/>
            </a:solidFill>
          </a:ln>
        </p:spPr>
        <p:txBody>
          <a:bodyPr wrap="square" rtlCol="0">
            <a:spAutoFit/>
          </a:bodyPr>
          <a:lstStyle/>
          <a:p>
            <a:pPr rtl="0">
              <a:spcBef>
                <a:spcPts val="0"/>
              </a:spcBef>
              <a:spcAft>
                <a:spcPts val="0"/>
              </a:spcAft>
            </a:pP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Task:</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Write a poem about what spring feels like to you.</a:t>
            </a:r>
          </a:p>
          <a:p>
            <a:r>
              <a:rPr lang="en-CA" sz="24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rPr>
              <a:t>Extra challenge: </a:t>
            </a: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Use 1-2 poetic techniques in your poem (for example: alliteration, assonance, metaphor, simile, imagery)  </a:t>
            </a:r>
          </a:p>
        </p:txBody>
      </p:sp>
      <p:sp>
        <p:nvSpPr>
          <p:cNvPr id="2" name="TextBox 1">
            <a:extLst>
              <a:ext uri="{FF2B5EF4-FFF2-40B4-BE49-F238E27FC236}">
                <a16:creationId xmlns:a16="http://schemas.microsoft.com/office/drawing/2014/main" id="{A5CE9087-1F17-D67A-81C5-97F72AB1E153}"/>
              </a:ext>
            </a:extLst>
          </p:cNvPr>
          <p:cNvSpPr txBox="1"/>
          <p:nvPr/>
        </p:nvSpPr>
        <p:spPr>
          <a:xfrm>
            <a:off x="428978" y="609600"/>
            <a:ext cx="5192889" cy="5139869"/>
          </a:xfrm>
          <a:prstGeom prst="rect">
            <a:avLst/>
          </a:prstGeom>
          <a:solidFill>
            <a:schemeClr val="bg1"/>
          </a:solidFill>
          <a:ln>
            <a:solidFill>
              <a:srgbClr val="5EA20D"/>
            </a:solidFill>
          </a:ln>
          <a:effectLst/>
        </p:spPr>
        <p:txBody>
          <a:bodyPr wrap="square" rtlCol="0">
            <a:spAutoFit/>
          </a:bodyPr>
          <a:lstStyle/>
          <a:p>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Focus: </a:t>
            </a:r>
            <a:r>
              <a:rPr lang="en-CA" sz="2400" b="1" dirty="0">
                <a:solidFill>
                  <a:srgbClr val="5EA20D"/>
                </a:solidFill>
                <a:latin typeface="Urbanist Black" panose="020B0A04040200000203" pitchFamily="34" charset="77"/>
                <a:ea typeface="Urbanist Black" panose="020B0A04040200000203" pitchFamily="34" charset="77"/>
                <a:cs typeface="Urbanist Black" panose="020B0A04040200000203" pitchFamily="34" charset="77"/>
              </a:rPr>
              <a:t>P</a:t>
            </a: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oetic functions: capturing and conveying feelings</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Poems can serve many functions and purposes, and we write poems for many different reasons. One reason is to capture what an experience or event feels like to us and then convey that feeling to a reader. </a:t>
            </a: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Example: Look at the difference in these 2 poems. Which one helps you better feel the sensation of loving winter?</a:t>
            </a:r>
          </a:p>
          <a:p>
            <a:pPr rtl="0">
              <a:spcBef>
                <a:spcPts val="0"/>
              </a:spcBef>
              <a:spcAft>
                <a:spcPts val="0"/>
              </a:spcAft>
            </a:pPr>
            <a:endParaRPr lang="en-CA" sz="20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6" name="TextBox 5">
            <a:extLst>
              <a:ext uri="{FF2B5EF4-FFF2-40B4-BE49-F238E27FC236}">
                <a16:creationId xmlns:a16="http://schemas.microsoft.com/office/drawing/2014/main" id="{0C78483E-AA61-8C0B-0C53-79369D8CCA80}"/>
              </a:ext>
            </a:extLst>
          </p:cNvPr>
          <p:cNvSpPr txBox="1"/>
          <p:nvPr/>
        </p:nvSpPr>
        <p:spPr>
          <a:xfrm>
            <a:off x="428978" y="4006981"/>
            <a:ext cx="2477913" cy="1323439"/>
          </a:xfrm>
          <a:prstGeom prst="rect">
            <a:avLst/>
          </a:prstGeom>
          <a:solidFill>
            <a:schemeClr val="bg1"/>
          </a:solidFill>
          <a:ln>
            <a:noFill/>
          </a:ln>
          <a:effectLst/>
        </p:spPr>
        <p:txBody>
          <a:bodyPr wrap="square" rtlCol="0">
            <a:spAutoFit/>
          </a:bodyPr>
          <a:lstStyle/>
          <a:p>
            <a:r>
              <a:rPr lang="en-CA" sz="20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I love winter</a:t>
            </a:r>
          </a:p>
          <a:p>
            <a:r>
              <a:rPr lang="en-CA" sz="20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I love the cold and ice</a:t>
            </a:r>
          </a:p>
          <a:p>
            <a:r>
              <a:rPr lang="en-CA" sz="20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I love the sparkling snow </a:t>
            </a:r>
          </a:p>
          <a:p>
            <a:r>
              <a:rPr lang="en-CA" sz="2000" u="none" strike="noStrike" dirty="0">
                <a:solidFill>
                  <a:srgbClr val="000000"/>
                </a:solidFill>
                <a:effectLst/>
                <a:latin typeface="Caveat" pitchFamily="2" charset="0"/>
                <a:ea typeface="Urbanist Medium" panose="020B0A04040200000203" pitchFamily="34" charset="77"/>
                <a:cs typeface="Urbanist Medium" panose="020B0A04040200000203" pitchFamily="34" charset="77"/>
              </a:rPr>
              <a:t>And the warm log fires</a:t>
            </a:r>
          </a:p>
        </p:txBody>
      </p:sp>
      <p:sp>
        <p:nvSpPr>
          <p:cNvPr id="7" name="TextBox 6">
            <a:extLst>
              <a:ext uri="{FF2B5EF4-FFF2-40B4-BE49-F238E27FC236}">
                <a16:creationId xmlns:a16="http://schemas.microsoft.com/office/drawing/2014/main" id="{469A9EE7-E7B9-12A6-EE34-45D6E6E9E144}"/>
              </a:ext>
            </a:extLst>
          </p:cNvPr>
          <p:cNvSpPr txBox="1"/>
          <p:nvPr/>
        </p:nvSpPr>
        <p:spPr>
          <a:xfrm>
            <a:off x="2952366" y="3995143"/>
            <a:ext cx="2624025" cy="1754326"/>
          </a:xfrm>
          <a:prstGeom prst="rect">
            <a:avLst/>
          </a:prstGeom>
          <a:solidFill>
            <a:schemeClr val="bg1"/>
          </a:solidFill>
          <a:ln>
            <a:noFill/>
          </a:ln>
          <a:effectLst/>
        </p:spPr>
        <p:txBody>
          <a:bodyPr wrap="square" rtlCol="0">
            <a:spAutoFit/>
          </a:bodyPr>
          <a:lstStyle/>
          <a:p>
            <a:pPr rtl="0">
              <a:spcBef>
                <a:spcPts val="0"/>
              </a:spcBef>
              <a:spcAft>
                <a:spcPts val="0"/>
              </a:spcAft>
            </a:pPr>
            <a:r>
              <a:rPr lang="en-CA" sz="1800" b="0" i="0" u="none" strike="noStrike" dirty="0">
                <a:solidFill>
                  <a:srgbClr val="000000"/>
                </a:solidFill>
                <a:effectLst/>
                <a:latin typeface="Caveat" pitchFamily="2" charset="0"/>
              </a:rPr>
              <a:t>Snow sparkles in the bright morning light, </a:t>
            </a:r>
            <a:endParaRPr lang="en-CA" sz="2000" b="0" dirty="0">
              <a:effectLst/>
              <a:latin typeface="Caveat" pitchFamily="2" charset="0"/>
            </a:endParaRPr>
          </a:p>
          <a:p>
            <a:pPr rtl="0">
              <a:spcBef>
                <a:spcPts val="0"/>
              </a:spcBef>
              <a:spcAft>
                <a:spcPts val="0"/>
              </a:spcAft>
            </a:pPr>
            <a:r>
              <a:rPr lang="en-CA" sz="1800" b="0" i="0" u="none" strike="noStrike" dirty="0">
                <a:solidFill>
                  <a:srgbClr val="000000"/>
                </a:solidFill>
                <a:effectLst/>
                <a:latin typeface="Caveat" pitchFamily="2" charset="0"/>
              </a:rPr>
              <a:t>Snowflakes tickle my face,</a:t>
            </a:r>
            <a:endParaRPr lang="en-CA" sz="2000" b="0" dirty="0">
              <a:effectLst/>
              <a:latin typeface="Caveat" pitchFamily="2" charset="0"/>
            </a:endParaRPr>
          </a:p>
          <a:p>
            <a:pPr rtl="0">
              <a:spcBef>
                <a:spcPts val="0"/>
              </a:spcBef>
              <a:spcAft>
                <a:spcPts val="0"/>
              </a:spcAft>
            </a:pPr>
            <a:r>
              <a:rPr lang="en-CA" sz="1800" b="0" i="0" u="none" strike="noStrike" dirty="0">
                <a:solidFill>
                  <a:srgbClr val="000000"/>
                </a:solidFill>
                <a:effectLst/>
                <a:latin typeface="Caveat" pitchFamily="2" charset="0"/>
              </a:rPr>
              <a:t>Melt into my cheeks,</a:t>
            </a:r>
            <a:endParaRPr lang="en-CA" sz="2000" b="0" dirty="0">
              <a:effectLst/>
              <a:latin typeface="Caveat" pitchFamily="2" charset="0"/>
            </a:endParaRPr>
          </a:p>
          <a:p>
            <a:pPr rtl="0">
              <a:spcBef>
                <a:spcPts val="0"/>
              </a:spcBef>
              <a:spcAft>
                <a:spcPts val="0"/>
              </a:spcAft>
            </a:pPr>
            <a:r>
              <a:rPr lang="en-CA" sz="1800" b="0" i="0" u="none" strike="noStrike" dirty="0">
                <a:solidFill>
                  <a:srgbClr val="000000"/>
                </a:solidFill>
                <a:effectLst/>
                <a:latin typeface="Caveat" pitchFamily="2" charset="0"/>
              </a:rPr>
              <a:t>The sweet perfume of log fires</a:t>
            </a:r>
            <a:endParaRPr lang="en-CA" sz="2000" b="0" dirty="0">
              <a:effectLst/>
              <a:latin typeface="Caveat" pitchFamily="2" charset="0"/>
            </a:endParaRPr>
          </a:p>
          <a:p>
            <a:pPr rtl="0">
              <a:spcBef>
                <a:spcPts val="0"/>
              </a:spcBef>
              <a:spcAft>
                <a:spcPts val="0"/>
              </a:spcAft>
            </a:pPr>
            <a:r>
              <a:rPr lang="en-CA" sz="1800" b="0" i="0" u="none" strike="noStrike" dirty="0">
                <a:solidFill>
                  <a:srgbClr val="000000"/>
                </a:solidFill>
                <a:effectLst/>
                <a:latin typeface="Caveat" pitchFamily="2" charset="0"/>
              </a:rPr>
              <a:t>scents the air </a:t>
            </a:r>
            <a:endParaRPr lang="en-CA" sz="2000" b="0" dirty="0">
              <a:effectLst/>
              <a:latin typeface="Caveat" pitchFamily="2" charset="0"/>
            </a:endParaRPr>
          </a:p>
        </p:txBody>
      </p:sp>
    </p:spTree>
    <p:extLst>
      <p:ext uri="{BB962C8B-B14F-4D97-AF65-F5344CB8AC3E}">
        <p14:creationId xmlns:p14="http://schemas.microsoft.com/office/powerpoint/2010/main" val="4240579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6F302F-922F-1CCE-B204-97208AAA8D96}"/>
              </a:ext>
            </a:extLst>
          </p:cNvPr>
          <p:cNvSpPr/>
          <p:nvPr/>
        </p:nvSpPr>
        <p:spPr>
          <a:xfrm>
            <a:off x="6942667" y="801510"/>
            <a:ext cx="5152877" cy="2677657"/>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0F5807-941E-B09D-D2CC-42227097B1B2}"/>
              </a:ext>
            </a:extLst>
          </p:cNvPr>
          <p:cNvSpPr/>
          <p:nvPr/>
        </p:nvSpPr>
        <p:spPr>
          <a:xfrm>
            <a:off x="609600" y="801510"/>
            <a:ext cx="5249333" cy="5446890"/>
          </a:xfrm>
          <a:prstGeom prst="rect">
            <a:avLst/>
          </a:prstGeom>
          <a:solidFill>
            <a:srgbClr val="5EA2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295643-91EC-BFA8-0ABA-829A3C2C4D19}"/>
              </a:ext>
            </a:extLst>
          </p:cNvPr>
          <p:cNvSpPr txBox="1"/>
          <p:nvPr/>
        </p:nvSpPr>
        <p:spPr>
          <a:xfrm>
            <a:off x="6259689" y="609600"/>
            <a:ext cx="5685384" cy="2677656"/>
          </a:xfrm>
          <a:prstGeom prst="rect">
            <a:avLst/>
          </a:prstGeom>
          <a:solidFill>
            <a:schemeClr val="bg1"/>
          </a:solidFill>
          <a:ln>
            <a:solidFill>
              <a:srgbClr val="F7D613"/>
            </a:solidFill>
          </a:ln>
        </p:spPr>
        <p:txBody>
          <a:bodyPr wrap="square" rtlCol="0">
            <a:spAutoFit/>
          </a:bodyPr>
          <a:lstStyle/>
          <a:p>
            <a:pPr rtl="0">
              <a:spcBef>
                <a:spcPts val="0"/>
              </a:spcBef>
              <a:spcAft>
                <a:spcPts val="0"/>
              </a:spcAft>
            </a:pPr>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Task:</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Write a 6–8-line poem from the point of view (POV) of an animal or plant in spring. </a:t>
            </a:r>
            <a:r>
              <a:rPr lang="en-CA" sz="2400" i="1" u="none" strike="noStrike" dirty="0">
                <a:solidFill>
                  <a:srgbClr val="000000"/>
                </a:solidFill>
                <a:effectLst/>
                <a:latin typeface="Urbanist Black" panose="020B0A04040200000203" pitchFamily="34" charset="77"/>
                <a:ea typeface="Urbanist Black" panose="020B0A04040200000203" pitchFamily="34" charset="77"/>
                <a:cs typeface="Urbanist Black" panose="020B0A04040200000203" pitchFamily="34" charset="77"/>
              </a:rPr>
              <a:t>(Note: Do not include the name of the animal in your poem.)</a:t>
            </a:r>
          </a:p>
          <a:p>
            <a:pPr rtl="0">
              <a:spcBef>
                <a:spcPts val="0"/>
              </a:spcBef>
              <a:spcAft>
                <a:spcPts val="0"/>
              </a:spcAft>
            </a:pPr>
            <a:r>
              <a:rPr lang="en-CA" sz="2400" b="1" u="none" strike="noStrike" dirty="0">
                <a:solidFill>
                  <a:srgbClr val="000000"/>
                </a:solidFill>
                <a:effectLst/>
                <a:latin typeface="Urbanist SemiBold" panose="020B0A04040200000203" pitchFamily="34" charset="77"/>
                <a:ea typeface="Urbanist SemiBold" panose="020B0A04040200000203" pitchFamily="34" charset="77"/>
                <a:cs typeface="Urbanist SemiBold" panose="020B0A04040200000203" pitchFamily="34" charset="77"/>
              </a:rPr>
              <a:t>Extra challenge: </a:t>
            </a:r>
            <a:r>
              <a:rPr lang="en-CA" sz="24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See if your friend or teacher can guess the POV. </a:t>
            </a:r>
            <a:endParaRPr lang="en-CA" sz="2400" dirty="0">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2" name="TextBox 1">
            <a:extLst>
              <a:ext uri="{FF2B5EF4-FFF2-40B4-BE49-F238E27FC236}">
                <a16:creationId xmlns:a16="http://schemas.microsoft.com/office/drawing/2014/main" id="{A5CE9087-1F17-D67A-81C5-97F72AB1E153}"/>
              </a:ext>
            </a:extLst>
          </p:cNvPr>
          <p:cNvSpPr txBox="1"/>
          <p:nvPr/>
        </p:nvSpPr>
        <p:spPr>
          <a:xfrm>
            <a:off x="428978" y="609600"/>
            <a:ext cx="5192889" cy="5447645"/>
          </a:xfrm>
          <a:prstGeom prst="rect">
            <a:avLst/>
          </a:prstGeom>
          <a:solidFill>
            <a:schemeClr val="bg1"/>
          </a:solidFill>
          <a:ln>
            <a:solidFill>
              <a:srgbClr val="5EA20D"/>
            </a:solidFill>
          </a:ln>
          <a:effectLst/>
        </p:spPr>
        <p:txBody>
          <a:bodyPr wrap="square" rtlCol="0">
            <a:spAutoFit/>
          </a:bodyPr>
          <a:lstStyle/>
          <a:p>
            <a:r>
              <a:rPr lang="en-CA" sz="2400" b="1" u="none" strike="noStrike"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rPr>
              <a:t>Focus: </a:t>
            </a:r>
            <a:r>
              <a:rPr lang="en-CA" sz="2400" b="1" dirty="0">
                <a:solidFill>
                  <a:srgbClr val="5EA20D"/>
                </a:solidFill>
                <a:latin typeface="Urbanist Black" panose="020B0A04040200000203" pitchFamily="34" charset="77"/>
                <a:ea typeface="Urbanist Black" panose="020B0A04040200000203" pitchFamily="34" charset="77"/>
                <a:cs typeface="Urbanist Black" panose="020B0A04040200000203" pitchFamily="34" charset="77"/>
              </a:rPr>
              <a:t> literary techniques: point of view (POV)</a:t>
            </a:r>
            <a:endParaRPr lang="en-CA" sz="2400" b="1" dirty="0">
              <a:solidFill>
                <a:srgbClr val="5EA20D"/>
              </a:solidFill>
              <a:effectLst/>
              <a:latin typeface="Urbanist Black" panose="020B0A04040200000203" pitchFamily="34" charset="77"/>
              <a:ea typeface="Urbanist Black" panose="020B0A04040200000203" pitchFamily="34" charset="77"/>
              <a:cs typeface="Urbanist Black" panose="020B0A04040200000203" pitchFamily="34" charset="77"/>
            </a:endParaRP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Like in prose, when we write a poem, we need to choose whose point of view we are experiencing the poem through. In personal poems, the POV (the “I”) is often the poet themself. However, poems can also play with POV.</a:t>
            </a:r>
          </a:p>
          <a:p>
            <a:pPr rtl="0">
              <a:spcBef>
                <a:spcPts val="0"/>
              </a:spcBef>
              <a:spcAft>
                <a:spcPts val="0"/>
              </a:spcAft>
            </a:pPr>
            <a:r>
              <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rPr>
              <a:t>Example: </a:t>
            </a:r>
            <a:r>
              <a:rPr lang="en-CA" sz="1800" b="0" i="0" u="none" strike="noStrike" dirty="0">
                <a:solidFill>
                  <a:srgbClr val="000000"/>
                </a:solidFill>
                <a:effectLst/>
                <a:latin typeface="Arial" panose="020B0604020202020204" pitchFamily="34" charset="0"/>
              </a:rPr>
              <a:t>Can you guess the POV (the “I”) in this short poem?</a:t>
            </a:r>
            <a:endParaRPr lang="en-CA" sz="2000" b="0" dirty="0">
              <a:effectLst/>
            </a:endParaRPr>
          </a:p>
          <a:p>
            <a:br>
              <a:rPr lang="en-CA" sz="2000" dirty="0"/>
            </a:br>
            <a:endParaRPr lang="en-CA" sz="20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dirty="0">
              <a:solidFill>
                <a:srgbClr val="000000"/>
              </a:solidFill>
              <a:latin typeface="Urbanist Medium" panose="020B0A04040200000203" pitchFamily="34" charset="77"/>
              <a:ea typeface="Urbanist Medium" panose="020B0A04040200000203" pitchFamily="34" charset="77"/>
              <a:cs typeface="Urbanist Medium" panose="020B0A04040200000203" pitchFamily="34" charset="77"/>
            </a:endParaRPr>
          </a:p>
          <a:p>
            <a:pPr rtl="0">
              <a:spcBef>
                <a:spcPts val="0"/>
              </a:spcBef>
              <a:spcAft>
                <a:spcPts val="0"/>
              </a:spcAft>
            </a:pPr>
            <a:endParaRPr lang="en-CA" sz="2000" u="none" strike="noStrike" dirty="0">
              <a:solidFill>
                <a:srgbClr val="000000"/>
              </a:solidFill>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6" name="TextBox 5">
            <a:extLst>
              <a:ext uri="{FF2B5EF4-FFF2-40B4-BE49-F238E27FC236}">
                <a16:creationId xmlns:a16="http://schemas.microsoft.com/office/drawing/2014/main" id="{0C78483E-AA61-8C0B-0C53-79369D8CCA80}"/>
              </a:ext>
            </a:extLst>
          </p:cNvPr>
          <p:cNvSpPr txBox="1"/>
          <p:nvPr/>
        </p:nvSpPr>
        <p:spPr>
          <a:xfrm>
            <a:off x="1504709" y="3890836"/>
            <a:ext cx="3264061" cy="1938992"/>
          </a:xfrm>
          <a:prstGeom prst="rect">
            <a:avLst/>
          </a:prstGeom>
          <a:solidFill>
            <a:schemeClr val="bg1"/>
          </a:solidFill>
          <a:ln>
            <a:noFill/>
          </a:ln>
          <a:effectLst/>
        </p:spPr>
        <p:txBody>
          <a:bodyPr wrap="square" rtlCol="0">
            <a:spAutoFit/>
          </a:bodyPr>
          <a:lstStyle/>
          <a:p>
            <a:pPr rtl="0">
              <a:spcBef>
                <a:spcPts val="0"/>
              </a:spcBef>
              <a:spcAft>
                <a:spcPts val="0"/>
              </a:spcAft>
            </a:pPr>
            <a:r>
              <a:rPr lang="en-CA" sz="2400" b="0" i="0" u="none" strike="noStrike" dirty="0">
                <a:solidFill>
                  <a:srgbClr val="000000"/>
                </a:solidFill>
                <a:effectLst/>
                <a:latin typeface="Caveat" pitchFamily="2" charset="0"/>
              </a:rPr>
              <a:t>I stretch and curl</a:t>
            </a:r>
            <a:endParaRPr lang="en-CA" sz="2400" b="0" dirty="0">
              <a:effectLst/>
              <a:latin typeface="Caveat" pitchFamily="2" charset="0"/>
            </a:endParaRPr>
          </a:p>
          <a:p>
            <a:pPr rtl="0">
              <a:spcBef>
                <a:spcPts val="0"/>
              </a:spcBef>
              <a:spcAft>
                <a:spcPts val="0"/>
              </a:spcAft>
            </a:pPr>
            <a:r>
              <a:rPr lang="en-CA" sz="2400" b="0" i="0" u="none" strike="noStrike" dirty="0">
                <a:solidFill>
                  <a:srgbClr val="000000"/>
                </a:solidFill>
                <a:effectLst/>
                <a:latin typeface="Caveat" pitchFamily="2" charset="0"/>
              </a:rPr>
              <a:t>Snuggle close</a:t>
            </a:r>
            <a:endParaRPr lang="en-CA" sz="2400" b="0" dirty="0">
              <a:effectLst/>
              <a:latin typeface="Caveat" pitchFamily="2" charset="0"/>
            </a:endParaRPr>
          </a:p>
          <a:p>
            <a:pPr rtl="0">
              <a:spcBef>
                <a:spcPts val="0"/>
              </a:spcBef>
              <a:spcAft>
                <a:spcPts val="0"/>
              </a:spcAft>
            </a:pPr>
            <a:r>
              <a:rPr lang="en-CA" sz="2400" b="0" i="0" u="none" strike="noStrike" dirty="0">
                <a:solidFill>
                  <a:srgbClr val="000000"/>
                </a:solidFill>
                <a:effectLst/>
                <a:latin typeface="Caveat" pitchFamily="2" charset="0"/>
              </a:rPr>
              <a:t>and purr</a:t>
            </a:r>
            <a:endParaRPr lang="en-CA" sz="2400" b="0" dirty="0">
              <a:effectLst/>
              <a:latin typeface="Caveat" pitchFamily="2" charset="0"/>
            </a:endParaRPr>
          </a:p>
          <a:p>
            <a:pPr rtl="0">
              <a:spcBef>
                <a:spcPts val="0"/>
              </a:spcBef>
              <a:spcAft>
                <a:spcPts val="0"/>
              </a:spcAft>
            </a:pPr>
            <a:r>
              <a:rPr lang="en-CA" sz="2400" b="0" i="0" u="none" strike="noStrike" dirty="0">
                <a:solidFill>
                  <a:srgbClr val="000000"/>
                </a:solidFill>
                <a:effectLst/>
                <a:latin typeface="Caveat" pitchFamily="2" charset="0"/>
              </a:rPr>
              <a:t>As the fading sun</a:t>
            </a:r>
            <a:endParaRPr lang="en-CA" sz="2400" b="0" dirty="0">
              <a:effectLst/>
              <a:latin typeface="Caveat" pitchFamily="2" charset="0"/>
            </a:endParaRPr>
          </a:p>
          <a:p>
            <a:pPr rtl="0">
              <a:spcBef>
                <a:spcPts val="0"/>
              </a:spcBef>
              <a:spcAft>
                <a:spcPts val="0"/>
              </a:spcAft>
            </a:pPr>
            <a:r>
              <a:rPr lang="en-CA" sz="2400" b="0" i="0" u="none" strike="noStrike" dirty="0">
                <a:solidFill>
                  <a:srgbClr val="000000"/>
                </a:solidFill>
                <a:effectLst/>
                <a:latin typeface="Caveat" pitchFamily="2" charset="0"/>
              </a:rPr>
              <a:t>Warms my amber fur </a:t>
            </a:r>
            <a:endParaRPr lang="en-CA" sz="2400" b="0" dirty="0">
              <a:effectLst/>
              <a:latin typeface="Caveat" pitchFamily="2" charset="0"/>
            </a:endParaRPr>
          </a:p>
        </p:txBody>
      </p:sp>
    </p:spTree>
    <p:extLst>
      <p:ext uri="{BB962C8B-B14F-4D97-AF65-F5344CB8AC3E}">
        <p14:creationId xmlns:p14="http://schemas.microsoft.com/office/powerpoint/2010/main" val="192496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66BFFC-8381-32BA-930C-558E7C727068}"/>
              </a:ext>
            </a:extLst>
          </p:cNvPr>
          <p:cNvSpPr txBox="1"/>
          <p:nvPr/>
        </p:nvSpPr>
        <p:spPr>
          <a:xfrm>
            <a:off x="1088020" y="1263383"/>
            <a:ext cx="3784922" cy="2862322"/>
          </a:xfrm>
          <a:prstGeom prst="rect">
            <a:avLst/>
          </a:prstGeom>
          <a:solidFill>
            <a:schemeClr val="bg1"/>
          </a:solidFill>
          <a:ln>
            <a:noFill/>
          </a:ln>
          <a:effectLst/>
        </p:spPr>
        <p:txBody>
          <a:bodyPr wrap="square" rtlCol="0">
            <a:spAutoFit/>
          </a:bodyPr>
          <a:lstStyle/>
          <a:p>
            <a:pPr rtl="0">
              <a:spcBef>
                <a:spcPts val="0"/>
              </a:spcBef>
              <a:spcAft>
                <a:spcPts val="0"/>
              </a:spcAft>
            </a:pPr>
            <a:r>
              <a:rPr lang="en-CA" sz="3600" b="0" i="0" u="none" strike="noStrike" dirty="0">
                <a:solidFill>
                  <a:srgbClr val="000000"/>
                </a:solidFill>
                <a:effectLst/>
                <a:latin typeface="Caveat" pitchFamily="2" charset="0"/>
              </a:rPr>
              <a:t>I stretch and curl</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Snuggle close</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and purr</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As the fading sun</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Warms my amber fur </a:t>
            </a:r>
            <a:endParaRPr lang="en-CA" sz="3600" b="0" dirty="0">
              <a:effectLst/>
              <a:latin typeface="Caveat" pitchFamily="2" charset="0"/>
            </a:endParaRPr>
          </a:p>
        </p:txBody>
      </p:sp>
      <p:sp>
        <p:nvSpPr>
          <p:cNvPr id="3" name="TextBox 2">
            <a:extLst>
              <a:ext uri="{FF2B5EF4-FFF2-40B4-BE49-F238E27FC236}">
                <a16:creationId xmlns:a16="http://schemas.microsoft.com/office/drawing/2014/main" id="{BC7E80BD-F8BC-9D31-1A07-CA75C8865A86}"/>
              </a:ext>
            </a:extLst>
          </p:cNvPr>
          <p:cNvSpPr txBox="1"/>
          <p:nvPr/>
        </p:nvSpPr>
        <p:spPr>
          <a:xfrm>
            <a:off x="6788552" y="1263383"/>
            <a:ext cx="4315428" cy="2862322"/>
          </a:xfrm>
          <a:prstGeom prst="rect">
            <a:avLst/>
          </a:prstGeom>
          <a:solidFill>
            <a:schemeClr val="bg1"/>
          </a:solidFill>
          <a:ln>
            <a:noFill/>
          </a:ln>
          <a:effectLst/>
        </p:spPr>
        <p:txBody>
          <a:bodyPr wrap="square" rtlCol="0">
            <a:spAutoFit/>
          </a:bodyPr>
          <a:lstStyle/>
          <a:p>
            <a:pPr rtl="0">
              <a:spcBef>
                <a:spcPts val="0"/>
              </a:spcBef>
              <a:spcAft>
                <a:spcPts val="0"/>
              </a:spcAft>
            </a:pPr>
            <a:r>
              <a:rPr lang="en-CA" sz="3600" dirty="0">
                <a:solidFill>
                  <a:srgbClr val="000000"/>
                </a:solidFill>
                <a:latin typeface="Caveat" pitchFamily="2" charset="0"/>
              </a:rPr>
              <a:t>Cat</a:t>
            </a:r>
            <a:r>
              <a:rPr lang="en-CA" sz="3600" b="0" i="0" u="none" strike="noStrike" dirty="0">
                <a:solidFill>
                  <a:srgbClr val="000000"/>
                </a:solidFill>
                <a:effectLst/>
                <a:latin typeface="Caveat" pitchFamily="2" charset="0"/>
              </a:rPr>
              <a:t> stretches and curls</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Snuggles close</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and purrs</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As the fading sun</a:t>
            </a:r>
            <a:endParaRPr lang="en-CA" sz="3600" b="0" dirty="0">
              <a:effectLst/>
              <a:latin typeface="Caveat" pitchFamily="2" charset="0"/>
            </a:endParaRPr>
          </a:p>
          <a:p>
            <a:pPr rtl="0">
              <a:spcBef>
                <a:spcPts val="0"/>
              </a:spcBef>
              <a:spcAft>
                <a:spcPts val="0"/>
              </a:spcAft>
            </a:pPr>
            <a:r>
              <a:rPr lang="en-CA" sz="3600" b="0" i="0" u="none" strike="noStrike" dirty="0">
                <a:solidFill>
                  <a:srgbClr val="000000"/>
                </a:solidFill>
                <a:effectLst/>
                <a:latin typeface="Caveat" pitchFamily="2" charset="0"/>
              </a:rPr>
              <a:t>Warms his amber fur </a:t>
            </a:r>
            <a:endParaRPr lang="en-CA" sz="3600" b="0" dirty="0">
              <a:effectLst/>
              <a:latin typeface="Caveat" pitchFamily="2" charset="0"/>
            </a:endParaRPr>
          </a:p>
        </p:txBody>
      </p:sp>
    </p:spTree>
    <p:extLst>
      <p:ext uri="{BB962C8B-B14F-4D97-AF65-F5344CB8AC3E}">
        <p14:creationId xmlns:p14="http://schemas.microsoft.com/office/powerpoint/2010/main" val="3282529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79F6-7AEA-592C-F9EF-244047D2F939}"/>
              </a:ext>
            </a:extLst>
          </p:cNvPr>
          <p:cNvSpPr>
            <a:spLocks noGrp="1"/>
          </p:cNvSpPr>
          <p:nvPr>
            <p:ph type="title"/>
          </p:nvPr>
        </p:nvSpPr>
        <p:spPr/>
        <p:txBody>
          <a:bodyPr/>
          <a:lstStyle/>
          <a:p>
            <a:pPr algn="ctr"/>
            <a:r>
              <a:rPr lang="en-US" dirty="0">
                <a:solidFill>
                  <a:srgbClr val="5EA20D"/>
                </a:solidFill>
              </a:rPr>
              <a:t>Congratulations!</a:t>
            </a:r>
          </a:p>
        </p:txBody>
      </p:sp>
      <p:sp>
        <p:nvSpPr>
          <p:cNvPr id="3" name="Content Placeholder 2">
            <a:extLst>
              <a:ext uri="{FF2B5EF4-FFF2-40B4-BE49-F238E27FC236}">
                <a16:creationId xmlns:a16="http://schemas.microsoft.com/office/drawing/2014/main" id="{DC908A11-269F-D4B1-1A3D-A86AFF7226A7}"/>
              </a:ext>
            </a:extLst>
          </p:cNvPr>
          <p:cNvSpPr>
            <a:spLocks noGrp="1"/>
          </p:cNvSpPr>
          <p:nvPr>
            <p:ph idx="1"/>
          </p:nvPr>
        </p:nvSpPr>
        <p:spPr/>
        <p:txBody>
          <a:bodyPr/>
          <a:lstStyle/>
          <a:p>
            <a:pPr marL="0" indent="0">
              <a:buNone/>
            </a:pPr>
            <a:r>
              <a:rPr lang="en-US" dirty="0"/>
              <a:t>You played with 5 poetic or literary techniques and made 5 poems.</a:t>
            </a:r>
          </a:p>
          <a:p>
            <a:pPr marL="0" indent="0">
              <a:buNone/>
            </a:pPr>
            <a:r>
              <a:rPr lang="en-US" dirty="0"/>
              <a:t>These poems didn’t exist until you made them – that’s amazing! </a:t>
            </a:r>
          </a:p>
          <a:p>
            <a:pPr marL="0" indent="0">
              <a:buNone/>
            </a:pPr>
            <a:r>
              <a:rPr lang="en-US" dirty="0"/>
              <a:t>Way to go, Poet, and I hope you’ll play with poetry again soon. </a:t>
            </a:r>
          </a:p>
        </p:txBody>
      </p:sp>
    </p:spTree>
    <p:extLst>
      <p:ext uri="{BB962C8B-B14F-4D97-AF65-F5344CB8AC3E}">
        <p14:creationId xmlns:p14="http://schemas.microsoft.com/office/powerpoint/2010/main" val="1628030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5"/>
            <a:ext cx="8440800" cy="4743166"/>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originals poems, are copyright © Kim T. Harrison, 2024</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998</TotalTime>
  <Words>2292</Words>
  <Application>Microsoft Macintosh PowerPoint</Application>
  <PresentationFormat>Widescreen</PresentationFormat>
  <Paragraphs>159</Paragraphs>
  <Slides>11</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Arial</vt:lpstr>
      <vt:lpstr>Caveat</vt:lpstr>
      <vt:lpstr>Urbanist Black</vt:lpstr>
      <vt:lpstr>Urbanist Medium</vt:lpstr>
      <vt:lpstr>Urbanist SemiBold</vt:lpstr>
      <vt:lpstr>Wingdings</vt:lpstr>
      <vt:lpstr>Office Theme</vt:lpstr>
      <vt:lpstr>5 Spring Poetry Prompts &amp; Techniques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Congratulations!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17</cp:revision>
  <dcterms:created xsi:type="dcterms:W3CDTF">2024-04-25T00:29:33Z</dcterms:created>
  <dcterms:modified xsi:type="dcterms:W3CDTF">2024-05-12T18:33:54Z</dcterms:modified>
</cp:coreProperties>
</file>