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56" r:id="rId2"/>
    <p:sldId id="257" r:id="rId3"/>
    <p:sldId id="260" r:id="rId4"/>
    <p:sldId id="261" r:id="rId5"/>
    <p:sldId id="262" r:id="rId6"/>
    <p:sldId id="258" r:id="rId7"/>
    <p:sldId id="259"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93"/>
    <p:restoredTop sz="66836"/>
  </p:normalViewPr>
  <p:slideViewPr>
    <p:cSldViewPr snapToGrid="0">
      <p:cViewPr varScale="1">
        <p:scale>
          <a:sx n="77" d="100"/>
          <a:sy n="77" d="100"/>
        </p:scale>
        <p:origin x="1136"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DF999D-3350-9E47-AAB5-5B8D357949EA}" type="datetimeFigureOut">
              <a:rPr lang="en-US" smtClean="0"/>
              <a:t>5/12/24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18EC39-AB5C-AE4B-8CE8-BA6A659C52AE}" type="slidenum">
              <a:rPr lang="en-US" smtClean="0"/>
              <a:t>‹#›</a:t>
            </a:fld>
            <a:endParaRPr lang="en-US"/>
          </a:p>
        </p:txBody>
      </p:sp>
    </p:spTree>
    <p:extLst>
      <p:ext uri="{BB962C8B-B14F-4D97-AF65-F5344CB8AC3E}">
        <p14:creationId xmlns:p14="http://schemas.microsoft.com/office/powerpoint/2010/main" val="11747497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left: crocus, snowdrops, daffodils, tulips </a:t>
            </a:r>
          </a:p>
        </p:txBody>
      </p:sp>
      <p:sp>
        <p:nvSpPr>
          <p:cNvPr id="4" name="Slide Number Placeholder 3"/>
          <p:cNvSpPr>
            <a:spLocks noGrp="1"/>
          </p:cNvSpPr>
          <p:nvPr>
            <p:ph type="sldNum" sz="quarter" idx="5"/>
          </p:nvPr>
        </p:nvSpPr>
        <p:spPr/>
        <p:txBody>
          <a:bodyPr/>
          <a:lstStyle/>
          <a:p>
            <a:fld id="{7D18EC39-AB5C-AE4B-8CE8-BA6A659C52AE}" type="slidenum">
              <a:rPr lang="en-US" smtClean="0"/>
              <a:t>2</a:t>
            </a:fld>
            <a:endParaRPr lang="en-US"/>
          </a:p>
        </p:txBody>
      </p:sp>
    </p:spTree>
    <p:extLst>
      <p:ext uri="{BB962C8B-B14F-4D97-AF65-F5344CB8AC3E}">
        <p14:creationId xmlns:p14="http://schemas.microsoft.com/office/powerpoint/2010/main" val="1263541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Adjectives: words that describe a noun. Prompt as needed: What </a:t>
            </a:r>
            <a:r>
              <a:rPr lang="en-US" dirty="0" err="1"/>
              <a:t>colour</a:t>
            </a:r>
            <a:r>
              <a:rPr lang="en-US" dirty="0"/>
              <a:t> is the crocus? The daffodil? The crocus is purple OR a purple crocus (purple = adjective)</a:t>
            </a:r>
          </a:p>
          <a:p>
            <a:r>
              <a:rPr lang="en-US" dirty="0"/>
              <a:t>Various answers: happy, bright, cheery, cheerful, fragrant</a:t>
            </a:r>
          </a:p>
          <a:p>
            <a:r>
              <a:rPr lang="en-US" dirty="0"/>
              <a:t>If SS are not familiar with any of the words, prompt as needed: is this flower stinky or fragrant (can mime both / use facial expressions to help SS see the difference); is the flower cheerful or sad? </a:t>
            </a:r>
          </a:p>
          <a:p>
            <a:r>
              <a:rPr lang="en-US" dirty="0"/>
              <a:t>Ask SS to offer other adjectives, and prompt as needed. Try to find 3 or more words. (suggestions: </a:t>
            </a:r>
            <a:r>
              <a:rPr lang="en-US" dirty="0" err="1"/>
              <a:t>colourful</a:t>
            </a:r>
            <a:r>
              <a:rPr lang="en-US" dirty="0"/>
              <a:t>, joyful, smiley, glad, shiny, sparkly, light) </a:t>
            </a:r>
          </a:p>
        </p:txBody>
      </p:sp>
      <p:sp>
        <p:nvSpPr>
          <p:cNvPr id="4" name="Slide Number Placeholder 3"/>
          <p:cNvSpPr>
            <a:spLocks noGrp="1"/>
          </p:cNvSpPr>
          <p:nvPr>
            <p:ph type="sldNum" sz="quarter" idx="5"/>
          </p:nvPr>
        </p:nvSpPr>
        <p:spPr/>
        <p:txBody>
          <a:bodyPr/>
          <a:lstStyle/>
          <a:p>
            <a:fld id="{7D18EC39-AB5C-AE4B-8CE8-BA6A659C52AE}" type="slidenum">
              <a:rPr lang="en-US" smtClean="0"/>
              <a:t>3</a:t>
            </a:fld>
            <a:endParaRPr lang="en-US"/>
          </a:p>
        </p:txBody>
      </p:sp>
    </p:spTree>
    <p:extLst>
      <p:ext uri="{BB962C8B-B14F-4D97-AF65-F5344CB8AC3E}">
        <p14:creationId xmlns:p14="http://schemas.microsoft.com/office/powerpoint/2010/main" val="28654177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Stanza 1: fun</a:t>
            </a:r>
          </a:p>
          <a:p>
            <a:r>
              <a:rPr lang="en-US" dirty="0"/>
              <a:t>Stanza 2: breeze </a:t>
            </a:r>
          </a:p>
          <a:p>
            <a:r>
              <a:rPr lang="en-US" dirty="0"/>
              <a:t>Stanza 3: various answers. </a:t>
            </a:r>
          </a:p>
          <a:p>
            <a:r>
              <a:rPr lang="en-US" dirty="0"/>
              <a:t>If Stanza 3 is too difficult for SS, prompt as needed. Mime “reach for the sun”, then “wave to the bees”, then ask: what else do flowers do in spring? Encourage SS to find a verb + complement (”reach” + “for the sun” “wave” + “to the bees”)</a:t>
            </a:r>
          </a:p>
          <a:p>
            <a:r>
              <a:rPr lang="en-US" dirty="0"/>
              <a:t>Then, prompt adjectives as needed (show adjectives SS brainstormed during previous slide exercise) </a:t>
            </a:r>
          </a:p>
        </p:txBody>
      </p:sp>
      <p:sp>
        <p:nvSpPr>
          <p:cNvPr id="4" name="Slide Number Placeholder 3"/>
          <p:cNvSpPr>
            <a:spLocks noGrp="1"/>
          </p:cNvSpPr>
          <p:nvPr>
            <p:ph type="sldNum" sz="quarter" idx="5"/>
          </p:nvPr>
        </p:nvSpPr>
        <p:spPr/>
        <p:txBody>
          <a:bodyPr/>
          <a:lstStyle/>
          <a:p>
            <a:fld id="{7D18EC39-AB5C-AE4B-8CE8-BA6A659C52AE}" type="slidenum">
              <a:rPr lang="en-US" smtClean="0"/>
              <a:t>4</a:t>
            </a:fld>
            <a:endParaRPr lang="en-US"/>
          </a:p>
        </p:txBody>
      </p:sp>
    </p:spTree>
    <p:extLst>
      <p:ext uri="{BB962C8B-B14F-4D97-AF65-F5344CB8AC3E}">
        <p14:creationId xmlns:p14="http://schemas.microsoft.com/office/powerpoint/2010/main" val="14652694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need to assess SS when using this resource. </a:t>
            </a:r>
          </a:p>
        </p:txBody>
      </p:sp>
      <p:sp>
        <p:nvSpPr>
          <p:cNvPr id="4" name="Slide Number Placeholder 3"/>
          <p:cNvSpPr>
            <a:spLocks noGrp="1"/>
          </p:cNvSpPr>
          <p:nvPr>
            <p:ph type="sldNum" sz="quarter" idx="5"/>
          </p:nvPr>
        </p:nvSpPr>
        <p:spPr/>
        <p:txBody>
          <a:bodyPr/>
          <a:lstStyle/>
          <a:p>
            <a:fld id="{7D18EC39-AB5C-AE4B-8CE8-BA6A659C52AE}" type="slidenum">
              <a:rPr lang="en-US" smtClean="0"/>
              <a:t>5</a:t>
            </a:fld>
            <a:endParaRPr lang="en-US"/>
          </a:p>
        </p:txBody>
      </p:sp>
    </p:spTree>
    <p:extLst>
      <p:ext uri="{BB962C8B-B14F-4D97-AF65-F5344CB8AC3E}">
        <p14:creationId xmlns:p14="http://schemas.microsoft.com/office/powerpoint/2010/main" val="6346231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16D96-2A6E-46EA-6754-CF96A368970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2E85FAB-EB63-AC4B-CBE7-67E95821EC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Google Shape;56;p13">
            <a:extLst>
              <a:ext uri="{FF2B5EF4-FFF2-40B4-BE49-F238E27FC236}">
                <a16:creationId xmlns:a16="http://schemas.microsoft.com/office/drawing/2014/main" id="{D5175D0B-C438-EDD9-443C-D07ADDAD2D6B}"/>
              </a:ext>
            </a:extLst>
          </p:cNvPr>
          <p:cNvSpPr/>
          <p:nvPr userDrawn="1"/>
        </p:nvSpPr>
        <p:spPr>
          <a:xfrm>
            <a:off x="0" y="6641400"/>
            <a:ext cx="121920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 name="Google Shape;57;p13">
            <a:extLst>
              <a:ext uri="{FF2B5EF4-FFF2-40B4-BE49-F238E27FC236}">
                <a16:creationId xmlns:a16="http://schemas.microsoft.com/office/drawing/2014/main" id="{FBE5C263-A743-5A9E-9AD2-F880EA33E0DF}"/>
              </a:ext>
            </a:extLst>
          </p:cNvPr>
          <p:cNvSpPr txBox="1"/>
          <p:nvPr userDrawn="1"/>
        </p:nvSpPr>
        <p:spPr>
          <a:xfrm>
            <a:off x="73889" y="6610018"/>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dirty="0">
                <a:solidFill>
                  <a:schemeClr val="dk2"/>
                </a:solidFill>
                <a:latin typeface="Urbanist Medium"/>
                <a:ea typeface="Urbanist Medium"/>
                <a:cs typeface="Urbanist Medium"/>
                <a:sym typeface="Urbanist"/>
              </a:rPr>
              <a:t>© Kim T. Harrison, 2024     </a:t>
            </a:r>
            <a:r>
              <a:rPr lang="en" sz="1800" dirty="0" err="1">
                <a:solidFill>
                  <a:schemeClr val="dk2"/>
                </a:solidFill>
                <a:latin typeface="Urbanist Medium"/>
                <a:ea typeface="Urbanist Medium"/>
                <a:cs typeface="Urbanist Medium"/>
                <a:sym typeface="Urbanist"/>
              </a:rPr>
              <a:t>kimtharrison.ca</a:t>
            </a:r>
            <a:r>
              <a:rPr lang="en" sz="1800" dirty="0">
                <a:solidFill>
                  <a:schemeClr val="dk2"/>
                </a:solidFill>
                <a:latin typeface="Urbanist Medium"/>
                <a:ea typeface="Urbanist Medium"/>
                <a:cs typeface="Urbanist Medium"/>
                <a:sym typeface="Urbanist"/>
              </a:rPr>
              <a:t> </a:t>
            </a:r>
            <a:endParaRPr sz="1800" dirty="0">
              <a:solidFill>
                <a:schemeClr val="dk2"/>
              </a:solidFill>
              <a:latin typeface="Urbanist Medium"/>
              <a:ea typeface="Urbanist Medium"/>
              <a:cs typeface="Urbanist Medium"/>
              <a:sym typeface="Urbanist"/>
            </a:endParaRPr>
          </a:p>
        </p:txBody>
      </p:sp>
    </p:spTree>
    <p:extLst>
      <p:ext uri="{BB962C8B-B14F-4D97-AF65-F5344CB8AC3E}">
        <p14:creationId xmlns:p14="http://schemas.microsoft.com/office/powerpoint/2010/main" val="4277477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A935B-F82B-7C80-E0B2-68698EB883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F3E7A9-97EC-8621-44DD-C575076590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561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69073-401E-E14C-50EA-256F112D493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8AA85BB-0E70-B884-DAFC-00E88B49AA9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1525309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2EE25-AE04-A3CE-CEF7-69D10E9D96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8FF9384-966A-5C3B-04C6-BD526E5CDC3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652B2B-B5DA-2418-5110-D63439F7D82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422726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C5702-712E-7978-245D-47590EA16C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B05B7B6-C142-1BF2-0BEF-E7651A49AA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CD2600-DEAC-1197-D7DF-E83AA2CD1D2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74F6ED9-1527-ADFD-8E50-3CDAF786C4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213AF0-B499-1F0F-7938-F0BF944221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010121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A1BBE-459A-B121-194C-3B8DCF4C8B7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671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7253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96561-5884-EB9D-309C-29E405C939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00C49DB-70B4-D9E2-7EF9-941407A0CC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9159A2-3EEC-F23D-DCB3-592B0DE9B2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827431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32604-A93E-4311-57EF-8A4838BAE1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E9AD9C6-EAAD-6126-F5AC-D50872B30A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A67A036-E317-4891-23DE-F7BE19AC6C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861742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C1E30-A2D7-D948-73FB-F6EBC78F9DF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88C8D21-2ECF-E2C7-B6E8-606240BB6A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7637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DE7AE8-77C5-F17E-D1BD-5716A06940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Title Font = Urbanist Semi-Bold</a:t>
            </a:r>
          </a:p>
        </p:txBody>
      </p:sp>
      <p:sp>
        <p:nvSpPr>
          <p:cNvPr id="3" name="Text Placeholder 2">
            <a:extLst>
              <a:ext uri="{FF2B5EF4-FFF2-40B4-BE49-F238E27FC236}">
                <a16:creationId xmlns:a16="http://schemas.microsoft.com/office/drawing/2014/main" id="{D519E560-DBEB-4F87-A313-C7536D180C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Sub-headings or larger text: urbanist medium</a:t>
            </a:r>
          </a:p>
          <a:p>
            <a:pPr lvl="1"/>
            <a:r>
              <a:rPr lang="en-US" dirty="0"/>
              <a:t>Alternate text: Caveat</a:t>
            </a:r>
          </a:p>
          <a:p>
            <a:pPr lvl="2"/>
            <a:r>
              <a:rPr lang="en-US" dirty="0"/>
              <a:t>If needed: Urbanist regular</a:t>
            </a:r>
          </a:p>
        </p:txBody>
      </p:sp>
      <p:sp>
        <p:nvSpPr>
          <p:cNvPr id="4" name="Date Placeholder 3">
            <a:extLst>
              <a:ext uri="{FF2B5EF4-FFF2-40B4-BE49-F238E27FC236}">
                <a16:creationId xmlns:a16="http://schemas.microsoft.com/office/drawing/2014/main" id="{BD3F9D6F-9360-C3F5-8221-48C3727E18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53EDD77-CC0A-2843-A37E-788343B24C39}" type="datetimeFigureOut">
              <a:rPr lang="en-US" smtClean="0"/>
              <a:t>5/12/24</a:t>
            </a:fld>
            <a:endParaRPr lang="en-US"/>
          </a:p>
        </p:txBody>
      </p:sp>
      <p:sp>
        <p:nvSpPr>
          <p:cNvPr id="5" name="Footer Placeholder 4">
            <a:extLst>
              <a:ext uri="{FF2B5EF4-FFF2-40B4-BE49-F238E27FC236}">
                <a16:creationId xmlns:a16="http://schemas.microsoft.com/office/drawing/2014/main" id="{21033A04-4764-603B-758C-20C20E44EB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0A39938-6194-A20F-C170-3449DC509A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94E5FD2-8152-DC4F-9057-2D14E52B67E1}" type="slidenum">
              <a:rPr lang="en-US" smtClean="0"/>
              <a:t>‹#›</a:t>
            </a:fld>
            <a:endParaRPr lang="en-US"/>
          </a:p>
        </p:txBody>
      </p:sp>
      <p:sp>
        <p:nvSpPr>
          <p:cNvPr id="8" name="Google Shape;56;p13">
            <a:extLst>
              <a:ext uri="{FF2B5EF4-FFF2-40B4-BE49-F238E27FC236}">
                <a16:creationId xmlns:a16="http://schemas.microsoft.com/office/drawing/2014/main" id="{D069CEAC-080F-4FB4-AA38-2A3B22038490}"/>
              </a:ext>
            </a:extLst>
          </p:cNvPr>
          <p:cNvSpPr/>
          <p:nvPr userDrawn="1"/>
        </p:nvSpPr>
        <p:spPr>
          <a:xfrm>
            <a:off x="0" y="6641400"/>
            <a:ext cx="121920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 name="Google Shape;57;p13">
            <a:extLst>
              <a:ext uri="{FF2B5EF4-FFF2-40B4-BE49-F238E27FC236}">
                <a16:creationId xmlns:a16="http://schemas.microsoft.com/office/drawing/2014/main" id="{FF419626-81DF-FDF3-C65D-35B43A7082AD}"/>
              </a:ext>
            </a:extLst>
          </p:cNvPr>
          <p:cNvSpPr txBox="1"/>
          <p:nvPr userDrawn="1"/>
        </p:nvSpPr>
        <p:spPr>
          <a:xfrm>
            <a:off x="73889" y="6610018"/>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dirty="0">
                <a:solidFill>
                  <a:schemeClr val="dk2"/>
                </a:solidFill>
                <a:latin typeface="Urbanist Medium"/>
                <a:ea typeface="Urbanist Medium"/>
                <a:cs typeface="Urbanist Medium"/>
                <a:sym typeface="Urbanist"/>
              </a:rPr>
              <a:t>© Kim T. Harrison, 2024     </a:t>
            </a:r>
            <a:r>
              <a:rPr lang="en" sz="1800" dirty="0" err="1">
                <a:solidFill>
                  <a:schemeClr val="dk2"/>
                </a:solidFill>
                <a:latin typeface="Urbanist Medium"/>
                <a:ea typeface="Urbanist Medium"/>
                <a:cs typeface="Urbanist Medium"/>
                <a:sym typeface="Urbanist"/>
              </a:rPr>
              <a:t>kimtharrison.ca</a:t>
            </a:r>
            <a:r>
              <a:rPr lang="en" sz="1800" dirty="0">
                <a:solidFill>
                  <a:schemeClr val="dk2"/>
                </a:solidFill>
                <a:latin typeface="Urbanist Medium"/>
                <a:ea typeface="Urbanist Medium"/>
                <a:cs typeface="Urbanist Medium"/>
                <a:sym typeface="Urbanist"/>
              </a:rPr>
              <a:t> </a:t>
            </a:r>
            <a:endParaRPr sz="1800" dirty="0">
              <a:solidFill>
                <a:schemeClr val="dk2"/>
              </a:solidFill>
              <a:latin typeface="Urbanist Medium"/>
              <a:ea typeface="Urbanist Medium"/>
              <a:cs typeface="Urbanist Medium"/>
              <a:sym typeface="Urbanist"/>
            </a:endParaRPr>
          </a:p>
        </p:txBody>
      </p:sp>
    </p:spTree>
    <p:extLst>
      <p:ext uri="{BB962C8B-B14F-4D97-AF65-F5344CB8AC3E}">
        <p14:creationId xmlns:p14="http://schemas.microsoft.com/office/powerpoint/2010/main" val="20444696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b="1" i="0" kern="1200">
          <a:solidFill>
            <a:schemeClr val="tx1"/>
          </a:solidFill>
          <a:latin typeface="Urbanist SemiBold" panose="020B0A04040200000203" pitchFamily="34" charset="77"/>
          <a:ea typeface="Urbanist SemiBold" panose="020B0A04040200000203" pitchFamily="34" charset="77"/>
          <a:cs typeface="Urbanist SemiBold" panose="020B0A04040200000203" pitchFamily="34"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vea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kimtharrison.ca/2024/04/28/spring-gap-fill-poem-k-2/" TargetMode="Externa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unsplash.com/photos/purple-crocus-flowers-in-bloom-during-daytime-7HBzbOGzx8w?utm_content=creditCopyText&amp;utm_medium=referral&amp;utm_source=unsplash" TargetMode="External"/><Relationship Id="rId2" Type="http://schemas.openxmlformats.org/officeDocument/2006/relationships/hyperlink" Target="https://unsplash.com/@jessicalfadel?utm_content=creditCopyText&amp;utm_medium=referral&amp;utm_source=unsplash" TargetMode="External"/><Relationship Id="rId1" Type="http://schemas.openxmlformats.org/officeDocument/2006/relationships/slideLayout" Target="../slideLayouts/slideLayout7.xml"/><Relationship Id="rId6" Type="http://schemas.openxmlformats.org/officeDocument/2006/relationships/hyperlink" Target="mailto:kimtharrisonwrites@gmail.com" TargetMode="External"/><Relationship Id="rId5" Type="http://schemas.openxmlformats.org/officeDocument/2006/relationships/hyperlink" Target="https://unsplash.com/photos/white-flowers-in-tilt-shift-lens-DWCFXVgdrPs?utm_content=creditCopyText&amp;utm_medium=referral&amp;utm_source=unsplash" TargetMode="External"/><Relationship Id="rId4" Type="http://schemas.openxmlformats.org/officeDocument/2006/relationships/hyperlink" Target="https://unsplash.com/@yoksel?utm_content=creditCopyText&amp;utm_medium=referral&amp;utm_source=unsplash"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mailto:kimtharrisonwrites@gmail.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3A819F2-C445-631C-5D65-22737FBA1AAA}"/>
              </a:ext>
            </a:extLst>
          </p:cNvPr>
          <p:cNvSpPr/>
          <p:nvPr/>
        </p:nvSpPr>
        <p:spPr>
          <a:xfrm>
            <a:off x="9731023" y="4804775"/>
            <a:ext cx="2460977" cy="423332"/>
          </a:xfrm>
          <a:prstGeom prst="rect">
            <a:avLst/>
          </a:prstGeom>
          <a:solidFill>
            <a:srgbClr val="F7D6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13635D5-0574-C2B4-7801-4B5B1206F50C}"/>
              </a:ext>
            </a:extLst>
          </p:cNvPr>
          <p:cNvSpPr txBox="1"/>
          <p:nvPr/>
        </p:nvSpPr>
        <p:spPr>
          <a:xfrm>
            <a:off x="10437625" y="4845559"/>
            <a:ext cx="1752600" cy="369332"/>
          </a:xfrm>
          <a:prstGeom prst="rect">
            <a:avLst/>
          </a:prstGeom>
          <a:noFill/>
        </p:spPr>
        <p:txBody>
          <a:bodyPr wrap="square" rtlCol="0">
            <a:spAutoFit/>
          </a:bodyPr>
          <a:lstStyle/>
          <a:p>
            <a:pPr marL="0" lvl="0" indent="0" algn="r" rtl="0">
              <a:spcBef>
                <a:spcPts val="0"/>
              </a:spcBef>
              <a:spcAft>
                <a:spcPts val="0"/>
              </a:spcAft>
              <a:buNone/>
            </a:pPr>
            <a:r>
              <a:rPr lang="en-CA" b="1" dirty="0">
                <a:latin typeface="Urbanist Black"/>
                <a:ea typeface="Urbanist Black"/>
                <a:cs typeface="Urbanist Black"/>
                <a:sym typeface="Urbanist"/>
              </a:rPr>
              <a:t>Grades K-2 </a:t>
            </a:r>
          </a:p>
        </p:txBody>
      </p:sp>
      <p:sp>
        <p:nvSpPr>
          <p:cNvPr id="6" name="Rectangle 5">
            <a:extLst>
              <a:ext uri="{FF2B5EF4-FFF2-40B4-BE49-F238E27FC236}">
                <a16:creationId xmlns:a16="http://schemas.microsoft.com/office/drawing/2014/main" id="{EEDB0E18-D32A-3034-B287-C8F3C686F593}"/>
              </a:ext>
            </a:extLst>
          </p:cNvPr>
          <p:cNvSpPr/>
          <p:nvPr/>
        </p:nvSpPr>
        <p:spPr>
          <a:xfrm>
            <a:off x="9731023" y="5300983"/>
            <a:ext cx="2460978" cy="423332"/>
          </a:xfrm>
          <a:prstGeom prst="rect">
            <a:avLst/>
          </a:prstGeom>
          <a:solidFill>
            <a:srgbClr val="F7D6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EFC8C832-60FE-F80D-69FC-82A24F3FF9A6}"/>
              </a:ext>
            </a:extLst>
          </p:cNvPr>
          <p:cNvSpPr txBox="1"/>
          <p:nvPr/>
        </p:nvSpPr>
        <p:spPr>
          <a:xfrm>
            <a:off x="10320865" y="5343662"/>
            <a:ext cx="1869359" cy="369332"/>
          </a:xfrm>
          <a:prstGeom prst="rect">
            <a:avLst/>
          </a:prstGeom>
          <a:noFill/>
        </p:spPr>
        <p:txBody>
          <a:bodyPr wrap="square" rtlCol="0">
            <a:spAutoFit/>
          </a:bodyPr>
          <a:lstStyle/>
          <a:p>
            <a:pPr marL="0" lvl="0" indent="0" algn="r" rtl="0">
              <a:spcBef>
                <a:spcPts val="0"/>
              </a:spcBef>
              <a:spcAft>
                <a:spcPts val="0"/>
              </a:spcAft>
              <a:buNone/>
            </a:pPr>
            <a:r>
              <a:rPr lang="en-CA" b="1" dirty="0">
                <a:latin typeface="Urbanist Black"/>
                <a:ea typeface="Urbanist Black"/>
                <a:cs typeface="Urbanist Black"/>
                <a:sym typeface="Urbanist"/>
              </a:rPr>
              <a:t>ELL, Grade 3</a:t>
            </a:r>
          </a:p>
        </p:txBody>
      </p:sp>
      <p:sp>
        <p:nvSpPr>
          <p:cNvPr id="9" name="Rectangle 8">
            <a:extLst>
              <a:ext uri="{FF2B5EF4-FFF2-40B4-BE49-F238E27FC236}">
                <a16:creationId xmlns:a16="http://schemas.microsoft.com/office/drawing/2014/main" id="{9B26963F-38F3-02F3-CC43-803C962BEDF6}"/>
              </a:ext>
            </a:extLst>
          </p:cNvPr>
          <p:cNvSpPr/>
          <p:nvPr/>
        </p:nvSpPr>
        <p:spPr>
          <a:xfrm>
            <a:off x="9731023" y="5797191"/>
            <a:ext cx="2460978" cy="646330"/>
          </a:xfrm>
          <a:prstGeom prst="rect">
            <a:avLst/>
          </a:prstGeom>
          <a:solidFill>
            <a:srgbClr val="F7D6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40D8EA6-AAFF-EF19-1901-3F56BFD117FB}"/>
              </a:ext>
            </a:extLst>
          </p:cNvPr>
          <p:cNvSpPr txBox="1"/>
          <p:nvPr/>
        </p:nvSpPr>
        <p:spPr>
          <a:xfrm>
            <a:off x="9832622" y="5839870"/>
            <a:ext cx="2357602" cy="646331"/>
          </a:xfrm>
          <a:prstGeom prst="rect">
            <a:avLst/>
          </a:prstGeom>
          <a:noFill/>
        </p:spPr>
        <p:txBody>
          <a:bodyPr wrap="square" rtlCol="0">
            <a:spAutoFit/>
          </a:bodyPr>
          <a:lstStyle/>
          <a:p>
            <a:pPr marL="0" lvl="0" indent="0" algn="r" rtl="0">
              <a:spcBef>
                <a:spcPts val="0"/>
              </a:spcBef>
              <a:spcAft>
                <a:spcPts val="0"/>
              </a:spcAft>
              <a:buNone/>
            </a:pPr>
            <a:r>
              <a:rPr lang="en-CA" b="1" dirty="0">
                <a:latin typeface="Urbanist Black"/>
                <a:ea typeface="Urbanist Black"/>
                <a:cs typeface="Urbanist Black"/>
                <a:sym typeface="Urbanist"/>
              </a:rPr>
              <a:t>ESL, Elementary </a:t>
            </a:r>
          </a:p>
          <a:p>
            <a:pPr marL="0" lvl="0" indent="0" algn="r" rtl="0">
              <a:spcBef>
                <a:spcPts val="0"/>
              </a:spcBef>
              <a:spcAft>
                <a:spcPts val="0"/>
              </a:spcAft>
              <a:buNone/>
            </a:pPr>
            <a:r>
              <a:rPr lang="en-CA" b="1" dirty="0">
                <a:latin typeface="Urbanist Black"/>
                <a:ea typeface="Urbanist Black"/>
                <a:cs typeface="Urbanist Black"/>
                <a:sym typeface="Urbanist"/>
              </a:rPr>
              <a:t>(all ages)</a:t>
            </a:r>
          </a:p>
        </p:txBody>
      </p:sp>
      <p:sp>
        <p:nvSpPr>
          <p:cNvPr id="11" name="Google Shape;54;p13">
            <a:extLst>
              <a:ext uri="{FF2B5EF4-FFF2-40B4-BE49-F238E27FC236}">
                <a16:creationId xmlns:a16="http://schemas.microsoft.com/office/drawing/2014/main" id="{EB36396D-3C66-DE27-7234-F3C6B047535D}"/>
              </a:ext>
            </a:extLst>
          </p:cNvPr>
          <p:cNvSpPr txBox="1">
            <a:spLocks noGrp="1"/>
          </p:cNvSpPr>
          <p:nvPr>
            <p:ph type="ctrTitle"/>
          </p:nvPr>
        </p:nvSpPr>
        <p:spPr>
          <a:xfrm>
            <a:off x="1917025" y="562643"/>
            <a:ext cx="8520600" cy="106725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dirty="0">
                <a:solidFill>
                  <a:srgbClr val="5EA20E"/>
                </a:solidFill>
                <a:latin typeface="Urbanist Medium"/>
                <a:ea typeface="Urbanist Medium"/>
                <a:cs typeface="Urbanist Medium"/>
                <a:sym typeface="Urbanist"/>
              </a:rPr>
              <a:t>Spring Gap Fill Poem</a:t>
            </a:r>
            <a:endParaRPr dirty="0">
              <a:solidFill>
                <a:srgbClr val="5EA20E"/>
              </a:solidFill>
              <a:latin typeface="Urbanist Medium"/>
              <a:ea typeface="Urbanist Medium"/>
              <a:cs typeface="Urbanist Medium"/>
              <a:sym typeface="Urbanist"/>
            </a:endParaRPr>
          </a:p>
        </p:txBody>
      </p:sp>
      <p:sp>
        <p:nvSpPr>
          <p:cNvPr id="12" name="Google Shape;55;p13">
            <a:extLst>
              <a:ext uri="{FF2B5EF4-FFF2-40B4-BE49-F238E27FC236}">
                <a16:creationId xmlns:a16="http://schemas.microsoft.com/office/drawing/2014/main" id="{D9002536-85D4-5304-635C-653A7A6BA3A4}"/>
              </a:ext>
            </a:extLst>
          </p:cNvPr>
          <p:cNvSpPr txBox="1">
            <a:spLocks noGrp="1"/>
          </p:cNvSpPr>
          <p:nvPr>
            <p:ph type="subTitle" idx="1"/>
          </p:nvPr>
        </p:nvSpPr>
        <p:spPr>
          <a:xfrm>
            <a:off x="3636541" y="2034717"/>
            <a:ext cx="5081567" cy="3357649"/>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sz="2400" dirty="0">
                <a:latin typeface="Urbanist Medium"/>
                <a:ea typeface="Urbanist Medium"/>
                <a:cs typeface="Urbanist Medium"/>
                <a:sym typeface="Urbanist"/>
              </a:rPr>
              <a:t>This resource includes:</a:t>
            </a:r>
            <a:endParaRPr sz="2400" dirty="0">
              <a:latin typeface="Urbanist Medium"/>
              <a:ea typeface="Urbanist Medium"/>
              <a:cs typeface="Urbanist Medium"/>
              <a:sym typeface="Urbanist"/>
            </a:endParaRPr>
          </a:p>
          <a:p>
            <a:pPr lvl="0" indent="-457200" algn="l" rtl="0">
              <a:spcBef>
                <a:spcPts val="0"/>
              </a:spcBef>
              <a:spcAft>
                <a:spcPts val="0"/>
              </a:spcAft>
              <a:buFont typeface="Wingdings" pitchFamily="2" charset="2"/>
              <a:buChar char="ü"/>
            </a:pPr>
            <a:r>
              <a:rPr lang="en" sz="2400" dirty="0">
                <a:latin typeface="Urbanist Medium"/>
                <a:ea typeface="Urbanist Medium"/>
                <a:cs typeface="Urbanist Medium"/>
                <a:sym typeface="Urbanist"/>
              </a:rPr>
              <a:t>Teacher Assessment Guide</a:t>
            </a:r>
          </a:p>
          <a:p>
            <a:pPr lvl="0" indent="-457200" algn="l" rtl="0">
              <a:spcBef>
                <a:spcPts val="0"/>
              </a:spcBef>
              <a:spcAft>
                <a:spcPts val="0"/>
              </a:spcAft>
              <a:buFont typeface="Wingdings" pitchFamily="2" charset="2"/>
              <a:buChar char="ü"/>
            </a:pPr>
            <a:r>
              <a:rPr lang="en" sz="2400" dirty="0">
                <a:latin typeface="Urbanist Medium"/>
                <a:ea typeface="Urbanist Medium"/>
                <a:cs typeface="Urbanist Medium"/>
                <a:sym typeface="Urbanist"/>
              </a:rPr>
              <a:t>Lesson Plan Ideas (in “speaker notes”)</a:t>
            </a:r>
          </a:p>
          <a:p>
            <a:pPr lvl="0" indent="-457200" algn="l" rtl="0">
              <a:spcBef>
                <a:spcPts val="0"/>
              </a:spcBef>
              <a:spcAft>
                <a:spcPts val="0"/>
              </a:spcAft>
              <a:buFont typeface="Wingdings" pitchFamily="2" charset="2"/>
              <a:buChar char="ü"/>
            </a:pPr>
            <a:r>
              <a:rPr lang="en-CA" dirty="0">
                <a:latin typeface="Urbanist Medium"/>
                <a:ea typeface="Urbanist Medium"/>
                <a:cs typeface="Urbanist Medium"/>
                <a:sym typeface="Urbanist"/>
              </a:rPr>
              <a:t>L</a:t>
            </a:r>
            <a:r>
              <a:rPr lang="en" dirty="0" err="1">
                <a:latin typeface="Urbanist Medium"/>
                <a:ea typeface="Urbanist Medium"/>
                <a:cs typeface="Urbanist Medium"/>
                <a:sym typeface="Urbanist"/>
              </a:rPr>
              <a:t>anguage</a:t>
            </a:r>
            <a:r>
              <a:rPr lang="en" dirty="0">
                <a:latin typeface="Urbanist Medium"/>
                <a:ea typeface="Urbanist Medium"/>
                <a:cs typeface="Urbanist Medium"/>
                <a:sym typeface="Urbanist"/>
              </a:rPr>
              <a:t> focus: adjectives</a:t>
            </a:r>
            <a:endParaRPr lang="en" sz="2400" dirty="0">
              <a:latin typeface="Urbanist Medium"/>
              <a:ea typeface="Urbanist Medium"/>
              <a:cs typeface="Urbanist Medium"/>
              <a:sym typeface="Urbanist"/>
            </a:endParaRPr>
          </a:p>
          <a:p>
            <a:pPr indent="-457200" algn="l">
              <a:spcBef>
                <a:spcPts val="0"/>
              </a:spcBef>
              <a:buFont typeface="Wingdings" pitchFamily="2" charset="2"/>
              <a:buChar char="ü"/>
            </a:pPr>
            <a:r>
              <a:rPr lang="en-CA" sz="2400" dirty="0">
                <a:latin typeface="Urbanist Medium"/>
                <a:ea typeface="Urbanist Medium"/>
                <a:cs typeface="Urbanist Medium"/>
                <a:sym typeface="Urbanist"/>
              </a:rPr>
              <a:t>Visit </a:t>
            </a:r>
            <a:r>
              <a:rPr lang="en-CA" sz="2400" dirty="0">
                <a:latin typeface="Urbanist Medium"/>
                <a:ea typeface="Urbanist Medium"/>
                <a:cs typeface="Urbanist Medium"/>
                <a:sym typeface="Urbanist"/>
                <a:hlinkClick r:id="rId2"/>
              </a:rPr>
              <a:t>https://kimtharrison.ca/2024/04/28/spring-gap-fill-poem-k-2/</a:t>
            </a:r>
            <a:r>
              <a:rPr lang="en-CA" sz="2400" dirty="0">
                <a:latin typeface="Urbanist Medium"/>
                <a:ea typeface="Urbanist Medium"/>
                <a:cs typeface="Urbanist Medium"/>
                <a:sym typeface="Urbanist"/>
              </a:rPr>
              <a:t> for: printable PDF / Google Slides versions</a:t>
            </a:r>
          </a:p>
          <a:p>
            <a:pPr marL="0" lvl="0" indent="0" algn="ctr" rtl="0">
              <a:spcBef>
                <a:spcPts val="0"/>
              </a:spcBef>
              <a:spcAft>
                <a:spcPts val="0"/>
              </a:spcAft>
              <a:buNone/>
            </a:pPr>
            <a:endParaRPr sz="2400" dirty="0">
              <a:latin typeface="Urbanist Medium"/>
              <a:ea typeface="Urbanist Medium"/>
              <a:cs typeface="Urbanist Medium"/>
              <a:sym typeface="Urbanist"/>
            </a:endParaRPr>
          </a:p>
        </p:txBody>
      </p:sp>
      <p:sp>
        <p:nvSpPr>
          <p:cNvPr id="2" name="Oval 1">
            <a:extLst>
              <a:ext uri="{FF2B5EF4-FFF2-40B4-BE49-F238E27FC236}">
                <a16:creationId xmlns:a16="http://schemas.microsoft.com/office/drawing/2014/main" id="{15896C84-1950-A686-1722-41BDFE1D5CE1}"/>
              </a:ext>
            </a:extLst>
          </p:cNvPr>
          <p:cNvSpPr/>
          <p:nvPr/>
        </p:nvSpPr>
        <p:spPr>
          <a:xfrm>
            <a:off x="395112" y="415499"/>
            <a:ext cx="1359264" cy="1361537"/>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421F6A54-00A3-81FC-FBC9-E51A1819EF5F}"/>
              </a:ext>
            </a:extLst>
          </p:cNvPr>
          <p:cNvSpPr/>
          <p:nvPr/>
        </p:nvSpPr>
        <p:spPr>
          <a:xfrm>
            <a:off x="395112" y="1881585"/>
            <a:ext cx="1359264" cy="1361537"/>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972172B5-B0D5-8975-43A5-42C90115AD48}"/>
              </a:ext>
            </a:extLst>
          </p:cNvPr>
          <p:cNvSpPr/>
          <p:nvPr/>
        </p:nvSpPr>
        <p:spPr>
          <a:xfrm>
            <a:off x="395112" y="3347671"/>
            <a:ext cx="1359264" cy="1361537"/>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E6B68841-553C-7B3D-8791-C143CE42870D}"/>
              </a:ext>
            </a:extLst>
          </p:cNvPr>
          <p:cNvSpPr/>
          <p:nvPr/>
        </p:nvSpPr>
        <p:spPr>
          <a:xfrm>
            <a:off x="395112" y="4817271"/>
            <a:ext cx="1359264" cy="1361537"/>
          </a:xfrm>
          <a:prstGeom prst="ellipse">
            <a:avLst/>
          </a:prstGeom>
          <a:blipFill dpi="0" rotWithShape="1">
            <a:blip r:embed="rId6">
              <a:extLst>
                <a:ext uri="{28A0092B-C50C-407E-A947-70E740481C1C}">
                  <a14:useLocalDpi xmlns:a14="http://schemas.microsoft.com/office/drawing/2010/main" val="0"/>
                </a:ext>
              </a:extLst>
            </a:blip>
            <a:srcRect/>
            <a:stretch>
              <a:fillRect/>
            </a:stretch>
          </a:blip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27150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DFA3426-75E9-E338-BDF9-9AD0FCE47321}"/>
              </a:ext>
            </a:extLst>
          </p:cNvPr>
          <p:cNvSpPr txBox="1"/>
          <p:nvPr/>
        </p:nvSpPr>
        <p:spPr>
          <a:xfrm>
            <a:off x="919011" y="1183079"/>
            <a:ext cx="7947378" cy="461665"/>
          </a:xfrm>
          <a:prstGeom prst="rect">
            <a:avLst/>
          </a:prstGeom>
          <a:noFill/>
        </p:spPr>
        <p:txBody>
          <a:bodyPr wrap="square" rtlCol="0">
            <a:spAutoFit/>
          </a:bodyPr>
          <a:lstStyle/>
          <a:p>
            <a:r>
              <a:rPr lang="en-US" sz="2400" dirty="0">
                <a:latin typeface="Urbanist Medium" panose="020B0A04040200000203" pitchFamily="34" charset="77"/>
                <a:ea typeface="Urbanist Medium" panose="020B0A04040200000203" pitchFamily="34" charset="77"/>
                <a:cs typeface="Urbanist Medium" panose="020B0A04040200000203" pitchFamily="34" charset="77"/>
              </a:rPr>
              <a:t>Match the pictures below with the flower names:</a:t>
            </a:r>
          </a:p>
        </p:txBody>
      </p:sp>
      <p:sp>
        <p:nvSpPr>
          <p:cNvPr id="3" name="Oval 2">
            <a:extLst>
              <a:ext uri="{FF2B5EF4-FFF2-40B4-BE49-F238E27FC236}">
                <a16:creationId xmlns:a16="http://schemas.microsoft.com/office/drawing/2014/main" id="{44A3433F-D659-443C-72E2-58F066DBCF4B}"/>
              </a:ext>
            </a:extLst>
          </p:cNvPr>
          <p:cNvSpPr/>
          <p:nvPr/>
        </p:nvSpPr>
        <p:spPr>
          <a:xfrm>
            <a:off x="919011" y="2218700"/>
            <a:ext cx="1359264" cy="1361537"/>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5CC3AC8D-D32C-F415-0D8B-20CB0AFE580C}"/>
              </a:ext>
            </a:extLst>
          </p:cNvPr>
          <p:cNvSpPr/>
          <p:nvPr/>
        </p:nvSpPr>
        <p:spPr>
          <a:xfrm>
            <a:off x="2770388" y="2218700"/>
            <a:ext cx="1359264" cy="1361537"/>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10E7F98D-4833-829A-3631-A29E0DB1D583}"/>
              </a:ext>
            </a:extLst>
          </p:cNvPr>
          <p:cNvSpPr/>
          <p:nvPr/>
        </p:nvSpPr>
        <p:spPr>
          <a:xfrm>
            <a:off x="4621765" y="2212402"/>
            <a:ext cx="1359264" cy="1361537"/>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735E0820-57C9-70D0-436B-F527D17FE54E}"/>
              </a:ext>
            </a:extLst>
          </p:cNvPr>
          <p:cNvSpPr/>
          <p:nvPr/>
        </p:nvSpPr>
        <p:spPr>
          <a:xfrm>
            <a:off x="6468551" y="2212402"/>
            <a:ext cx="1359264" cy="1361537"/>
          </a:xfrm>
          <a:prstGeom prst="ellipse">
            <a:avLst/>
          </a:prstGeom>
          <a:blipFill dpi="0" rotWithShape="1">
            <a:blip r:embed="rId6">
              <a:extLst>
                <a:ext uri="{28A0092B-C50C-407E-A947-70E740481C1C}">
                  <a14:useLocalDpi xmlns:a14="http://schemas.microsoft.com/office/drawing/2010/main" val="0"/>
                </a:ext>
              </a:extLst>
            </a:blip>
            <a:srcRect/>
            <a:stretch>
              <a:fillRect/>
            </a:stretch>
          </a:blip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8DD7C6F5-AA00-125C-0591-10A0806303CE}"/>
              </a:ext>
            </a:extLst>
          </p:cNvPr>
          <p:cNvSpPr txBox="1"/>
          <p:nvPr/>
        </p:nvSpPr>
        <p:spPr>
          <a:xfrm>
            <a:off x="9448799" y="4234298"/>
            <a:ext cx="1535290" cy="461665"/>
          </a:xfrm>
          <a:prstGeom prst="rect">
            <a:avLst/>
          </a:prstGeom>
          <a:noFill/>
          <a:ln>
            <a:solidFill>
              <a:schemeClr val="tx1"/>
            </a:solidFill>
          </a:ln>
        </p:spPr>
        <p:txBody>
          <a:bodyPr wrap="square" rtlCol="0">
            <a:spAutoFit/>
          </a:bodyPr>
          <a:lstStyle/>
          <a:p>
            <a:pPr algn="ctr"/>
            <a:r>
              <a:rPr lang="en-US" sz="2400" dirty="0">
                <a:latin typeface="Urbanist Medium" panose="020B0A04040200000203" pitchFamily="34" charset="77"/>
                <a:ea typeface="Urbanist Medium" panose="020B0A04040200000203" pitchFamily="34" charset="77"/>
                <a:cs typeface="Urbanist Medium" panose="020B0A04040200000203" pitchFamily="34" charset="77"/>
              </a:rPr>
              <a:t>daffodil</a:t>
            </a:r>
          </a:p>
        </p:txBody>
      </p:sp>
      <p:sp>
        <p:nvSpPr>
          <p:cNvPr id="8" name="TextBox 7">
            <a:extLst>
              <a:ext uri="{FF2B5EF4-FFF2-40B4-BE49-F238E27FC236}">
                <a16:creationId xmlns:a16="http://schemas.microsoft.com/office/drawing/2014/main" id="{410EEE9A-441A-0840-EEC5-FF1ECBE54075}"/>
              </a:ext>
            </a:extLst>
          </p:cNvPr>
          <p:cNvSpPr txBox="1"/>
          <p:nvPr/>
        </p:nvSpPr>
        <p:spPr>
          <a:xfrm>
            <a:off x="9448799" y="2313784"/>
            <a:ext cx="1535290" cy="461665"/>
          </a:xfrm>
          <a:prstGeom prst="rect">
            <a:avLst/>
          </a:prstGeom>
          <a:noFill/>
          <a:ln>
            <a:solidFill>
              <a:schemeClr val="tx1"/>
            </a:solidFill>
          </a:ln>
        </p:spPr>
        <p:txBody>
          <a:bodyPr wrap="square" rtlCol="0">
            <a:spAutoFit/>
          </a:bodyPr>
          <a:lstStyle/>
          <a:p>
            <a:pPr algn="ctr"/>
            <a:r>
              <a:rPr lang="en-US" sz="2400" dirty="0">
                <a:latin typeface="Urbanist Medium" panose="020B0A04040200000203" pitchFamily="34" charset="77"/>
                <a:ea typeface="Urbanist Medium" panose="020B0A04040200000203" pitchFamily="34" charset="77"/>
                <a:cs typeface="Urbanist Medium" panose="020B0A04040200000203" pitchFamily="34" charset="77"/>
              </a:rPr>
              <a:t>crocus</a:t>
            </a:r>
          </a:p>
        </p:txBody>
      </p:sp>
      <p:sp>
        <p:nvSpPr>
          <p:cNvPr id="9" name="TextBox 8">
            <a:extLst>
              <a:ext uri="{FF2B5EF4-FFF2-40B4-BE49-F238E27FC236}">
                <a16:creationId xmlns:a16="http://schemas.microsoft.com/office/drawing/2014/main" id="{733D4100-4BCC-5485-B3E5-5D42FA6D92D9}"/>
              </a:ext>
            </a:extLst>
          </p:cNvPr>
          <p:cNvSpPr txBox="1"/>
          <p:nvPr/>
        </p:nvSpPr>
        <p:spPr>
          <a:xfrm>
            <a:off x="9448798" y="1413912"/>
            <a:ext cx="1535289" cy="461665"/>
          </a:xfrm>
          <a:prstGeom prst="rect">
            <a:avLst/>
          </a:prstGeom>
          <a:noFill/>
          <a:ln>
            <a:solidFill>
              <a:schemeClr val="tx1"/>
            </a:solidFill>
          </a:ln>
        </p:spPr>
        <p:txBody>
          <a:bodyPr wrap="square" rtlCol="0">
            <a:spAutoFit/>
          </a:bodyPr>
          <a:lstStyle/>
          <a:p>
            <a:pPr algn="ctr"/>
            <a:r>
              <a:rPr lang="en-US" sz="2400" dirty="0">
                <a:latin typeface="Urbanist Medium" panose="020B0A04040200000203" pitchFamily="34" charset="77"/>
                <a:ea typeface="Urbanist Medium" panose="020B0A04040200000203" pitchFamily="34" charset="77"/>
                <a:cs typeface="Urbanist Medium" panose="020B0A04040200000203" pitchFamily="34" charset="77"/>
              </a:rPr>
              <a:t>tulip</a:t>
            </a:r>
          </a:p>
        </p:txBody>
      </p:sp>
      <p:sp>
        <p:nvSpPr>
          <p:cNvPr id="10" name="TextBox 9">
            <a:extLst>
              <a:ext uri="{FF2B5EF4-FFF2-40B4-BE49-F238E27FC236}">
                <a16:creationId xmlns:a16="http://schemas.microsoft.com/office/drawing/2014/main" id="{84AA5D35-4CF6-D6E2-9A03-78E4DDECF86C}"/>
              </a:ext>
            </a:extLst>
          </p:cNvPr>
          <p:cNvSpPr txBox="1"/>
          <p:nvPr/>
        </p:nvSpPr>
        <p:spPr>
          <a:xfrm>
            <a:off x="9448799" y="3274041"/>
            <a:ext cx="1535290" cy="461665"/>
          </a:xfrm>
          <a:prstGeom prst="rect">
            <a:avLst/>
          </a:prstGeom>
          <a:noFill/>
          <a:ln>
            <a:solidFill>
              <a:schemeClr val="tx1"/>
            </a:solidFill>
          </a:ln>
        </p:spPr>
        <p:txBody>
          <a:bodyPr wrap="square" rtlCol="0">
            <a:spAutoFit/>
          </a:bodyPr>
          <a:lstStyle/>
          <a:p>
            <a:pPr algn="ctr"/>
            <a:r>
              <a:rPr lang="en-US" sz="2400" dirty="0">
                <a:latin typeface="Urbanist Medium" panose="020B0A04040200000203" pitchFamily="34" charset="77"/>
                <a:ea typeface="Urbanist Medium" panose="020B0A04040200000203" pitchFamily="34" charset="77"/>
                <a:cs typeface="Urbanist Medium" panose="020B0A04040200000203" pitchFamily="34" charset="77"/>
              </a:rPr>
              <a:t>snowdrop</a:t>
            </a:r>
          </a:p>
        </p:txBody>
      </p:sp>
      <p:sp>
        <p:nvSpPr>
          <p:cNvPr id="11" name="Google Shape;204;p29">
            <a:extLst>
              <a:ext uri="{FF2B5EF4-FFF2-40B4-BE49-F238E27FC236}">
                <a16:creationId xmlns:a16="http://schemas.microsoft.com/office/drawing/2014/main" id="{56653BAF-2193-64FD-5CEE-C290C1610CC6}"/>
              </a:ext>
            </a:extLst>
          </p:cNvPr>
          <p:cNvSpPr txBox="1"/>
          <p:nvPr/>
        </p:nvSpPr>
        <p:spPr>
          <a:xfrm>
            <a:off x="161050" y="155725"/>
            <a:ext cx="8440800" cy="563100"/>
          </a:xfrm>
          <a:prstGeom prst="rect">
            <a:avLst/>
          </a:prstGeom>
          <a:noFill/>
          <a:ln>
            <a:noFill/>
          </a:ln>
        </p:spPr>
        <p:txBody>
          <a:bodyPr spcFirstLastPara="1" wrap="square" lIns="91425" tIns="91425" rIns="91425" bIns="91425" anchor="t" anchorCtr="0">
            <a:noAutofit/>
          </a:bodyPr>
          <a:lstStyle/>
          <a:p>
            <a:r>
              <a:rPr lang="en-US" sz="2000" b="1" dirty="0">
                <a:solidFill>
                  <a:srgbClr val="5EA20E"/>
                </a:solidFill>
                <a:latin typeface="Urbanist SemiBold" panose="020B0A04040200000203" pitchFamily="34" charset="77"/>
                <a:ea typeface="Urbanist SemiBold" panose="020B0A04040200000203" pitchFamily="34" charset="77"/>
                <a:cs typeface="Urbanist SemiBold" panose="020B0A04040200000203" pitchFamily="34" charset="77"/>
              </a:rPr>
              <a:t>A.) Matching</a:t>
            </a:r>
          </a:p>
        </p:txBody>
      </p:sp>
    </p:spTree>
    <p:extLst>
      <p:ext uri="{BB962C8B-B14F-4D97-AF65-F5344CB8AC3E}">
        <p14:creationId xmlns:p14="http://schemas.microsoft.com/office/powerpoint/2010/main" val="55636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DFA3426-75E9-E338-BDF9-9AD0FCE47321}"/>
              </a:ext>
            </a:extLst>
          </p:cNvPr>
          <p:cNvSpPr txBox="1"/>
          <p:nvPr/>
        </p:nvSpPr>
        <p:spPr>
          <a:xfrm>
            <a:off x="536543" y="924790"/>
            <a:ext cx="9779434" cy="461665"/>
          </a:xfrm>
          <a:prstGeom prst="rect">
            <a:avLst/>
          </a:prstGeom>
          <a:noFill/>
        </p:spPr>
        <p:txBody>
          <a:bodyPr wrap="square" rtlCol="0">
            <a:spAutoFit/>
          </a:bodyPr>
          <a:lstStyle/>
          <a:p>
            <a:r>
              <a:rPr lang="en-US" sz="2400" dirty="0">
                <a:latin typeface="Urbanist Medium" panose="020B0A04040200000203" pitchFamily="34" charset="77"/>
                <a:ea typeface="Urbanist Medium" panose="020B0A04040200000203" pitchFamily="34" charset="77"/>
                <a:cs typeface="Urbanist Medium" panose="020B0A04040200000203" pitchFamily="34" charset="77"/>
              </a:rPr>
              <a:t>Which of these adjectives can we use to describe spring flowers?</a:t>
            </a:r>
          </a:p>
        </p:txBody>
      </p:sp>
      <p:sp>
        <p:nvSpPr>
          <p:cNvPr id="11" name="TextBox 10">
            <a:extLst>
              <a:ext uri="{FF2B5EF4-FFF2-40B4-BE49-F238E27FC236}">
                <a16:creationId xmlns:a16="http://schemas.microsoft.com/office/drawing/2014/main" id="{0BB102F2-F2D0-C7E5-28DE-F79667BBBBF2}"/>
              </a:ext>
            </a:extLst>
          </p:cNvPr>
          <p:cNvSpPr txBox="1"/>
          <p:nvPr/>
        </p:nvSpPr>
        <p:spPr>
          <a:xfrm>
            <a:off x="852390" y="2632365"/>
            <a:ext cx="1535289" cy="461665"/>
          </a:xfrm>
          <a:prstGeom prst="rect">
            <a:avLst/>
          </a:prstGeom>
          <a:noFill/>
          <a:ln>
            <a:solidFill>
              <a:schemeClr val="tx1"/>
            </a:solidFill>
          </a:ln>
        </p:spPr>
        <p:txBody>
          <a:bodyPr wrap="square" rtlCol="0">
            <a:spAutoFit/>
          </a:bodyPr>
          <a:lstStyle/>
          <a:p>
            <a:pPr algn="ctr"/>
            <a:r>
              <a:rPr lang="en-US" sz="2400" dirty="0">
                <a:latin typeface="Urbanist Medium" panose="020B0A04040200000203" pitchFamily="34" charset="77"/>
                <a:ea typeface="Urbanist Medium" panose="020B0A04040200000203" pitchFamily="34" charset="77"/>
                <a:cs typeface="Urbanist Medium" panose="020B0A04040200000203" pitchFamily="34" charset="77"/>
              </a:rPr>
              <a:t>bright</a:t>
            </a:r>
          </a:p>
        </p:txBody>
      </p:sp>
      <p:sp>
        <p:nvSpPr>
          <p:cNvPr id="12" name="TextBox 11">
            <a:extLst>
              <a:ext uri="{FF2B5EF4-FFF2-40B4-BE49-F238E27FC236}">
                <a16:creationId xmlns:a16="http://schemas.microsoft.com/office/drawing/2014/main" id="{3571B06D-1DC5-C051-CEC5-106C0D8AB527}"/>
              </a:ext>
            </a:extLst>
          </p:cNvPr>
          <p:cNvSpPr txBox="1"/>
          <p:nvPr/>
        </p:nvSpPr>
        <p:spPr>
          <a:xfrm>
            <a:off x="3014211" y="1773210"/>
            <a:ext cx="1535289" cy="461665"/>
          </a:xfrm>
          <a:prstGeom prst="rect">
            <a:avLst/>
          </a:prstGeom>
          <a:noFill/>
          <a:ln>
            <a:solidFill>
              <a:schemeClr val="tx1"/>
            </a:solidFill>
          </a:ln>
        </p:spPr>
        <p:txBody>
          <a:bodyPr wrap="square" rtlCol="0">
            <a:spAutoFit/>
          </a:bodyPr>
          <a:lstStyle/>
          <a:p>
            <a:pPr algn="ctr"/>
            <a:r>
              <a:rPr lang="en-US" sz="2400" dirty="0">
                <a:latin typeface="Urbanist Medium" panose="020B0A04040200000203" pitchFamily="34" charset="77"/>
                <a:ea typeface="Urbanist Medium" panose="020B0A04040200000203" pitchFamily="34" charset="77"/>
                <a:cs typeface="Urbanist Medium" panose="020B0A04040200000203" pitchFamily="34" charset="77"/>
              </a:rPr>
              <a:t>happy</a:t>
            </a:r>
          </a:p>
        </p:txBody>
      </p:sp>
      <p:sp>
        <p:nvSpPr>
          <p:cNvPr id="13" name="TextBox 12">
            <a:extLst>
              <a:ext uri="{FF2B5EF4-FFF2-40B4-BE49-F238E27FC236}">
                <a16:creationId xmlns:a16="http://schemas.microsoft.com/office/drawing/2014/main" id="{135E1272-D8D7-8CD2-867F-9EBFD52044D0}"/>
              </a:ext>
            </a:extLst>
          </p:cNvPr>
          <p:cNvSpPr txBox="1"/>
          <p:nvPr/>
        </p:nvSpPr>
        <p:spPr>
          <a:xfrm>
            <a:off x="5802567" y="3676586"/>
            <a:ext cx="1535289" cy="461665"/>
          </a:xfrm>
          <a:prstGeom prst="rect">
            <a:avLst/>
          </a:prstGeom>
          <a:noFill/>
          <a:ln>
            <a:solidFill>
              <a:schemeClr val="tx1"/>
            </a:solidFill>
          </a:ln>
        </p:spPr>
        <p:txBody>
          <a:bodyPr wrap="square" rtlCol="0">
            <a:spAutoFit/>
          </a:bodyPr>
          <a:lstStyle/>
          <a:p>
            <a:pPr algn="ctr"/>
            <a:r>
              <a:rPr lang="en-US" sz="2400" dirty="0">
                <a:latin typeface="Urbanist Medium" panose="020B0A04040200000203" pitchFamily="34" charset="77"/>
                <a:ea typeface="Urbanist Medium" panose="020B0A04040200000203" pitchFamily="34" charset="77"/>
                <a:cs typeface="Urbanist Medium" panose="020B0A04040200000203" pitchFamily="34" charset="77"/>
              </a:rPr>
              <a:t>cheerful</a:t>
            </a:r>
          </a:p>
        </p:txBody>
      </p:sp>
      <p:sp>
        <p:nvSpPr>
          <p:cNvPr id="14" name="TextBox 13">
            <a:extLst>
              <a:ext uri="{FF2B5EF4-FFF2-40B4-BE49-F238E27FC236}">
                <a16:creationId xmlns:a16="http://schemas.microsoft.com/office/drawing/2014/main" id="{79BF5BA2-ABDE-27F7-C627-9E84470A79C7}"/>
              </a:ext>
            </a:extLst>
          </p:cNvPr>
          <p:cNvSpPr txBox="1"/>
          <p:nvPr/>
        </p:nvSpPr>
        <p:spPr>
          <a:xfrm>
            <a:off x="7499001" y="3676586"/>
            <a:ext cx="1535289" cy="461665"/>
          </a:xfrm>
          <a:prstGeom prst="rect">
            <a:avLst/>
          </a:prstGeom>
          <a:noFill/>
          <a:ln>
            <a:solidFill>
              <a:schemeClr val="tx1"/>
            </a:solidFill>
          </a:ln>
        </p:spPr>
        <p:txBody>
          <a:bodyPr wrap="square" rtlCol="0">
            <a:spAutoFit/>
          </a:bodyPr>
          <a:lstStyle/>
          <a:p>
            <a:pPr algn="ctr"/>
            <a:r>
              <a:rPr lang="en-US" sz="2400" dirty="0">
                <a:latin typeface="Urbanist Medium" panose="020B0A04040200000203" pitchFamily="34" charset="77"/>
                <a:ea typeface="Urbanist Medium" panose="020B0A04040200000203" pitchFamily="34" charset="77"/>
                <a:cs typeface="Urbanist Medium" panose="020B0A04040200000203" pitchFamily="34" charset="77"/>
              </a:rPr>
              <a:t>cheery</a:t>
            </a:r>
          </a:p>
        </p:txBody>
      </p:sp>
      <p:sp>
        <p:nvSpPr>
          <p:cNvPr id="15" name="TextBox 14">
            <a:extLst>
              <a:ext uri="{FF2B5EF4-FFF2-40B4-BE49-F238E27FC236}">
                <a16:creationId xmlns:a16="http://schemas.microsoft.com/office/drawing/2014/main" id="{EA9E2C84-F8E2-86AC-0D22-4BBAF78C602D}"/>
              </a:ext>
            </a:extLst>
          </p:cNvPr>
          <p:cNvSpPr txBox="1"/>
          <p:nvPr/>
        </p:nvSpPr>
        <p:spPr>
          <a:xfrm>
            <a:off x="3014211" y="4525517"/>
            <a:ext cx="1535289" cy="461665"/>
          </a:xfrm>
          <a:prstGeom prst="rect">
            <a:avLst/>
          </a:prstGeom>
          <a:noFill/>
          <a:ln>
            <a:solidFill>
              <a:schemeClr val="tx1"/>
            </a:solidFill>
          </a:ln>
        </p:spPr>
        <p:txBody>
          <a:bodyPr wrap="square" rtlCol="0">
            <a:spAutoFit/>
          </a:bodyPr>
          <a:lstStyle/>
          <a:p>
            <a:pPr algn="ctr"/>
            <a:r>
              <a:rPr lang="en-US" sz="2400" dirty="0">
                <a:latin typeface="Urbanist Medium" panose="020B0A04040200000203" pitchFamily="34" charset="77"/>
                <a:ea typeface="Urbanist Medium" panose="020B0A04040200000203" pitchFamily="34" charset="77"/>
                <a:cs typeface="Urbanist Medium" panose="020B0A04040200000203" pitchFamily="34" charset="77"/>
              </a:rPr>
              <a:t>fragrant</a:t>
            </a:r>
          </a:p>
        </p:txBody>
      </p:sp>
      <p:sp>
        <p:nvSpPr>
          <p:cNvPr id="16" name="TextBox 15">
            <a:extLst>
              <a:ext uri="{FF2B5EF4-FFF2-40B4-BE49-F238E27FC236}">
                <a16:creationId xmlns:a16="http://schemas.microsoft.com/office/drawing/2014/main" id="{1FEC9F69-1786-93F5-D81B-50B22F307AE9}"/>
              </a:ext>
            </a:extLst>
          </p:cNvPr>
          <p:cNvSpPr txBox="1"/>
          <p:nvPr/>
        </p:nvSpPr>
        <p:spPr>
          <a:xfrm>
            <a:off x="2246566" y="3465109"/>
            <a:ext cx="1535289" cy="461665"/>
          </a:xfrm>
          <a:prstGeom prst="rect">
            <a:avLst/>
          </a:prstGeom>
          <a:noFill/>
          <a:ln>
            <a:solidFill>
              <a:schemeClr val="tx1"/>
            </a:solidFill>
          </a:ln>
        </p:spPr>
        <p:txBody>
          <a:bodyPr wrap="square" rtlCol="0">
            <a:spAutoFit/>
          </a:bodyPr>
          <a:lstStyle/>
          <a:p>
            <a:pPr algn="ctr"/>
            <a:r>
              <a:rPr lang="en-US" sz="2400" dirty="0">
                <a:latin typeface="Urbanist Medium" panose="020B0A04040200000203" pitchFamily="34" charset="77"/>
                <a:ea typeface="Urbanist Medium" panose="020B0A04040200000203" pitchFamily="34" charset="77"/>
                <a:cs typeface="Urbanist Medium" panose="020B0A04040200000203" pitchFamily="34" charset="77"/>
              </a:rPr>
              <a:t>sad</a:t>
            </a:r>
          </a:p>
        </p:txBody>
      </p:sp>
      <p:sp>
        <p:nvSpPr>
          <p:cNvPr id="17" name="TextBox 16">
            <a:extLst>
              <a:ext uri="{FF2B5EF4-FFF2-40B4-BE49-F238E27FC236}">
                <a16:creationId xmlns:a16="http://schemas.microsoft.com/office/drawing/2014/main" id="{BDA2EE72-0E4F-22FE-8847-4122DAD46080}"/>
              </a:ext>
            </a:extLst>
          </p:cNvPr>
          <p:cNvSpPr txBox="1"/>
          <p:nvPr/>
        </p:nvSpPr>
        <p:spPr>
          <a:xfrm>
            <a:off x="4171325" y="2669825"/>
            <a:ext cx="1535289" cy="461665"/>
          </a:xfrm>
          <a:prstGeom prst="rect">
            <a:avLst/>
          </a:prstGeom>
          <a:noFill/>
          <a:ln>
            <a:solidFill>
              <a:schemeClr val="tx1"/>
            </a:solidFill>
          </a:ln>
        </p:spPr>
        <p:txBody>
          <a:bodyPr wrap="square" rtlCol="0">
            <a:spAutoFit/>
          </a:bodyPr>
          <a:lstStyle/>
          <a:p>
            <a:pPr algn="ctr"/>
            <a:r>
              <a:rPr lang="en-US" sz="2400" dirty="0">
                <a:latin typeface="Urbanist Medium" panose="020B0A04040200000203" pitchFamily="34" charset="77"/>
                <a:ea typeface="Urbanist Medium" panose="020B0A04040200000203" pitchFamily="34" charset="77"/>
                <a:cs typeface="Urbanist Medium" panose="020B0A04040200000203" pitchFamily="34" charset="77"/>
              </a:rPr>
              <a:t>grey</a:t>
            </a:r>
          </a:p>
        </p:txBody>
      </p:sp>
      <p:sp>
        <p:nvSpPr>
          <p:cNvPr id="18" name="TextBox 17">
            <a:extLst>
              <a:ext uri="{FF2B5EF4-FFF2-40B4-BE49-F238E27FC236}">
                <a16:creationId xmlns:a16="http://schemas.microsoft.com/office/drawing/2014/main" id="{997DED78-55B9-C328-D27F-144A8A7AFBDE}"/>
              </a:ext>
            </a:extLst>
          </p:cNvPr>
          <p:cNvSpPr txBox="1"/>
          <p:nvPr/>
        </p:nvSpPr>
        <p:spPr>
          <a:xfrm>
            <a:off x="5870305" y="1757534"/>
            <a:ext cx="1535289" cy="461665"/>
          </a:xfrm>
          <a:prstGeom prst="rect">
            <a:avLst/>
          </a:prstGeom>
          <a:noFill/>
          <a:ln>
            <a:solidFill>
              <a:schemeClr val="tx1"/>
            </a:solidFill>
          </a:ln>
        </p:spPr>
        <p:txBody>
          <a:bodyPr wrap="square" rtlCol="0">
            <a:spAutoFit/>
          </a:bodyPr>
          <a:lstStyle/>
          <a:p>
            <a:pPr algn="ctr"/>
            <a:r>
              <a:rPr lang="en-US" sz="2400" dirty="0">
                <a:latin typeface="Urbanist Medium" panose="020B0A04040200000203" pitchFamily="34" charset="77"/>
                <a:ea typeface="Urbanist Medium" panose="020B0A04040200000203" pitchFamily="34" charset="77"/>
                <a:cs typeface="Urbanist Medium" panose="020B0A04040200000203" pitchFamily="34" charset="77"/>
              </a:rPr>
              <a:t>dark</a:t>
            </a:r>
          </a:p>
        </p:txBody>
      </p:sp>
      <p:sp>
        <p:nvSpPr>
          <p:cNvPr id="19" name="TextBox 18">
            <a:extLst>
              <a:ext uri="{FF2B5EF4-FFF2-40B4-BE49-F238E27FC236}">
                <a16:creationId xmlns:a16="http://schemas.microsoft.com/office/drawing/2014/main" id="{CFF6338B-CD24-CD1F-6799-66FB2256429C}"/>
              </a:ext>
            </a:extLst>
          </p:cNvPr>
          <p:cNvSpPr txBox="1"/>
          <p:nvPr/>
        </p:nvSpPr>
        <p:spPr>
          <a:xfrm>
            <a:off x="5266348" y="4517398"/>
            <a:ext cx="1535289" cy="461665"/>
          </a:xfrm>
          <a:prstGeom prst="rect">
            <a:avLst/>
          </a:prstGeom>
          <a:noFill/>
          <a:ln>
            <a:solidFill>
              <a:schemeClr val="tx1"/>
            </a:solidFill>
          </a:ln>
        </p:spPr>
        <p:txBody>
          <a:bodyPr wrap="square" rtlCol="0">
            <a:spAutoFit/>
          </a:bodyPr>
          <a:lstStyle/>
          <a:p>
            <a:pPr algn="ctr"/>
            <a:r>
              <a:rPr lang="en-US" sz="2400" dirty="0">
                <a:latin typeface="Urbanist Medium" panose="020B0A04040200000203" pitchFamily="34" charset="77"/>
                <a:ea typeface="Urbanist Medium" panose="020B0A04040200000203" pitchFamily="34" charset="77"/>
                <a:cs typeface="Urbanist Medium" panose="020B0A04040200000203" pitchFamily="34" charset="77"/>
              </a:rPr>
              <a:t>stinky</a:t>
            </a:r>
          </a:p>
        </p:txBody>
      </p:sp>
      <p:sp>
        <p:nvSpPr>
          <p:cNvPr id="20" name="TextBox 19">
            <a:extLst>
              <a:ext uri="{FF2B5EF4-FFF2-40B4-BE49-F238E27FC236}">
                <a16:creationId xmlns:a16="http://schemas.microsoft.com/office/drawing/2014/main" id="{D8C29012-F8E9-7F99-8D94-CA60CA721BFB}"/>
              </a:ext>
            </a:extLst>
          </p:cNvPr>
          <p:cNvSpPr txBox="1"/>
          <p:nvPr/>
        </p:nvSpPr>
        <p:spPr>
          <a:xfrm>
            <a:off x="536543" y="5564420"/>
            <a:ext cx="9057586" cy="461665"/>
          </a:xfrm>
          <a:prstGeom prst="rect">
            <a:avLst/>
          </a:prstGeom>
          <a:noFill/>
        </p:spPr>
        <p:txBody>
          <a:bodyPr wrap="square" rtlCol="0">
            <a:spAutoFit/>
          </a:bodyPr>
          <a:lstStyle/>
          <a:p>
            <a:r>
              <a:rPr lang="en-US" sz="2400" dirty="0">
                <a:latin typeface="Urbanist Medium" panose="020B0A04040200000203" pitchFamily="34" charset="77"/>
                <a:ea typeface="Urbanist Medium" panose="020B0A04040200000203" pitchFamily="34" charset="77"/>
                <a:cs typeface="Urbanist Medium" panose="020B0A04040200000203" pitchFamily="34" charset="77"/>
              </a:rPr>
              <a:t>What other adjectives can we use to describe spring flowers? </a:t>
            </a:r>
          </a:p>
        </p:txBody>
      </p:sp>
      <p:sp>
        <p:nvSpPr>
          <p:cNvPr id="21" name="Google Shape;204;p29">
            <a:extLst>
              <a:ext uri="{FF2B5EF4-FFF2-40B4-BE49-F238E27FC236}">
                <a16:creationId xmlns:a16="http://schemas.microsoft.com/office/drawing/2014/main" id="{3B35A904-2745-A78D-5817-6D60AB514FCC}"/>
              </a:ext>
            </a:extLst>
          </p:cNvPr>
          <p:cNvSpPr txBox="1"/>
          <p:nvPr/>
        </p:nvSpPr>
        <p:spPr>
          <a:xfrm>
            <a:off x="161050" y="155725"/>
            <a:ext cx="8440800" cy="563100"/>
          </a:xfrm>
          <a:prstGeom prst="rect">
            <a:avLst/>
          </a:prstGeom>
          <a:noFill/>
          <a:ln>
            <a:noFill/>
          </a:ln>
        </p:spPr>
        <p:txBody>
          <a:bodyPr spcFirstLastPara="1" wrap="square" lIns="91425" tIns="91425" rIns="91425" bIns="91425" anchor="t" anchorCtr="0">
            <a:noAutofit/>
          </a:bodyPr>
          <a:lstStyle/>
          <a:p>
            <a:r>
              <a:rPr lang="en-US" sz="2000" b="1" dirty="0">
                <a:solidFill>
                  <a:srgbClr val="5EA20E"/>
                </a:solidFill>
                <a:latin typeface="Urbanist SemiBold" panose="020B0A04040200000203" pitchFamily="34" charset="77"/>
                <a:ea typeface="Urbanist SemiBold" panose="020B0A04040200000203" pitchFamily="34" charset="77"/>
                <a:cs typeface="Urbanist SemiBold" panose="020B0A04040200000203" pitchFamily="34" charset="77"/>
              </a:rPr>
              <a:t>B.) Choosing correct response/brainstorming</a:t>
            </a:r>
          </a:p>
        </p:txBody>
      </p:sp>
    </p:spTree>
    <p:extLst>
      <p:ext uri="{BB962C8B-B14F-4D97-AF65-F5344CB8AC3E}">
        <p14:creationId xmlns:p14="http://schemas.microsoft.com/office/powerpoint/2010/main" val="37394822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DFA3426-75E9-E338-BDF9-9AD0FCE47321}"/>
              </a:ext>
            </a:extLst>
          </p:cNvPr>
          <p:cNvSpPr txBox="1"/>
          <p:nvPr/>
        </p:nvSpPr>
        <p:spPr>
          <a:xfrm>
            <a:off x="711202" y="891527"/>
            <a:ext cx="11008573" cy="430887"/>
          </a:xfrm>
          <a:prstGeom prst="rect">
            <a:avLst/>
          </a:prstGeom>
          <a:noFill/>
        </p:spPr>
        <p:txBody>
          <a:bodyPr wrap="square" rtlCol="0">
            <a:spAutoFit/>
          </a:bodyPr>
          <a:lstStyle/>
          <a:p>
            <a:r>
              <a:rPr lang="en-US" sz="2200" dirty="0">
                <a:latin typeface="Urbanist Medium" panose="020B0A04040200000203" pitchFamily="34" charset="77"/>
                <a:ea typeface="Urbanist Medium" panose="020B0A04040200000203" pitchFamily="34" charset="77"/>
                <a:cs typeface="Urbanist Medium" panose="020B0A04040200000203" pitchFamily="34" charset="77"/>
              </a:rPr>
              <a:t>Fill in the gaps in this poem by choosing the best word, then choosing your own words. </a:t>
            </a:r>
          </a:p>
        </p:txBody>
      </p:sp>
      <p:sp>
        <p:nvSpPr>
          <p:cNvPr id="12" name="TextBox 11">
            <a:extLst>
              <a:ext uri="{FF2B5EF4-FFF2-40B4-BE49-F238E27FC236}">
                <a16:creationId xmlns:a16="http://schemas.microsoft.com/office/drawing/2014/main" id="{3571B06D-1DC5-C051-CEC5-106C0D8AB527}"/>
              </a:ext>
            </a:extLst>
          </p:cNvPr>
          <p:cNvSpPr txBox="1"/>
          <p:nvPr/>
        </p:nvSpPr>
        <p:spPr>
          <a:xfrm>
            <a:off x="5328354" y="4105906"/>
            <a:ext cx="1535289" cy="461665"/>
          </a:xfrm>
          <a:prstGeom prst="rect">
            <a:avLst/>
          </a:prstGeom>
          <a:noFill/>
          <a:ln>
            <a:solidFill>
              <a:schemeClr val="tx1"/>
            </a:solidFill>
          </a:ln>
        </p:spPr>
        <p:txBody>
          <a:bodyPr wrap="square" rtlCol="0">
            <a:spAutoFit/>
          </a:bodyPr>
          <a:lstStyle/>
          <a:p>
            <a:pPr algn="ctr"/>
            <a:r>
              <a:rPr lang="en-US" sz="2400" dirty="0">
                <a:latin typeface="Urbanist Medium" panose="020B0A04040200000203" pitchFamily="34" charset="77"/>
                <a:ea typeface="Urbanist Medium" panose="020B0A04040200000203" pitchFamily="34" charset="77"/>
                <a:cs typeface="Urbanist Medium" panose="020B0A04040200000203" pitchFamily="34" charset="77"/>
              </a:rPr>
              <a:t>breeze</a:t>
            </a:r>
          </a:p>
        </p:txBody>
      </p:sp>
      <p:sp>
        <p:nvSpPr>
          <p:cNvPr id="13" name="TextBox 12">
            <a:extLst>
              <a:ext uri="{FF2B5EF4-FFF2-40B4-BE49-F238E27FC236}">
                <a16:creationId xmlns:a16="http://schemas.microsoft.com/office/drawing/2014/main" id="{135E1272-D8D7-8CD2-867F-9EBFD52044D0}"/>
              </a:ext>
            </a:extLst>
          </p:cNvPr>
          <p:cNvSpPr txBox="1"/>
          <p:nvPr/>
        </p:nvSpPr>
        <p:spPr>
          <a:xfrm>
            <a:off x="5328355" y="2437061"/>
            <a:ext cx="1535289" cy="461665"/>
          </a:xfrm>
          <a:prstGeom prst="rect">
            <a:avLst/>
          </a:prstGeom>
          <a:noFill/>
          <a:ln>
            <a:solidFill>
              <a:schemeClr val="tx1"/>
            </a:solidFill>
          </a:ln>
        </p:spPr>
        <p:txBody>
          <a:bodyPr wrap="square" rtlCol="0">
            <a:spAutoFit/>
          </a:bodyPr>
          <a:lstStyle/>
          <a:p>
            <a:pPr algn="ctr"/>
            <a:r>
              <a:rPr lang="en-US" sz="2400" dirty="0">
                <a:latin typeface="Urbanist Medium" panose="020B0A04040200000203" pitchFamily="34" charset="77"/>
                <a:ea typeface="Urbanist Medium" panose="020B0A04040200000203" pitchFamily="34" charset="77"/>
                <a:cs typeface="Urbanist Medium" panose="020B0A04040200000203" pitchFamily="34" charset="77"/>
              </a:rPr>
              <a:t>done</a:t>
            </a:r>
          </a:p>
        </p:txBody>
      </p:sp>
      <p:sp>
        <p:nvSpPr>
          <p:cNvPr id="16" name="TextBox 15">
            <a:extLst>
              <a:ext uri="{FF2B5EF4-FFF2-40B4-BE49-F238E27FC236}">
                <a16:creationId xmlns:a16="http://schemas.microsoft.com/office/drawing/2014/main" id="{1FEC9F69-1786-93F5-D81B-50B22F307AE9}"/>
              </a:ext>
            </a:extLst>
          </p:cNvPr>
          <p:cNvSpPr txBox="1"/>
          <p:nvPr/>
        </p:nvSpPr>
        <p:spPr>
          <a:xfrm>
            <a:off x="7219246" y="4105906"/>
            <a:ext cx="1535289" cy="461665"/>
          </a:xfrm>
          <a:prstGeom prst="rect">
            <a:avLst/>
          </a:prstGeom>
          <a:noFill/>
          <a:ln>
            <a:solidFill>
              <a:schemeClr val="tx1"/>
            </a:solidFill>
          </a:ln>
        </p:spPr>
        <p:txBody>
          <a:bodyPr wrap="square" rtlCol="0">
            <a:spAutoFit/>
          </a:bodyPr>
          <a:lstStyle/>
          <a:p>
            <a:pPr algn="ctr"/>
            <a:r>
              <a:rPr lang="en-US" sz="2400" dirty="0">
                <a:latin typeface="Urbanist Medium" panose="020B0A04040200000203" pitchFamily="34" charset="77"/>
                <a:ea typeface="Urbanist Medium" panose="020B0A04040200000203" pitchFamily="34" charset="77"/>
                <a:cs typeface="Urbanist Medium" panose="020B0A04040200000203" pitchFamily="34" charset="77"/>
              </a:rPr>
              <a:t>knees</a:t>
            </a:r>
          </a:p>
        </p:txBody>
      </p:sp>
      <p:sp>
        <p:nvSpPr>
          <p:cNvPr id="18" name="TextBox 17">
            <a:extLst>
              <a:ext uri="{FF2B5EF4-FFF2-40B4-BE49-F238E27FC236}">
                <a16:creationId xmlns:a16="http://schemas.microsoft.com/office/drawing/2014/main" id="{997DED78-55B9-C328-D27F-144A8A7AFBDE}"/>
              </a:ext>
            </a:extLst>
          </p:cNvPr>
          <p:cNvSpPr txBox="1"/>
          <p:nvPr/>
        </p:nvSpPr>
        <p:spPr>
          <a:xfrm>
            <a:off x="7219247" y="2437061"/>
            <a:ext cx="1535289" cy="461665"/>
          </a:xfrm>
          <a:prstGeom prst="rect">
            <a:avLst/>
          </a:prstGeom>
          <a:noFill/>
          <a:ln>
            <a:solidFill>
              <a:schemeClr val="tx1"/>
            </a:solidFill>
          </a:ln>
        </p:spPr>
        <p:txBody>
          <a:bodyPr wrap="square" rtlCol="0">
            <a:spAutoFit/>
          </a:bodyPr>
          <a:lstStyle/>
          <a:p>
            <a:pPr algn="ctr"/>
            <a:r>
              <a:rPr lang="en-US" sz="2400" dirty="0">
                <a:latin typeface="Urbanist Medium" panose="020B0A04040200000203" pitchFamily="34" charset="77"/>
                <a:ea typeface="Urbanist Medium" panose="020B0A04040200000203" pitchFamily="34" charset="77"/>
                <a:cs typeface="Urbanist Medium" panose="020B0A04040200000203" pitchFamily="34" charset="77"/>
              </a:rPr>
              <a:t>fun</a:t>
            </a:r>
          </a:p>
        </p:txBody>
      </p:sp>
      <p:sp>
        <p:nvSpPr>
          <p:cNvPr id="3" name="TextBox 2">
            <a:extLst>
              <a:ext uri="{FF2B5EF4-FFF2-40B4-BE49-F238E27FC236}">
                <a16:creationId xmlns:a16="http://schemas.microsoft.com/office/drawing/2014/main" id="{1D74AD20-1509-1E60-761F-E8FE4C5C5E93}"/>
              </a:ext>
            </a:extLst>
          </p:cNvPr>
          <p:cNvSpPr txBox="1"/>
          <p:nvPr/>
        </p:nvSpPr>
        <p:spPr>
          <a:xfrm>
            <a:off x="711202" y="1664278"/>
            <a:ext cx="5531554" cy="4832092"/>
          </a:xfrm>
          <a:prstGeom prst="rect">
            <a:avLst/>
          </a:prstGeom>
          <a:noFill/>
        </p:spPr>
        <p:txBody>
          <a:bodyPr wrap="square" rtlCol="0">
            <a:spAutoFit/>
          </a:bodyPr>
          <a:lstStyle/>
          <a:p>
            <a:r>
              <a:rPr lang="en-CA" sz="2800" b="0" i="0" u="none" strike="noStrike" dirty="0">
                <a:solidFill>
                  <a:srgbClr val="000000"/>
                </a:solidFill>
                <a:effectLst/>
                <a:latin typeface="Caveat" pitchFamily="2" charset="0"/>
              </a:rPr>
              <a:t>Crocus flowers reach for the sun,</a:t>
            </a:r>
          </a:p>
          <a:p>
            <a:r>
              <a:rPr lang="en-US" sz="2800" dirty="0">
                <a:latin typeface="Caveat" pitchFamily="2" charset="0"/>
                <a:ea typeface="Urbanist Medium" panose="020B0A04040200000203" pitchFamily="34" charset="77"/>
                <a:cs typeface="Urbanist Medium" panose="020B0A04040200000203" pitchFamily="34" charset="77"/>
              </a:rPr>
              <a:t>bright and cheery,</a:t>
            </a:r>
          </a:p>
          <a:p>
            <a:r>
              <a:rPr lang="en-US" sz="2800" dirty="0">
                <a:latin typeface="Caveat" pitchFamily="2" charset="0"/>
                <a:ea typeface="Urbanist Medium" panose="020B0A04040200000203" pitchFamily="34" charset="77"/>
                <a:cs typeface="Urbanist Medium" panose="020B0A04040200000203" pitchFamily="34" charset="77"/>
              </a:rPr>
              <a:t>so much _____________</a:t>
            </a:r>
          </a:p>
          <a:p>
            <a:endParaRPr lang="en-US" sz="2800" dirty="0">
              <a:latin typeface="Caveat" pitchFamily="2" charset="0"/>
              <a:ea typeface="Urbanist Medium" panose="020B0A04040200000203" pitchFamily="34" charset="77"/>
              <a:cs typeface="Urbanist Medium" panose="020B0A04040200000203" pitchFamily="34" charset="77"/>
            </a:endParaRPr>
          </a:p>
          <a:p>
            <a:r>
              <a:rPr lang="en-US" sz="2800" dirty="0">
                <a:latin typeface="Caveat" pitchFamily="2" charset="0"/>
                <a:ea typeface="Urbanist Medium" panose="020B0A04040200000203" pitchFamily="34" charset="77"/>
                <a:cs typeface="Urbanist Medium" panose="020B0A04040200000203" pitchFamily="34" charset="77"/>
              </a:rPr>
              <a:t>Crocus flowers wave to the bees,</a:t>
            </a:r>
          </a:p>
          <a:p>
            <a:r>
              <a:rPr lang="en-US" sz="2800" dirty="0">
                <a:latin typeface="Caveat" pitchFamily="2" charset="0"/>
                <a:ea typeface="Urbanist Medium" panose="020B0A04040200000203" pitchFamily="34" charset="77"/>
                <a:cs typeface="Urbanist Medium" panose="020B0A04040200000203" pitchFamily="34" charset="77"/>
              </a:rPr>
              <a:t>warm and fragrant,</a:t>
            </a:r>
          </a:p>
          <a:p>
            <a:r>
              <a:rPr lang="en-US" sz="2800" dirty="0">
                <a:latin typeface="Caveat" pitchFamily="2" charset="0"/>
                <a:ea typeface="Urbanist Medium" panose="020B0A04040200000203" pitchFamily="34" charset="77"/>
                <a:cs typeface="Urbanist Medium" panose="020B0A04040200000203" pitchFamily="34" charset="77"/>
              </a:rPr>
              <a:t>in the ________________</a:t>
            </a:r>
          </a:p>
          <a:p>
            <a:endParaRPr lang="en-US" sz="2800" dirty="0">
              <a:latin typeface="Caveat" pitchFamily="2" charset="0"/>
              <a:ea typeface="Urbanist Medium" panose="020B0A04040200000203" pitchFamily="34" charset="77"/>
              <a:cs typeface="Urbanist Medium" panose="020B0A04040200000203" pitchFamily="34" charset="77"/>
            </a:endParaRPr>
          </a:p>
          <a:p>
            <a:r>
              <a:rPr lang="en-US" sz="2800" dirty="0">
                <a:latin typeface="Caveat" pitchFamily="2" charset="0"/>
                <a:ea typeface="Urbanist Medium" panose="020B0A04040200000203" pitchFamily="34" charset="77"/>
                <a:cs typeface="Urbanist Medium" panose="020B0A04040200000203" pitchFamily="34" charset="77"/>
              </a:rPr>
              <a:t>Crocus flowers _____________,</a:t>
            </a:r>
          </a:p>
          <a:p>
            <a:r>
              <a:rPr lang="en-US" sz="2800" dirty="0">
                <a:latin typeface="Caveat" pitchFamily="2" charset="0"/>
                <a:ea typeface="Urbanist Medium" panose="020B0A04040200000203" pitchFamily="34" charset="77"/>
                <a:cs typeface="Urbanist Medium" panose="020B0A04040200000203" pitchFamily="34" charset="77"/>
              </a:rPr>
              <a:t>________ and _________</a:t>
            </a:r>
          </a:p>
          <a:p>
            <a:r>
              <a:rPr lang="en-US" sz="2800" dirty="0">
                <a:latin typeface="Caveat" pitchFamily="2" charset="0"/>
                <a:ea typeface="Urbanist Medium" panose="020B0A04040200000203" pitchFamily="34" charset="77"/>
                <a:cs typeface="Urbanist Medium" panose="020B0A04040200000203" pitchFamily="34" charset="77"/>
              </a:rPr>
              <a:t>__________________</a:t>
            </a:r>
          </a:p>
        </p:txBody>
      </p:sp>
      <p:sp>
        <p:nvSpPr>
          <p:cNvPr id="4" name="Google Shape;204;p29">
            <a:extLst>
              <a:ext uri="{FF2B5EF4-FFF2-40B4-BE49-F238E27FC236}">
                <a16:creationId xmlns:a16="http://schemas.microsoft.com/office/drawing/2014/main" id="{85736024-93CE-82F5-D056-5A7977CE8A8D}"/>
              </a:ext>
            </a:extLst>
          </p:cNvPr>
          <p:cNvSpPr txBox="1"/>
          <p:nvPr/>
        </p:nvSpPr>
        <p:spPr>
          <a:xfrm>
            <a:off x="161050" y="155725"/>
            <a:ext cx="8440800" cy="563100"/>
          </a:xfrm>
          <a:prstGeom prst="rect">
            <a:avLst/>
          </a:prstGeom>
          <a:noFill/>
          <a:ln>
            <a:noFill/>
          </a:ln>
        </p:spPr>
        <p:txBody>
          <a:bodyPr spcFirstLastPara="1" wrap="square" lIns="91425" tIns="91425" rIns="91425" bIns="91425" anchor="t" anchorCtr="0">
            <a:noAutofit/>
          </a:bodyPr>
          <a:lstStyle/>
          <a:p>
            <a:r>
              <a:rPr lang="en-US" sz="2000" b="1" dirty="0">
                <a:solidFill>
                  <a:srgbClr val="5EA20E"/>
                </a:solidFill>
                <a:latin typeface="Urbanist SemiBold" panose="020B0A04040200000203" pitchFamily="34" charset="77"/>
                <a:ea typeface="Urbanist SemiBold" panose="020B0A04040200000203" pitchFamily="34" charset="77"/>
                <a:cs typeface="Urbanist SemiBold" panose="020B0A04040200000203" pitchFamily="34" charset="77"/>
              </a:rPr>
              <a:t>C.) Fill in the gaps</a:t>
            </a:r>
          </a:p>
        </p:txBody>
      </p:sp>
    </p:spTree>
    <p:extLst>
      <p:ext uri="{BB962C8B-B14F-4D97-AF65-F5344CB8AC3E}">
        <p14:creationId xmlns:p14="http://schemas.microsoft.com/office/powerpoint/2010/main" val="28209224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04;p29">
            <a:extLst>
              <a:ext uri="{FF2B5EF4-FFF2-40B4-BE49-F238E27FC236}">
                <a16:creationId xmlns:a16="http://schemas.microsoft.com/office/drawing/2014/main" id="{87AFEA51-588D-9E36-1413-A96C16A42265}"/>
              </a:ext>
            </a:extLst>
          </p:cNvPr>
          <p:cNvSpPr txBox="1"/>
          <p:nvPr/>
        </p:nvSpPr>
        <p:spPr>
          <a:xfrm>
            <a:off x="59450" y="54125"/>
            <a:ext cx="8440800" cy="563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dirty="0">
                <a:solidFill>
                  <a:srgbClr val="5EA20E"/>
                </a:solidFill>
                <a:latin typeface="Urbanist SemiBold"/>
                <a:ea typeface="Urbanist SemiBold"/>
                <a:cs typeface="Urbanist SemiBold"/>
                <a:sym typeface="Urbanist SemiBold"/>
              </a:rPr>
              <a:t>Teacher Assessment Checklist:</a:t>
            </a:r>
            <a:endParaRPr sz="2000" dirty="0">
              <a:solidFill>
                <a:srgbClr val="5EA20E"/>
              </a:solidFill>
              <a:latin typeface="Urbanist SemiBold"/>
              <a:ea typeface="Urbanist SemiBold"/>
              <a:cs typeface="Urbanist SemiBold"/>
              <a:sym typeface="Urbanist SemiBold"/>
            </a:endParaRPr>
          </a:p>
        </p:txBody>
      </p:sp>
      <p:sp>
        <p:nvSpPr>
          <p:cNvPr id="3" name="Google Shape;205;p29">
            <a:extLst>
              <a:ext uri="{FF2B5EF4-FFF2-40B4-BE49-F238E27FC236}">
                <a16:creationId xmlns:a16="http://schemas.microsoft.com/office/drawing/2014/main" id="{F323CF56-374C-3C42-9726-8C837339083F}"/>
              </a:ext>
            </a:extLst>
          </p:cNvPr>
          <p:cNvSpPr txBox="1"/>
          <p:nvPr/>
        </p:nvSpPr>
        <p:spPr>
          <a:xfrm>
            <a:off x="201118" y="413225"/>
            <a:ext cx="5262600" cy="408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dirty="0">
                <a:solidFill>
                  <a:schemeClr val="dk2"/>
                </a:solidFill>
                <a:latin typeface="Caveat" pitchFamily="2" charset="0"/>
                <a:ea typeface="Caveat Medium"/>
                <a:cs typeface="Caveat Medium"/>
                <a:sym typeface="Caveat Medium"/>
              </a:rPr>
              <a:t>Look for:</a:t>
            </a:r>
            <a:endParaRPr sz="2100" dirty="0">
              <a:solidFill>
                <a:schemeClr val="dk2"/>
              </a:solidFill>
              <a:latin typeface="Caveat" pitchFamily="2" charset="0"/>
              <a:ea typeface="Caveat Medium"/>
              <a:cs typeface="Caveat Medium"/>
              <a:sym typeface="Caveat Medium"/>
            </a:endParaRPr>
          </a:p>
        </p:txBody>
      </p:sp>
      <p:graphicFrame>
        <p:nvGraphicFramePr>
          <p:cNvPr id="4" name="Google Shape;206;p29">
            <a:extLst>
              <a:ext uri="{FF2B5EF4-FFF2-40B4-BE49-F238E27FC236}">
                <a16:creationId xmlns:a16="http://schemas.microsoft.com/office/drawing/2014/main" id="{25E916D7-76F6-0F60-D5DA-892A21FE170A}"/>
              </a:ext>
            </a:extLst>
          </p:cNvPr>
          <p:cNvGraphicFramePr/>
          <p:nvPr>
            <p:extLst>
              <p:ext uri="{D42A27DB-BD31-4B8C-83A1-F6EECF244321}">
                <p14:modId xmlns:p14="http://schemas.microsoft.com/office/powerpoint/2010/main" val="64284983"/>
              </p:ext>
            </p:extLst>
          </p:nvPr>
        </p:nvGraphicFramePr>
        <p:xfrm>
          <a:off x="1844218" y="1180325"/>
          <a:ext cx="7239000" cy="3796835"/>
        </p:xfrm>
        <a:graphic>
          <a:graphicData uri="http://schemas.openxmlformats.org/drawingml/2006/table">
            <a:tbl>
              <a:tblPr>
                <a:noFill/>
              </a:tblPr>
              <a:tblGrid>
                <a:gridCol w="5460325">
                  <a:extLst>
                    <a:ext uri="{9D8B030D-6E8A-4147-A177-3AD203B41FA5}">
                      <a16:colId xmlns:a16="http://schemas.microsoft.com/office/drawing/2014/main" val="20000"/>
                    </a:ext>
                  </a:extLst>
                </a:gridCol>
                <a:gridCol w="1778675">
                  <a:extLst>
                    <a:ext uri="{9D8B030D-6E8A-4147-A177-3AD203B41FA5}">
                      <a16:colId xmlns:a16="http://schemas.microsoft.com/office/drawing/2014/main" val="20001"/>
                    </a:ext>
                  </a:extLst>
                </a:gridCol>
              </a:tblGrid>
              <a:tr h="448650">
                <a:tc>
                  <a:txBody>
                    <a:bodyPr/>
                    <a:lstStyle/>
                    <a:p>
                      <a:pPr marL="0" lvl="0" indent="0" algn="l" rtl="0">
                        <a:spcBef>
                          <a:spcPts val="0"/>
                        </a:spcBef>
                        <a:spcAft>
                          <a:spcPts val="0"/>
                        </a:spcAft>
                        <a:buNone/>
                      </a:pPr>
                      <a:r>
                        <a:rPr lang="en" b="1" dirty="0">
                          <a:latin typeface="Urbanist Black"/>
                          <a:ea typeface="Urbanist Black"/>
                          <a:cs typeface="Urbanist Black"/>
                          <a:sym typeface="Urbanist"/>
                        </a:rPr>
                        <a:t>Did the student?</a:t>
                      </a:r>
                      <a:endParaRPr b="1" dirty="0">
                        <a:latin typeface="Urbanist Black"/>
                        <a:ea typeface="Urbanist Black"/>
                        <a:cs typeface="Urbanist Black"/>
                        <a:sym typeface="Urbanist"/>
                      </a:endParaRPr>
                    </a:p>
                  </a:txBody>
                  <a:tcPr marL="91425" marR="91425" marT="91425" marB="91425"/>
                </a:tc>
                <a:tc>
                  <a:txBody>
                    <a:bodyPr/>
                    <a:lstStyle/>
                    <a:p>
                      <a:pPr marL="0" lvl="0" indent="0" algn="l" rtl="0">
                        <a:spcBef>
                          <a:spcPts val="0"/>
                        </a:spcBef>
                        <a:spcAft>
                          <a:spcPts val="0"/>
                        </a:spcAft>
                        <a:buNone/>
                      </a:pPr>
                      <a:r>
                        <a:rPr lang="en" b="1">
                          <a:latin typeface="Urbanist Black"/>
                          <a:ea typeface="Urbanist Black"/>
                          <a:cs typeface="Urbanist Black"/>
                          <a:sym typeface="Urbanist"/>
                        </a:rPr>
                        <a:t>Yes/No</a:t>
                      </a:r>
                      <a:endParaRPr b="1">
                        <a:latin typeface="Urbanist Black"/>
                        <a:ea typeface="Urbanist Black"/>
                        <a:cs typeface="Urbanist Black"/>
                        <a:sym typeface="Urbanist"/>
                      </a:endParaRPr>
                    </a:p>
                  </a:txBody>
                  <a:tcPr marL="91425" marR="91425" marT="91425" marB="91425"/>
                </a:tc>
                <a:extLst>
                  <a:ext uri="{0D108BD9-81ED-4DB2-BD59-A6C34878D82A}">
                    <a16:rowId xmlns:a16="http://schemas.microsoft.com/office/drawing/2014/main" val="10000"/>
                  </a:ext>
                </a:extLst>
              </a:tr>
              <a:tr h="688025">
                <a:tc>
                  <a:txBody>
                    <a:bodyPr/>
                    <a:lstStyle/>
                    <a:p>
                      <a:pPr marL="0" lvl="0" indent="0" algn="l" rtl="0">
                        <a:spcBef>
                          <a:spcPts val="0"/>
                        </a:spcBef>
                        <a:spcAft>
                          <a:spcPts val="0"/>
                        </a:spcAft>
                        <a:buNone/>
                      </a:pPr>
                      <a:r>
                        <a:rPr lang="en" dirty="0">
                          <a:latin typeface="Urbanist Medium"/>
                          <a:ea typeface="Urbanist Medium"/>
                          <a:cs typeface="Urbanist Medium"/>
                          <a:sym typeface="Urbanist Medium"/>
                        </a:rPr>
                        <a:t>A.) Participate</a:t>
                      </a:r>
                      <a:endParaRPr dirty="0">
                        <a:latin typeface="Urbanist Medium"/>
                        <a:ea typeface="Urbanist Medium"/>
                        <a:cs typeface="Urbanist Medium"/>
                        <a:sym typeface="Urbanist Medium"/>
                      </a:endParaRPr>
                    </a:p>
                  </a:txBody>
                  <a:tcPr marL="91425" marR="91425" marT="91425" marB="91425"/>
                </a:tc>
                <a:tc>
                  <a:txBody>
                    <a:bodyPr/>
                    <a:lstStyle/>
                    <a:p>
                      <a:pPr marL="0" lvl="0" indent="0" algn="l" rtl="0">
                        <a:spcBef>
                          <a:spcPts val="0"/>
                        </a:spcBef>
                        <a:spcAft>
                          <a:spcPts val="0"/>
                        </a:spcAft>
                        <a:buNone/>
                      </a:pPr>
                      <a:endParaRPr>
                        <a:latin typeface="Urbanist Medium"/>
                        <a:ea typeface="Urbanist Medium"/>
                        <a:cs typeface="Urbanist Medium"/>
                        <a:sym typeface="Urbanist Medium"/>
                      </a:endParaRPr>
                    </a:p>
                  </a:txBody>
                  <a:tcPr marL="91425" marR="91425" marT="91425" marB="91425"/>
                </a:tc>
                <a:extLst>
                  <a:ext uri="{0D108BD9-81ED-4DB2-BD59-A6C34878D82A}">
                    <a16:rowId xmlns:a16="http://schemas.microsoft.com/office/drawing/2014/main" val="10001"/>
                  </a:ext>
                </a:extLst>
              </a:tr>
              <a:tr h="414650">
                <a:tc>
                  <a:txBody>
                    <a:bodyPr/>
                    <a:lstStyle/>
                    <a:p>
                      <a:pPr marL="0" lvl="0" indent="0" algn="l" rtl="0">
                        <a:spcBef>
                          <a:spcPts val="0"/>
                        </a:spcBef>
                        <a:spcAft>
                          <a:spcPts val="0"/>
                        </a:spcAft>
                        <a:buNone/>
                      </a:pPr>
                      <a:r>
                        <a:rPr lang="en" dirty="0">
                          <a:latin typeface="Urbanist Medium"/>
                          <a:ea typeface="Urbanist Medium"/>
                          <a:cs typeface="Urbanist Medium"/>
                          <a:sym typeface="Urbanist Medium"/>
                        </a:rPr>
                        <a:t>B.) Choose 2 or more correct answers and/or suggest further adjectives</a:t>
                      </a:r>
                      <a:endParaRPr dirty="0">
                        <a:latin typeface="Urbanist Medium"/>
                        <a:ea typeface="Urbanist Medium"/>
                        <a:cs typeface="Urbanist Medium"/>
                        <a:sym typeface="Urbanist Medium"/>
                      </a:endParaRPr>
                    </a:p>
                  </a:txBody>
                  <a:tcPr marL="91425" marR="91425" marT="91425" marB="91425"/>
                </a:tc>
                <a:tc>
                  <a:txBody>
                    <a:bodyPr/>
                    <a:lstStyle/>
                    <a:p>
                      <a:pPr marL="0" lvl="0" indent="0" algn="l" rtl="0">
                        <a:spcBef>
                          <a:spcPts val="0"/>
                        </a:spcBef>
                        <a:spcAft>
                          <a:spcPts val="0"/>
                        </a:spcAft>
                        <a:buNone/>
                      </a:pPr>
                      <a:endParaRPr>
                        <a:latin typeface="Urbanist Medium"/>
                        <a:ea typeface="Urbanist Medium"/>
                        <a:cs typeface="Urbanist Medium"/>
                        <a:sym typeface="Urbanist Medium"/>
                      </a:endParaRPr>
                    </a:p>
                  </a:txBody>
                  <a:tcPr marL="91425" marR="91425" marT="91425" marB="91425"/>
                </a:tc>
                <a:extLst>
                  <a:ext uri="{0D108BD9-81ED-4DB2-BD59-A6C34878D82A}">
                    <a16:rowId xmlns:a16="http://schemas.microsoft.com/office/drawing/2014/main" val="10002"/>
                  </a:ext>
                </a:extLst>
              </a:tr>
              <a:tr h="414650">
                <a:tc>
                  <a:txBody>
                    <a:bodyPr/>
                    <a:lstStyle/>
                    <a:p>
                      <a:pPr marL="0" lvl="0" indent="0" algn="l" rtl="0">
                        <a:spcBef>
                          <a:spcPts val="0"/>
                        </a:spcBef>
                        <a:spcAft>
                          <a:spcPts val="0"/>
                        </a:spcAft>
                        <a:buNone/>
                      </a:pPr>
                      <a:r>
                        <a:rPr lang="en-CA" dirty="0">
                          <a:latin typeface="Urbanist Medium"/>
                          <a:ea typeface="Urbanist Medium"/>
                          <a:cs typeface="Urbanist Medium"/>
                          <a:sym typeface="Urbanist Medium"/>
                        </a:rPr>
                        <a:t>C.) Choose correct words for Stanza 1 and 2</a:t>
                      </a:r>
                      <a:endParaRPr dirty="0">
                        <a:latin typeface="Urbanist Medium"/>
                        <a:ea typeface="Urbanist Medium"/>
                        <a:cs typeface="Urbanist Medium"/>
                        <a:sym typeface="Urbanist Medium"/>
                      </a:endParaRPr>
                    </a:p>
                    <a:p>
                      <a:pPr marL="0" lvl="0" indent="0" algn="l" rtl="0">
                        <a:spcBef>
                          <a:spcPts val="0"/>
                        </a:spcBef>
                        <a:spcAft>
                          <a:spcPts val="0"/>
                        </a:spcAft>
                        <a:buNone/>
                      </a:pPr>
                      <a:endParaRPr dirty="0">
                        <a:latin typeface="Urbanist Medium"/>
                        <a:ea typeface="Urbanist Medium"/>
                        <a:cs typeface="Urbanist Medium"/>
                        <a:sym typeface="Urbanist Medium"/>
                      </a:endParaRPr>
                    </a:p>
                  </a:txBody>
                  <a:tcPr marL="91425" marR="91425" marT="91425" marB="91425"/>
                </a:tc>
                <a:tc>
                  <a:txBody>
                    <a:bodyPr/>
                    <a:lstStyle/>
                    <a:p>
                      <a:pPr marL="0" lvl="0" indent="0" algn="l" rtl="0">
                        <a:spcBef>
                          <a:spcPts val="0"/>
                        </a:spcBef>
                        <a:spcAft>
                          <a:spcPts val="0"/>
                        </a:spcAft>
                        <a:buNone/>
                      </a:pPr>
                      <a:endParaRPr>
                        <a:latin typeface="Urbanist Medium"/>
                        <a:ea typeface="Urbanist Medium"/>
                        <a:cs typeface="Urbanist Medium"/>
                        <a:sym typeface="Urbanist Medium"/>
                      </a:endParaRPr>
                    </a:p>
                  </a:txBody>
                  <a:tcPr marL="91425" marR="91425" marT="91425" marB="91425"/>
                </a:tc>
                <a:extLst>
                  <a:ext uri="{0D108BD9-81ED-4DB2-BD59-A6C34878D82A}">
                    <a16:rowId xmlns:a16="http://schemas.microsoft.com/office/drawing/2014/main" val="10003"/>
                  </a:ext>
                </a:extLst>
              </a:tr>
              <a:tr h="414650">
                <a:tc>
                  <a:txBody>
                    <a:bodyPr/>
                    <a:lstStyle/>
                    <a:p>
                      <a:pPr marL="0" lvl="0" indent="0" algn="l" rtl="0">
                        <a:spcBef>
                          <a:spcPts val="0"/>
                        </a:spcBef>
                        <a:spcAft>
                          <a:spcPts val="0"/>
                        </a:spcAft>
                        <a:buNone/>
                      </a:pPr>
                      <a:r>
                        <a:rPr lang="en-CA" dirty="0">
                          <a:latin typeface="Urbanist Medium"/>
                          <a:ea typeface="Urbanist Medium"/>
                          <a:cs typeface="Urbanist Medium"/>
                          <a:sym typeface="Urbanist Medium"/>
                        </a:rPr>
                        <a:t>C.) Use their imagination for Stanza 3</a:t>
                      </a:r>
                      <a:endParaRPr dirty="0">
                        <a:latin typeface="Urbanist Medium"/>
                        <a:ea typeface="Urbanist Medium"/>
                        <a:cs typeface="Urbanist Medium"/>
                        <a:sym typeface="Urbanist Medium"/>
                      </a:endParaRPr>
                    </a:p>
                    <a:p>
                      <a:pPr marL="0" lvl="0" indent="0" algn="l" rtl="0">
                        <a:spcBef>
                          <a:spcPts val="0"/>
                        </a:spcBef>
                        <a:spcAft>
                          <a:spcPts val="0"/>
                        </a:spcAft>
                        <a:buNone/>
                      </a:pPr>
                      <a:endParaRPr dirty="0">
                        <a:latin typeface="Urbanist Medium"/>
                        <a:ea typeface="Urbanist Medium"/>
                        <a:cs typeface="Urbanist Medium"/>
                        <a:sym typeface="Urbanist Medium"/>
                      </a:endParaRPr>
                    </a:p>
                  </a:txBody>
                  <a:tcPr marL="91425" marR="91425" marT="91425" marB="91425"/>
                </a:tc>
                <a:tc>
                  <a:txBody>
                    <a:bodyPr/>
                    <a:lstStyle/>
                    <a:p>
                      <a:pPr marL="0" lvl="0" indent="0" algn="l" rtl="0">
                        <a:spcBef>
                          <a:spcPts val="0"/>
                        </a:spcBef>
                        <a:spcAft>
                          <a:spcPts val="0"/>
                        </a:spcAft>
                        <a:buNone/>
                      </a:pPr>
                      <a:endParaRPr>
                        <a:latin typeface="Urbanist Medium"/>
                        <a:ea typeface="Urbanist Medium"/>
                        <a:cs typeface="Urbanist Medium"/>
                        <a:sym typeface="Urbanist Medium"/>
                      </a:endParaRPr>
                    </a:p>
                  </a:txBody>
                  <a:tcPr marL="91425" marR="91425" marT="91425" marB="91425"/>
                </a:tc>
                <a:extLst>
                  <a:ext uri="{0D108BD9-81ED-4DB2-BD59-A6C34878D82A}">
                    <a16:rowId xmlns:a16="http://schemas.microsoft.com/office/drawing/2014/main" val="10004"/>
                  </a:ext>
                </a:extLst>
              </a:tr>
              <a:tr h="414650">
                <a:tc>
                  <a:txBody>
                    <a:bodyPr/>
                    <a:lstStyle/>
                    <a:p>
                      <a:pPr marL="0" lvl="0" indent="0" algn="l" rtl="0">
                        <a:spcBef>
                          <a:spcPts val="0"/>
                        </a:spcBef>
                        <a:spcAft>
                          <a:spcPts val="0"/>
                        </a:spcAft>
                        <a:buNone/>
                      </a:pPr>
                      <a:r>
                        <a:rPr lang="en" dirty="0">
                          <a:latin typeface="Urbanist Medium"/>
                          <a:ea typeface="Urbanist Medium"/>
                          <a:cs typeface="Urbanist Medium"/>
                          <a:sym typeface="Urbanist Medium"/>
                        </a:rPr>
                        <a:t>C.) Complete all the gaps</a:t>
                      </a:r>
                      <a:endParaRPr dirty="0">
                        <a:latin typeface="Urbanist Medium"/>
                        <a:ea typeface="Urbanist Medium"/>
                        <a:cs typeface="Urbanist Medium"/>
                        <a:sym typeface="Urbanist Medium"/>
                      </a:endParaRPr>
                    </a:p>
                  </a:txBody>
                  <a:tcPr marL="91425" marR="91425" marT="91425" marB="91425"/>
                </a:tc>
                <a:tc>
                  <a:txBody>
                    <a:bodyPr/>
                    <a:lstStyle/>
                    <a:p>
                      <a:pPr marL="0" lvl="0" indent="0" algn="l" rtl="0">
                        <a:spcBef>
                          <a:spcPts val="0"/>
                        </a:spcBef>
                        <a:spcAft>
                          <a:spcPts val="0"/>
                        </a:spcAft>
                        <a:buNone/>
                      </a:pPr>
                      <a:endParaRPr dirty="0">
                        <a:latin typeface="Urbanist Medium"/>
                        <a:ea typeface="Urbanist Medium"/>
                        <a:cs typeface="Urbanist Medium"/>
                        <a:sym typeface="Urbanist Medium"/>
                      </a:endParaRPr>
                    </a:p>
                  </a:txBody>
                  <a:tcPr marL="91425" marR="91425" marT="91425" marB="91425"/>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6232541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04;p29">
            <a:extLst>
              <a:ext uri="{FF2B5EF4-FFF2-40B4-BE49-F238E27FC236}">
                <a16:creationId xmlns:a16="http://schemas.microsoft.com/office/drawing/2014/main" id="{26925F1C-C82C-F2FB-6FCD-1342A441D52E}"/>
              </a:ext>
            </a:extLst>
          </p:cNvPr>
          <p:cNvSpPr txBox="1"/>
          <p:nvPr/>
        </p:nvSpPr>
        <p:spPr>
          <a:xfrm>
            <a:off x="161050" y="155725"/>
            <a:ext cx="8440800" cy="563100"/>
          </a:xfrm>
          <a:prstGeom prst="rect">
            <a:avLst/>
          </a:prstGeom>
          <a:noFill/>
          <a:ln>
            <a:noFill/>
          </a:ln>
        </p:spPr>
        <p:txBody>
          <a:bodyPr spcFirstLastPara="1" wrap="square" lIns="91425" tIns="91425" rIns="91425" bIns="91425" anchor="t" anchorCtr="0">
            <a:noAutofit/>
          </a:bodyPr>
          <a:lstStyle/>
          <a:p>
            <a:r>
              <a:rPr lang="en-US" sz="2000" b="1" dirty="0">
                <a:solidFill>
                  <a:srgbClr val="5EA20E"/>
                </a:solidFill>
                <a:latin typeface="Urbanist SemiBold" panose="020B0A04040200000203" pitchFamily="34" charset="77"/>
                <a:ea typeface="Urbanist SemiBold" panose="020B0A04040200000203" pitchFamily="34" charset="77"/>
                <a:cs typeface="Urbanist SemiBold" panose="020B0A04040200000203" pitchFamily="34" charset="77"/>
              </a:rPr>
              <a:t>Copyright &amp; Terms of Use </a:t>
            </a:r>
          </a:p>
        </p:txBody>
      </p:sp>
      <p:sp>
        <p:nvSpPr>
          <p:cNvPr id="3" name="Google Shape;196;p28">
            <a:extLst>
              <a:ext uri="{FF2B5EF4-FFF2-40B4-BE49-F238E27FC236}">
                <a16:creationId xmlns:a16="http://schemas.microsoft.com/office/drawing/2014/main" id="{C2DAE12A-24B6-3963-7FC9-0B7AE2C93D68}"/>
              </a:ext>
            </a:extLst>
          </p:cNvPr>
          <p:cNvSpPr txBox="1"/>
          <p:nvPr/>
        </p:nvSpPr>
        <p:spPr>
          <a:xfrm>
            <a:off x="1269555" y="1138345"/>
            <a:ext cx="8440800" cy="5210940"/>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All text and images in this resource, including any originals poems, are copyright © Kim T. Harrison, 2024, unless noted below.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Fonts credit: Google Fonts (Urbanist; Caveat) </a:t>
            </a:r>
          </a:p>
          <a:p>
            <a:pPr marL="114300">
              <a:lnSpc>
                <a:spcPct val="115000"/>
              </a:lnSpc>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Photo of crocus: </a:t>
            </a:r>
            <a:r>
              <a:rPr lang="en-CA" sz="16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rPr>
              <a:t>Photo by</a:t>
            </a:r>
            <a:r>
              <a:rPr lang="en-CA" sz="16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hlinkClick r:id="rId2"/>
              </a:rPr>
              <a:t> </a:t>
            </a:r>
            <a:r>
              <a:rPr lang="en-CA" sz="1600" u="sng" strike="noStrike" dirty="0">
                <a:solidFill>
                  <a:srgbClr val="1155CC"/>
                </a:solidFill>
                <a:effectLst/>
                <a:latin typeface="Urbanist Medium" panose="020B0A04040200000203" pitchFamily="34" charset="77"/>
                <a:ea typeface="Urbanist Medium" panose="020B0A04040200000203" pitchFamily="34" charset="77"/>
                <a:cs typeface="Urbanist Medium" panose="020B0A04040200000203" pitchFamily="34" charset="77"/>
                <a:hlinkClick r:id="rId2"/>
              </a:rPr>
              <a:t>Jessica Fadel</a:t>
            </a:r>
            <a:r>
              <a:rPr lang="en-CA" sz="16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rPr>
              <a:t> on</a:t>
            </a:r>
            <a:r>
              <a:rPr lang="en-CA" sz="16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hlinkClick r:id="rId3"/>
              </a:rPr>
              <a:t> </a:t>
            </a:r>
            <a:r>
              <a:rPr lang="en-CA" sz="1600" u="sng" strike="noStrike" dirty="0">
                <a:solidFill>
                  <a:srgbClr val="1155CC"/>
                </a:solidFill>
                <a:effectLst/>
                <a:latin typeface="Urbanist Medium" panose="020B0A04040200000203" pitchFamily="34" charset="77"/>
                <a:ea typeface="Urbanist Medium" panose="020B0A04040200000203" pitchFamily="34" charset="77"/>
                <a:cs typeface="Urbanist Medium" panose="020B0A04040200000203" pitchFamily="34" charset="77"/>
                <a:hlinkClick r:id="rId3"/>
              </a:rPr>
              <a:t>Unsplash</a:t>
            </a:r>
            <a:r>
              <a:rPr lang="en-CA" sz="16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rPr>
              <a:t> </a:t>
            </a:r>
          </a:p>
          <a:p>
            <a:pPr rtl="0">
              <a:spcBef>
                <a:spcPts val="0"/>
              </a:spcBef>
              <a:spcAft>
                <a:spcPts val="0"/>
              </a:spcAft>
            </a:pPr>
            <a:r>
              <a:rPr lang="en-CA" sz="1600" dirty="0">
                <a:solidFill>
                  <a:srgbClr val="000000"/>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Photo of snowdrops: </a:t>
            </a:r>
            <a:r>
              <a:rPr lang="en-CA" sz="16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rPr>
              <a:t>Photo by</a:t>
            </a:r>
            <a:r>
              <a:rPr lang="en-CA" sz="16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hlinkClick r:id="rId4"/>
              </a:rPr>
              <a:t> </a:t>
            </a:r>
            <a:r>
              <a:rPr lang="en-CA" sz="1600" u="sng" strike="noStrike" dirty="0">
                <a:solidFill>
                  <a:srgbClr val="1155CC"/>
                </a:solidFill>
                <a:effectLst/>
                <a:latin typeface="Urbanist Medium" panose="020B0A04040200000203" pitchFamily="34" charset="77"/>
                <a:ea typeface="Urbanist Medium" panose="020B0A04040200000203" pitchFamily="34" charset="77"/>
                <a:cs typeface="Urbanist Medium" panose="020B0A04040200000203" pitchFamily="34" charset="77"/>
                <a:hlinkClick r:id="rId4"/>
              </a:rPr>
              <a:t>Yoksel 🌿 Zok</a:t>
            </a:r>
            <a:r>
              <a:rPr lang="en-CA" sz="16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rPr>
              <a:t> on</a:t>
            </a:r>
            <a:r>
              <a:rPr lang="en-CA" sz="16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hlinkClick r:id="rId5"/>
              </a:rPr>
              <a:t> </a:t>
            </a:r>
            <a:r>
              <a:rPr lang="en-CA" sz="1600" u="sng" strike="noStrike" dirty="0">
                <a:solidFill>
                  <a:srgbClr val="1155CC"/>
                </a:solidFill>
                <a:effectLst/>
                <a:latin typeface="Urbanist Medium" panose="020B0A04040200000203" pitchFamily="34" charset="77"/>
                <a:ea typeface="Urbanist Medium" panose="020B0A04040200000203" pitchFamily="34" charset="77"/>
                <a:cs typeface="Urbanist Medium" panose="020B0A04040200000203" pitchFamily="34" charset="77"/>
                <a:hlinkClick r:id="rId5"/>
              </a:rPr>
              <a:t>Unsplash</a:t>
            </a:r>
            <a:r>
              <a:rPr lang="en-CA" sz="16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rPr>
              <a:t> </a:t>
            </a:r>
            <a:endParaRPr lang="en-CA" sz="1600" dirty="0">
              <a:effectLst/>
              <a:latin typeface="Urbanist Medium" panose="020B0A04040200000203" pitchFamily="34" charset="77"/>
              <a:ea typeface="Urbanist Medium" panose="020B0A04040200000203" pitchFamily="34" charset="77"/>
              <a:cs typeface="Urbanist Medium" panose="020B0A04040200000203" pitchFamily="34" charset="77"/>
            </a:endParaRPr>
          </a:p>
          <a:p>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You have permission to use and adapt this resource for educational purposes only. </a:t>
            </a: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Any re-selling is prohibited; similarly, re-sharing without attribution is prohibited.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If sharing this resource with other educators, please include link to my website: </a:t>
            </a:r>
            <a:r>
              <a:rPr lang="en-CA" sz="1600" dirty="0" err="1">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kimtharrison.ca</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and/or my full name, Kim T. Harrison</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If you have questions or would like to provide feedback on the resource, please get in touch: </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hlinkClick r:id="rId6"/>
              </a:rPr>
              <a:t>kimtharrisonwrites@gmail.com</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Happy teaching! </a:t>
            </a:r>
          </a:p>
          <a:p>
            <a:pPr marL="114300" lvl="0" algn="l" rtl="0">
              <a:lnSpc>
                <a:spcPct val="115000"/>
              </a:lnSpc>
              <a:spcBef>
                <a:spcPts val="0"/>
              </a:spcBef>
              <a:spcAft>
                <a:spcPts val="0"/>
              </a:spcAft>
              <a:buClr>
                <a:schemeClr val="dk2"/>
              </a:buClr>
              <a:buSzPts val="1800"/>
            </a:pPr>
            <a:r>
              <a:rPr lang="en-CA" sz="2000" dirty="0">
                <a:solidFill>
                  <a:schemeClr val="dk2"/>
                </a:solidFill>
                <a:latin typeface="Caveat" pitchFamily="2" charset="0"/>
                <a:ea typeface="Urbanist Medium" panose="020B0A04040200000203" pitchFamily="34" charset="77"/>
                <a:cs typeface="Urbanist Medium" panose="020B0A04040200000203" pitchFamily="34" charset="77"/>
                <a:sym typeface="Caveat Medium"/>
              </a:rPr>
              <a:t>Kim xo </a:t>
            </a:r>
          </a:p>
          <a:p>
            <a:pPr marL="457200" lvl="0" indent="0" algn="l" rtl="0">
              <a:lnSpc>
                <a:spcPct val="115000"/>
              </a:lnSpc>
              <a:spcBef>
                <a:spcPts val="0"/>
              </a:spcBef>
              <a:spcAft>
                <a:spcPts val="0"/>
              </a:spcAft>
              <a:buClr>
                <a:schemeClr val="dk1"/>
              </a:buClr>
              <a:buSzPts val="1100"/>
              <a:buFont typeface="Arial"/>
              <a:buNone/>
            </a:pPr>
            <a:endParaRPr sz="18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dirty="0">
              <a:solidFill>
                <a:schemeClr val="dk2"/>
              </a:solidFill>
              <a:latin typeface="Urbanist SemiBold"/>
              <a:ea typeface="Urbanist SemiBold"/>
              <a:cs typeface="Urbanist SemiBold"/>
              <a:sym typeface="Urbanist SemiBold"/>
            </a:endParaRPr>
          </a:p>
        </p:txBody>
      </p:sp>
    </p:spTree>
    <p:extLst>
      <p:ext uri="{BB962C8B-B14F-4D97-AF65-F5344CB8AC3E}">
        <p14:creationId xmlns:p14="http://schemas.microsoft.com/office/powerpoint/2010/main" val="12869495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04;p29">
            <a:extLst>
              <a:ext uri="{FF2B5EF4-FFF2-40B4-BE49-F238E27FC236}">
                <a16:creationId xmlns:a16="http://schemas.microsoft.com/office/drawing/2014/main" id="{26925F1C-C82C-F2FB-6FCD-1342A441D52E}"/>
              </a:ext>
            </a:extLst>
          </p:cNvPr>
          <p:cNvSpPr txBox="1"/>
          <p:nvPr/>
        </p:nvSpPr>
        <p:spPr>
          <a:xfrm>
            <a:off x="161050" y="155725"/>
            <a:ext cx="8440800" cy="563100"/>
          </a:xfrm>
          <a:prstGeom prst="rect">
            <a:avLst/>
          </a:prstGeom>
          <a:noFill/>
          <a:ln>
            <a:noFill/>
          </a:ln>
        </p:spPr>
        <p:txBody>
          <a:bodyPr spcFirstLastPara="1" wrap="square" lIns="91425" tIns="91425" rIns="91425" bIns="91425" anchor="t" anchorCtr="0">
            <a:noAutofit/>
          </a:bodyPr>
          <a:lstStyle/>
          <a:p>
            <a:r>
              <a:rPr lang="en-US" sz="2000" b="1" dirty="0">
                <a:solidFill>
                  <a:srgbClr val="5EA20E"/>
                </a:solidFill>
                <a:latin typeface="Urbanist SemiBold" panose="020B0A04040200000203" pitchFamily="34" charset="77"/>
                <a:ea typeface="Urbanist SemiBold" panose="020B0A04040200000203" pitchFamily="34" charset="77"/>
                <a:cs typeface="Urbanist SemiBold" panose="020B0A04040200000203" pitchFamily="34" charset="77"/>
              </a:rPr>
              <a:t>About the Resource Creator</a:t>
            </a:r>
          </a:p>
        </p:txBody>
      </p:sp>
      <p:sp>
        <p:nvSpPr>
          <p:cNvPr id="3" name="Google Shape;196;p28">
            <a:extLst>
              <a:ext uri="{FF2B5EF4-FFF2-40B4-BE49-F238E27FC236}">
                <a16:creationId xmlns:a16="http://schemas.microsoft.com/office/drawing/2014/main" id="{C2DAE12A-24B6-3963-7FC9-0B7AE2C93D68}"/>
              </a:ext>
            </a:extLst>
          </p:cNvPr>
          <p:cNvSpPr txBox="1"/>
          <p:nvPr/>
        </p:nvSpPr>
        <p:spPr>
          <a:xfrm>
            <a:off x="897021" y="1093189"/>
            <a:ext cx="8440800" cy="5138277"/>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 T. Harrison is a certified ESL Instructor with a PhD in contemporary French literature and cultural studies. She has been teaching English and French language and literature since 1996 in a variety of settings, including universities, language schools, and around her kitchen table. In recent years, she has also transitioned to teaching online using digital tools. </a:t>
            </a:r>
          </a:p>
          <a:p>
            <a:pPr marL="114300">
              <a:lnSpc>
                <a:spcPct val="115000"/>
              </a:lnSpc>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In addition to her teaching experience, Kim worked for over 15 years in the field of corporate communications and copywriting. </a:t>
            </a: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 loves the possibilities of language in all its forms and today finds joy in teaching languages, writing her own stories and poems, and creating resources to inspire students, teachers, and fellow writers. Kim currently lives on the beautiful Avalon Peninsula in Newfoundland, Canada, with her family. </a:t>
            </a: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r>
              <a:rPr lang="en-CA" sz="2000" dirty="0">
                <a:solidFill>
                  <a:schemeClr val="dk2"/>
                </a:solidFill>
                <a:latin typeface="Caveat" pitchFamily="2" charset="0"/>
                <a:ea typeface="Urbanist Medium" panose="020B0A04040200000203" pitchFamily="34" charset="77"/>
                <a:cs typeface="Urbanist Medium" panose="020B0A04040200000203" pitchFamily="34" charset="77"/>
                <a:sym typeface="Caveat Medium"/>
              </a:rPr>
              <a:t>I hope you find this resource useful. If you have any questions or have ideas for other resources, please get in touch! Kim  </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hlinkClick r:id="rId2"/>
              </a:rPr>
              <a:t>kimtharrisonwrites@gmail.com</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sz="18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dirty="0">
              <a:solidFill>
                <a:schemeClr val="dk2"/>
              </a:solidFill>
              <a:latin typeface="Urbanist SemiBold"/>
              <a:ea typeface="Urbanist SemiBold"/>
              <a:cs typeface="Urbanist SemiBold"/>
              <a:sym typeface="Urbanist SemiBold"/>
            </a:endParaRPr>
          </a:p>
        </p:txBody>
      </p:sp>
      <p:sp>
        <p:nvSpPr>
          <p:cNvPr id="4" name="Oval 3">
            <a:extLst>
              <a:ext uri="{FF2B5EF4-FFF2-40B4-BE49-F238E27FC236}">
                <a16:creationId xmlns:a16="http://schemas.microsoft.com/office/drawing/2014/main" id="{A83E7800-9864-C1FE-BD5C-08D12910F53F}"/>
              </a:ext>
            </a:extLst>
          </p:cNvPr>
          <p:cNvSpPr/>
          <p:nvPr/>
        </p:nvSpPr>
        <p:spPr>
          <a:xfrm>
            <a:off x="9234311" y="718825"/>
            <a:ext cx="1919111" cy="1975555"/>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59311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677</TotalTime>
  <Words>802</Words>
  <Application>Microsoft Macintosh PowerPoint</Application>
  <PresentationFormat>Widescreen</PresentationFormat>
  <Paragraphs>95</Paragraphs>
  <Slides>7</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vt:i4>
      </vt:variant>
    </vt:vector>
  </HeadingPairs>
  <TitlesOfParts>
    <vt:vector size="15" baseType="lpstr">
      <vt:lpstr>Aptos</vt:lpstr>
      <vt:lpstr>Arial</vt:lpstr>
      <vt:lpstr>Caveat</vt:lpstr>
      <vt:lpstr>Urbanist Black</vt:lpstr>
      <vt:lpstr>Urbanist Medium</vt:lpstr>
      <vt:lpstr>Urbanist SemiBold</vt:lpstr>
      <vt:lpstr>Wingdings</vt:lpstr>
      <vt:lpstr>Office Theme</vt:lpstr>
      <vt:lpstr>Spring Gap Fill Poem</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Harrison</dc:creator>
  <cp:lastModifiedBy>Kim Harrison</cp:lastModifiedBy>
  <cp:revision>17</cp:revision>
  <dcterms:created xsi:type="dcterms:W3CDTF">2024-04-25T00:29:33Z</dcterms:created>
  <dcterms:modified xsi:type="dcterms:W3CDTF">2024-05-12T18:46:15Z</dcterms:modified>
</cp:coreProperties>
</file>