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Caveat" pitchFamily="2" charset="0"/>
      <p:regular r:id="rId22"/>
      <p:bold r:id="rId23"/>
    </p:embeddedFont>
    <p:embeddedFont>
      <p:font typeface="Caveat Medium" pitchFamily="2" charset="0"/>
      <p:regular r:id="rId24"/>
      <p:bold r:id="rId25"/>
    </p:embeddedFont>
    <p:embeddedFont>
      <p:font typeface="Urbanist" panose="020B0A04040200000203" pitchFamily="34" charset="77"/>
      <p:regular r:id="rId26"/>
      <p:bold r:id="rId27"/>
      <p:italic r:id="rId28"/>
      <p:boldItalic r:id="rId29"/>
    </p:embeddedFont>
    <p:embeddedFont>
      <p:font typeface="Urbanist Black" panose="020B0A04040200000203" pitchFamily="34" charset="77"/>
      <p:bold r:id="rId30"/>
      <p:italic r:id="rId31"/>
      <p:boldItalic r:id="rId32"/>
    </p:embeddedFont>
    <p:embeddedFont>
      <p:font typeface="Urbanist Medium" panose="020B0A04040200000203" pitchFamily="34" charset="77"/>
      <p:regular r:id="rId33"/>
      <p:bold r:id="rId34"/>
      <p:italic r:id="rId35"/>
      <p:boldItalic r:id="rId36"/>
    </p:embeddedFont>
    <p:embeddedFont>
      <p:font typeface="Urbanist SemiBold" panose="020B0A04040200000203" pitchFamily="34" charset="77"/>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A20E"/>
    <a:srgbClr val="F7D6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626A6F-F0E5-4EFD-A6A4-EC6C8EE5D4F0}">
  <a:tblStyle styleId="{8C626A6F-F0E5-4EFD-A6A4-EC6C8EE5D4F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95"/>
    <p:restoredTop sz="81621"/>
  </p:normalViewPr>
  <p:slideViewPr>
    <p:cSldViewPr snapToGrid="0">
      <p:cViewPr>
        <p:scale>
          <a:sx n="93" d="100"/>
          <a:sy n="93" d="100"/>
        </p:scale>
        <p:origin x="1976" y="7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kimtharrison.ca/2024/04/28/spring-riddle-poem-k-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kimtharrison.ca/2024/04/28/spring-riddle-poem-k-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ce5ff9639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ce5ff9639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Warm-up questions to engage students - use as whole class discussion, pairs/small group discussion, or ask students to draw something they wear or do in spring.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ce5ff9639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ce5ff9639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Pre-listening questions. </a:t>
            </a:r>
            <a:endParaRPr dirty="0"/>
          </a:p>
          <a:p>
            <a:pPr marL="0" lvl="0" indent="0" algn="l" rtl="0">
              <a:spcBef>
                <a:spcPts val="0"/>
              </a:spcBef>
              <a:spcAft>
                <a:spcPts val="0"/>
              </a:spcAft>
              <a:buNone/>
            </a:pPr>
            <a:r>
              <a:rPr lang="en" dirty="0"/>
              <a:t>A riddle = a puzzle or problem to be solved or guessed</a:t>
            </a:r>
            <a:endParaRPr dirty="0"/>
          </a:p>
          <a:p>
            <a:pPr marL="0" lvl="0" indent="0" algn="l" rtl="0">
              <a:spcBef>
                <a:spcPts val="0"/>
              </a:spcBef>
              <a:spcAft>
                <a:spcPts val="0"/>
              </a:spcAft>
              <a:buNone/>
            </a:pPr>
            <a:r>
              <a:rPr lang="en" dirty="0"/>
              <a:t>When someone tell us a riddle we guess the answer or try to solve the problem</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ce5ff9639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ce5ff9639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Teacher to read the poem out loud to students or play the audio clip from here: </a:t>
            </a:r>
            <a:r>
              <a:rPr lang="en-CA" sz="1800" b="0" i="0" u="sng" strike="noStrike" dirty="0">
                <a:solidFill>
                  <a:srgbClr val="2200CC"/>
                </a:solidFill>
                <a:effectLst/>
                <a:latin typeface="Arial" panose="020B0604020202020204" pitchFamily="34" charset="0"/>
                <a:hlinkClick r:id="rId3"/>
              </a:rPr>
              <a:t>https://kimtharrison.ca/2024/04/28/spring-riddle-poem-k-2</a:t>
            </a:r>
            <a:r>
              <a:rPr lang="en-CA" sz="1800" b="0" i="0" u="sng" strike="noStrike" dirty="0">
                <a:solidFill>
                  <a:srgbClr val="2200CC"/>
                </a:solidFill>
                <a:effectLst/>
                <a:latin typeface="Arial" panose="020B0604020202020204" pitchFamily="34" charset="0"/>
              </a:rPr>
              <a: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ce5ff9639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ce5ff9639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Is students don’t guess right away, you can prompt them with some of these questions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ce5ff96397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ce5ff96397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picture to confirm students’ thoughts/guesses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ce5ff96397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ce5ff9639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following slides contain ideas for post-reading activities. Choose the activity or activities best suited for your class and lesson goals. You can find printable versions of the activities in the PDF version here: </a:t>
            </a:r>
            <a:r>
              <a:rPr lang="en-CA" sz="1800" b="0" i="0" u="sng" strike="noStrike" dirty="0">
                <a:solidFill>
                  <a:srgbClr val="2200CC"/>
                </a:solidFill>
                <a:effectLst/>
                <a:latin typeface="Arial" panose="020B0604020202020204" pitchFamily="34" charset="0"/>
                <a:hlinkClick r:id="rId3"/>
              </a:rPr>
              <a:t>https://kimtharrison.ca/2024/04/28/spring-riddle-poem-k-2</a:t>
            </a:r>
            <a:r>
              <a:rPr lang="en-CA" sz="1800" b="0" i="0" u="sng" strike="noStrike" dirty="0">
                <a:solidFill>
                  <a:srgbClr val="2200CC"/>
                </a:solidFill>
                <a:effectLst/>
                <a:latin typeface="Arial" panose="020B0604020202020204" pitchFamily="34" charset="0"/>
              </a:rPr>
              <a:t>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ce5ff9639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ce5ff9639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ce5ff96397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ce5ff96397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ce5ff96397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ce5ff96397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ce5ff96397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ce5ff96397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ce5ff96397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ce5ff96397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answers: hall /</a:t>
            </a:r>
            <a:r>
              <a:rPr lang="en" dirty="0" err="1"/>
              <a:t>hɑːl</a:t>
            </a:r>
            <a:r>
              <a:rPr lang="en" dirty="0"/>
              <a:t>/, fall /</a:t>
            </a:r>
            <a:r>
              <a:rPr lang="en" dirty="0" err="1"/>
              <a:t>fɑːl</a:t>
            </a:r>
            <a:r>
              <a:rPr lang="en" dirty="0"/>
              <a:t>/, tall /</a:t>
            </a:r>
            <a:r>
              <a:rPr lang="en" dirty="0" err="1"/>
              <a:t>tɑːl</a:t>
            </a:r>
            <a:r>
              <a:rPr lang="en" dirty="0"/>
              <a:t>/, small /</a:t>
            </a:r>
            <a:r>
              <a:rPr lang="en" dirty="0" err="1"/>
              <a:t>smɑːl</a:t>
            </a:r>
            <a:r>
              <a:rPr lang="en" dirty="0"/>
              <a:t>/</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ce5ff96397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ce5ff96397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ce5ff96397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ce5ff96397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Depending on the class, use more or less scaffolding for this activity. Show SS how to create mind maps or brainstorm words. You can tell SS that a poem is sometimes like a picture made with words instead of crayons. Ask SS to think about what they want their friends to “see” when they hear their poem. Poems can rhyme but they don’t have to. Encourage SS to use their imaginations and play as much as they want with the language and sound. When they’ve finished writing, or after 10-15 minutes, ask SS to read or say their poem to their </a:t>
            </a:r>
            <a:r>
              <a:rPr lang="en" dirty="0" err="1"/>
              <a:t>neighbour</a:t>
            </a:r>
            <a:r>
              <a:rPr lang="en" dirty="0"/>
              <a:t> or the class, depending on their comfort levels. For this exercise, please don’t force students to say their poem in front of the whole class if they’re uncomfortable with public speaking. Focus on the positives of poetry! </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cf48e0def1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cf48e0def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Depending on the class, use more or less scaffolding for this activity. Show SS how to create mind maps or brainstorm words. You can tell SS that a poem is sometimes like a picture made with words instead of crayons. Ask SS to think about what they want their friends to “see” when they hear their poem. Poems can rhyme but they don’t have to. Encourage SS to use their imaginations and play as much as they want with the language and sound. When they’ve finished writing, or after 10-15 minutes, ask SS to read or say their poem to their neighbour or the class, depending on their comfort levels. For this exercise, please don’t force students to say their poem in front of the whole class if they’re uncomfortable with public speaking. Focus on the positives of poetry!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ce5ff96397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ce5ff96397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Some alternatives to try out here or in a future lesson.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ce5ff96397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ce5ff96397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ce5ff96397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ce5ff96397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50960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ce5ff96397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ce5ff96397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59096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https://kimtharrison.ca/2024/04/28/spring-riddle-poem-k-2"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kimtharrisonwrites@gmail.com"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mailto:kimtharrisonwrites@gmail.c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1" name="Picture 10" descr="A pair of yellow rain boots&#10;&#10;Description automatically generated">
            <a:extLst>
              <a:ext uri="{FF2B5EF4-FFF2-40B4-BE49-F238E27FC236}">
                <a16:creationId xmlns:a16="http://schemas.microsoft.com/office/drawing/2014/main" id="{E65C3FB2-940B-75EF-6FAE-7BB2C9015AE5}"/>
              </a:ext>
            </a:extLst>
          </p:cNvPr>
          <p:cNvPicPr>
            <a:picLocks noChangeAspect="1"/>
          </p:cNvPicPr>
          <p:nvPr/>
        </p:nvPicPr>
        <p:blipFill>
          <a:blip r:embed="rId3"/>
          <a:stretch>
            <a:fillRect/>
          </a:stretch>
        </p:blipFill>
        <p:spPr>
          <a:xfrm>
            <a:off x="3602" y="3593031"/>
            <a:ext cx="1641430" cy="1249896"/>
          </a:xfrm>
          <a:prstGeom prst="rect">
            <a:avLst/>
          </a:prstGeom>
        </p:spPr>
      </p:pic>
      <p:sp>
        <p:nvSpPr>
          <p:cNvPr id="54" name="Google Shape;54;p13"/>
          <p:cNvSpPr txBox="1">
            <a:spLocks noGrp="1"/>
          </p:cNvSpPr>
          <p:nvPr>
            <p:ph type="ctrTitle"/>
          </p:nvPr>
        </p:nvSpPr>
        <p:spPr>
          <a:xfrm>
            <a:off x="257558" y="278951"/>
            <a:ext cx="8520600" cy="106725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solidFill>
                  <a:srgbClr val="5EA20E"/>
                </a:solidFill>
                <a:latin typeface="Urbanist Medium"/>
                <a:ea typeface="Urbanist Medium"/>
                <a:cs typeface="Urbanist Medium"/>
                <a:sym typeface="Urbanist"/>
              </a:rPr>
              <a:t>Spring Riddle Poem</a:t>
            </a:r>
            <a:endParaRPr dirty="0">
              <a:solidFill>
                <a:srgbClr val="5EA20E"/>
              </a:solidFill>
              <a:latin typeface="Urbanist Medium"/>
              <a:ea typeface="Urbanist Medium"/>
              <a:cs typeface="Urbanist Medium"/>
              <a:sym typeface="Urbanist"/>
            </a:endParaRPr>
          </a:p>
        </p:txBody>
      </p:sp>
      <p:sp>
        <p:nvSpPr>
          <p:cNvPr id="55" name="Google Shape;55;p13"/>
          <p:cNvSpPr txBox="1">
            <a:spLocks noGrp="1"/>
          </p:cNvSpPr>
          <p:nvPr>
            <p:ph type="subTitle" idx="1"/>
          </p:nvPr>
        </p:nvSpPr>
        <p:spPr>
          <a:xfrm>
            <a:off x="2072765" y="1229142"/>
            <a:ext cx="5081567" cy="3504905"/>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sz="2400" dirty="0">
                <a:latin typeface="Urbanist Medium"/>
                <a:ea typeface="Urbanist Medium"/>
                <a:cs typeface="Urbanist Medium"/>
                <a:sym typeface="Urbanist"/>
              </a:rPr>
              <a:t>This resource includes:</a:t>
            </a:r>
            <a:endParaRPr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Teacher Assessment Guide</a:t>
            </a:r>
            <a:endParaRPr sz="2400" dirty="0">
              <a:latin typeface="Urbanist Medium"/>
              <a:ea typeface="Urbanist Medium"/>
              <a:cs typeface="Urbanist Medium"/>
              <a:sym typeface="Urbanist"/>
            </a:endParaRP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Answer Key (in “speaker notes”)</a:t>
            </a:r>
          </a:p>
          <a:p>
            <a:pPr lvl="0" indent="-457200" algn="l" rtl="0">
              <a:spcBef>
                <a:spcPts val="0"/>
              </a:spcBef>
              <a:spcAft>
                <a:spcPts val="0"/>
              </a:spcAft>
              <a:buFont typeface="Wingdings" pitchFamily="2" charset="2"/>
              <a:buChar char="ü"/>
            </a:pPr>
            <a:r>
              <a:rPr lang="en" sz="2400" dirty="0">
                <a:latin typeface="Urbanist Medium"/>
                <a:ea typeface="Urbanist Medium"/>
                <a:cs typeface="Urbanist Medium"/>
                <a:sym typeface="Urbanist"/>
              </a:rPr>
              <a:t>Lesson Plan Ideas (in “speaker notes”)</a:t>
            </a:r>
          </a:p>
          <a:p>
            <a:pPr indent="-457200" algn="l">
              <a:buFont typeface="Wingdings" pitchFamily="2" charset="2"/>
              <a:buChar char="ü"/>
            </a:pPr>
            <a:r>
              <a:rPr lang="en-CA" sz="2400" dirty="0">
                <a:latin typeface="Urbanist Medium"/>
                <a:ea typeface="Urbanist Medium"/>
                <a:cs typeface="Urbanist Medium"/>
                <a:sym typeface="Urbanist"/>
              </a:rPr>
              <a:t>Visit </a:t>
            </a:r>
            <a:r>
              <a:rPr lang="en-CA" sz="2400" dirty="0">
                <a:latin typeface="Urbanist Medium"/>
                <a:ea typeface="Urbanist Medium"/>
                <a:cs typeface="Urbanist Medium"/>
                <a:sym typeface="Urbanist"/>
                <a:hlinkClick r:id="rId4"/>
              </a:rPr>
              <a:t>https://kimtharrison.ca/2024/04/28/spring-riddle-poem-k-2</a:t>
            </a:r>
            <a:r>
              <a:rPr lang="en-CA" sz="2400" dirty="0">
                <a:latin typeface="Urbanist Medium"/>
                <a:ea typeface="Urbanist Medium"/>
                <a:cs typeface="Urbanist Medium"/>
                <a:sym typeface="Urbanist"/>
              </a:rPr>
              <a:t> for: printable PDF / Google Slides /</a:t>
            </a:r>
          </a:p>
          <a:p>
            <a:pPr marL="0" lvl="0" indent="0" algn="l" rtl="0">
              <a:spcBef>
                <a:spcPts val="0"/>
              </a:spcBef>
              <a:spcAft>
                <a:spcPts val="0"/>
              </a:spcAft>
            </a:pPr>
            <a:r>
              <a:rPr lang="en-CA" sz="2400" dirty="0">
                <a:latin typeface="Urbanist Medium"/>
                <a:ea typeface="Urbanist Medium"/>
                <a:cs typeface="Urbanist Medium"/>
                <a:sym typeface="Urbanist"/>
              </a:rPr>
              <a:t>       audio clip of poem </a:t>
            </a:r>
          </a:p>
          <a:p>
            <a:pPr marL="0" lvl="0" indent="0" algn="ctr" rtl="0">
              <a:spcBef>
                <a:spcPts val="0"/>
              </a:spcBef>
              <a:spcAft>
                <a:spcPts val="0"/>
              </a:spcAft>
              <a:buNone/>
            </a:pPr>
            <a:endParaRPr sz="2400" dirty="0">
              <a:latin typeface="Urbanist Medium"/>
              <a:ea typeface="Urbanist Medium"/>
              <a:cs typeface="Urbanist Medium"/>
              <a:sym typeface="Urbanist"/>
            </a:endParaRPr>
          </a:p>
        </p:txBody>
      </p:sp>
      <p:sp>
        <p:nvSpPr>
          <p:cNvPr id="56" name="Google Shape;56;p13"/>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 name="Google Shape;57;p13"/>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2024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
        <p:nvSpPr>
          <p:cNvPr id="2" name="Rectangle 1">
            <a:extLst>
              <a:ext uri="{FF2B5EF4-FFF2-40B4-BE49-F238E27FC236}">
                <a16:creationId xmlns:a16="http://schemas.microsoft.com/office/drawing/2014/main" id="{B4033D40-B636-65FC-3F4E-5CE4D6AB9992}"/>
              </a:ext>
            </a:extLst>
          </p:cNvPr>
          <p:cNvSpPr/>
          <p:nvPr/>
        </p:nvSpPr>
        <p:spPr>
          <a:xfrm>
            <a:off x="7154333" y="3393664"/>
            <a:ext cx="198966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1B7A4E7-942E-BCB9-2BF8-DEE13DA51533}"/>
              </a:ext>
            </a:extLst>
          </p:cNvPr>
          <p:cNvSpPr txBox="1"/>
          <p:nvPr/>
        </p:nvSpPr>
        <p:spPr>
          <a:xfrm>
            <a:off x="7272866" y="3436343"/>
            <a:ext cx="1752600" cy="307777"/>
          </a:xfrm>
          <a:prstGeom prst="rect">
            <a:avLst/>
          </a:prstGeom>
          <a:noFill/>
        </p:spPr>
        <p:txBody>
          <a:bodyPr wrap="square" rtlCol="0">
            <a:spAutoFit/>
          </a:bodyPr>
          <a:lstStyle/>
          <a:p>
            <a:pPr marL="0" lvl="0" indent="0" algn="l" rtl="0">
              <a:spcBef>
                <a:spcPts val="0"/>
              </a:spcBef>
              <a:spcAft>
                <a:spcPts val="0"/>
              </a:spcAft>
              <a:buNone/>
            </a:pPr>
            <a:r>
              <a:rPr lang="en-CA" b="1" dirty="0">
                <a:latin typeface="Urbanist Black"/>
                <a:ea typeface="Urbanist Black"/>
                <a:cs typeface="Urbanist Black"/>
                <a:sym typeface="Urbanist"/>
              </a:rPr>
              <a:t>Grades K-2 </a:t>
            </a:r>
          </a:p>
        </p:txBody>
      </p:sp>
      <p:sp>
        <p:nvSpPr>
          <p:cNvPr id="4" name="Rectangle 3">
            <a:extLst>
              <a:ext uri="{FF2B5EF4-FFF2-40B4-BE49-F238E27FC236}">
                <a16:creationId xmlns:a16="http://schemas.microsoft.com/office/drawing/2014/main" id="{D767723A-5C11-10A9-38A5-19D6AA776C26}"/>
              </a:ext>
            </a:extLst>
          </p:cNvPr>
          <p:cNvSpPr/>
          <p:nvPr/>
        </p:nvSpPr>
        <p:spPr>
          <a:xfrm>
            <a:off x="7154333" y="3889872"/>
            <a:ext cx="198966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E847067-F431-EE56-B44B-0768189A9D0C}"/>
              </a:ext>
            </a:extLst>
          </p:cNvPr>
          <p:cNvSpPr txBox="1"/>
          <p:nvPr/>
        </p:nvSpPr>
        <p:spPr>
          <a:xfrm>
            <a:off x="7272866" y="3932551"/>
            <a:ext cx="1752600" cy="307777"/>
          </a:xfrm>
          <a:prstGeom prst="rect">
            <a:avLst/>
          </a:prstGeom>
          <a:noFill/>
        </p:spPr>
        <p:txBody>
          <a:bodyPr wrap="square" rtlCol="0">
            <a:spAutoFit/>
          </a:bodyPr>
          <a:lstStyle/>
          <a:p>
            <a:pPr marL="0" lvl="0" indent="0" algn="l" rtl="0">
              <a:spcBef>
                <a:spcPts val="0"/>
              </a:spcBef>
              <a:spcAft>
                <a:spcPts val="0"/>
              </a:spcAft>
              <a:buNone/>
            </a:pPr>
            <a:r>
              <a:rPr lang="en-CA" b="1" dirty="0">
                <a:latin typeface="Urbanist Black"/>
                <a:ea typeface="Urbanist Black"/>
                <a:cs typeface="Urbanist Black"/>
                <a:sym typeface="Urbanist"/>
              </a:rPr>
              <a:t>ELL, Grade 3</a:t>
            </a:r>
          </a:p>
        </p:txBody>
      </p:sp>
      <p:sp>
        <p:nvSpPr>
          <p:cNvPr id="8" name="Rectangle 7">
            <a:extLst>
              <a:ext uri="{FF2B5EF4-FFF2-40B4-BE49-F238E27FC236}">
                <a16:creationId xmlns:a16="http://schemas.microsoft.com/office/drawing/2014/main" id="{85D4C565-C881-9057-4E81-C720F33BE605}"/>
              </a:ext>
            </a:extLst>
          </p:cNvPr>
          <p:cNvSpPr/>
          <p:nvPr/>
        </p:nvSpPr>
        <p:spPr>
          <a:xfrm>
            <a:off x="7154333" y="4383591"/>
            <a:ext cx="1989667" cy="423332"/>
          </a:xfrm>
          <a:prstGeom prst="rect">
            <a:avLst/>
          </a:prstGeom>
          <a:solidFill>
            <a:srgbClr val="F7D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8A6A1E3-489D-16DD-F474-4161B92FB39A}"/>
              </a:ext>
            </a:extLst>
          </p:cNvPr>
          <p:cNvSpPr txBox="1"/>
          <p:nvPr/>
        </p:nvSpPr>
        <p:spPr>
          <a:xfrm>
            <a:off x="7272866" y="4426270"/>
            <a:ext cx="1752600" cy="307777"/>
          </a:xfrm>
          <a:prstGeom prst="rect">
            <a:avLst/>
          </a:prstGeom>
          <a:noFill/>
        </p:spPr>
        <p:txBody>
          <a:bodyPr wrap="square" rtlCol="0">
            <a:spAutoFit/>
          </a:bodyPr>
          <a:lstStyle/>
          <a:p>
            <a:pPr marL="0" lvl="0" indent="0" algn="l" rtl="0">
              <a:spcBef>
                <a:spcPts val="0"/>
              </a:spcBef>
              <a:spcAft>
                <a:spcPts val="0"/>
              </a:spcAft>
              <a:buNone/>
            </a:pPr>
            <a:r>
              <a:rPr lang="en-CA" b="1" dirty="0">
                <a:latin typeface="Urbanist Black"/>
                <a:ea typeface="Urbanist Black"/>
                <a:cs typeface="Urbanist Black"/>
                <a:sym typeface="Urbanist"/>
              </a:rPr>
              <a:t>ESL, Elementary</a:t>
            </a:r>
          </a:p>
        </p:txBody>
      </p:sp>
      <p:pic>
        <p:nvPicPr>
          <p:cNvPr id="13" name="Picture 12" descr="A yellow umbrella with blue dots&#10;&#10;Description automatically generated">
            <a:extLst>
              <a:ext uri="{FF2B5EF4-FFF2-40B4-BE49-F238E27FC236}">
                <a16:creationId xmlns:a16="http://schemas.microsoft.com/office/drawing/2014/main" id="{630C9EC2-FB8F-F1CD-D716-CC9086AD3003}"/>
              </a:ext>
            </a:extLst>
          </p:cNvPr>
          <p:cNvPicPr>
            <a:picLocks noChangeAspect="1"/>
          </p:cNvPicPr>
          <p:nvPr/>
        </p:nvPicPr>
        <p:blipFill>
          <a:blip r:embed="rId5"/>
          <a:stretch>
            <a:fillRect/>
          </a:stretch>
        </p:blipFill>
        <p:spPr>
          <a:xfrm>
            <a:off x="257558" y="334210"/>
            <a:ext cx="1133519" cy="956732"/>
          </a:xfrm>
          <a:prstGeom prst="rect">
            <a:avLst/>
          </a:prstGeom>
        </p:spPr>
      </p:pic>
      <p:pic>
        <p:nvPicPr>
          <p:cNvPr id="15" name="Picture 14" descr="A yellow and green sunglasses&#10;&#10;Description automatically generated">
            <a:extLst>
              <a:ext uri="{FF2B5EF4-FFF2-40B4-BE49-F238E27FC236}">
                <a16:creationId xmlns:a16="http://schemas.microsoft.com/office/drawing/2014/main" id="{ECAC1C2B-47A1-7324-E1B7-65D420FB1F0C}"/>
              </a:ext>
            </a:extLst>
          </p:cNvPr>
          <p:cNvPicPr>
            <a:picLocks noChangeAspect="1"/>
          </p:cNvPicPr>
          <p:nvPr/>
        </p:nvPicPr>
        <p:blipFill>
          <a:blip r:embed="rId6"/>
          <a:stretch>
            <a:fillRect/>
          </a:stretch>
        </p:blipFill>
        <p:spPr>
          <a:xfrm>
            <a:off x="208214" y="1417300"/>
            <a:ext cx="1232206" cy="859153"/>
          </a:xfrm>
          <a:prstGeom prst="rect">
            <a:avLst/>
          </a:prstGeom>
        </p:spPr>
      </p:pic>
      <p:pic>
        <p:nvPicPr>
          <p:cNvPr id="17" name="Picture 16" descr="A close-up of a beanie&#10;&#10;Description automatically generated">
            <a:extLst>
              <a:ext uri="{FF2B5EF4-FFF2-40B4-BE49-F238E27FC236}">
                <a16:creationId xmlns:a16="http://schemas.microsoft.com/office/drawing/2014/main" id="{1D11C840-4E65-D690-EF4E-FF76369C4B7D}"/>
              </a:ext>
            </a:extLst>
          </p:cNvPr>
          <p:cNvPicPr>
            <a:picLocks noChangeAspect="1"/>
          </p:cNvPicPr>
          <p:nvPr/>
        </p:nvPicPr>
        <p:blipFill>
          <a:blip r:embed="rId7"/>
          <a:stretch>
            <a:fillRect/>
          </a:stretch>
        </p:blipFill>
        <p:spPr>
          <a:xfrm>
            <a:off x="257558" y="2419007"/>
            <a:ext cx="1013883" cy="967375"/>
          </a:xfrm>
          <a:prstGeom prst="rect">
            <a:avLst/>
          </a:prstGeom>
        </p:spPr>
      </p:pic>
      <p:pic>
        <p:nvPicPr>
          <p:cNvPr id="19" name="Picture 18" descr="A yellow question mark on a white background&#10;&#10;Description automatically generated">
            <a:extLst>
              <a:ext uri="{FF2B5EF4-FFF2-40B4-BE49-F238E27FC236}">
                <a16:creationId xmlns:a16="http://schemas.microsoft.com/office/drawing/2014/main" id="{79B8313C-C783-7347-0354-BF1E62F92B77}"/>
              </a:ext>
            </a:extLst>
          </p:cNvPr>
          <p:cNvPicPr>
            <a:picLocks noChangeAspect="1"/>
          </p:cNvPicPr>
          <p:nvPr/>
        </p:nvPicPr>
        <p:blipFill>
          <a:blip r:embed="rId8"/>
          <a:stretch>
            <a:fillRect/>
          </a:stretch>
        </p:blipFill>
        <p:spPr>
          <a:xfrm rot="837895">
            <a:off x="7458794" y="625062"/>
            <a:ext cx="1187022" cy="14157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subTitle" idx="1"/>
          </p:nvPr>
        </p:nvSpPr>
        <p:spPr>
          <a:xfrm>
            <a:off x="304925" y="226325"/>
            <a:ext cx="8520600" cy="932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latin typeface="Urbanist Medium"/>
                <a:ea typeface="Urbanist Medium"/>
                <a:cs typeface="Urbanist Medium"/>
                <a:sym typeface="Urbanist"/>
              </a:rPr>
              <a:t>1.) Which of these do we use in spring? </a:t>
            </a:r>
            <a:endParaRPr dirty="0">
              <a:latin typeface="Urbanist Medium"/>
              <a:ea typeface="Urbanist Medium"/>
              <a:cs typeface="Urbanist Medium"/>
              <a:sym typeface="Urbanist"/>
            </a:endParaRPr>
          </a:p>
        </p:txBody>
      </p:sp>
      <p:sp>
        <p:nvSpPr>
          <p:cNvPr id="63" name="Google Shape;63;p14"/>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4"/>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65" name="Google Shape;65;p14"/>
          <p:cNvSpPr txBox="1">
            <a:spLocks noGrp="1"/>
          </p:cNvSpPr>
          <p:nvPr>
            <p:ph type="subTitle" idx="1"/>
          </p:nvPr>
        </p:nvSpPr>
        <p:spPr>
          <a:xfrm>
            <a:off x="357350" y="2273725"/>
            <a:ext cx="7644900" cy="932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latin typeface="Urbanist Medium"/>
                <a:ea typeface="Urbanist Medium"/>
                <a:cs typeface="Urbanist Medium"/>
                <a:sym typeface="Urbanist"/>
              </a:rPr>
              <a:t>2.) What other things do we wear in spring?  </a:t>
            </a:r>
            <a:endParaRPr dirty="0">
              <a:latin typeface="Urbanist Medium"/>
              <a:ea typeface="Urbanist Medium"/>
              <a:cs typeface="Urbanist Medium"/>
              <a:sym typeface="Urbanist"/>
            </a:endParaRPr>
          </a:p>
        </p:txBody>
      </p:sp>
      <p:sp>
        <p:nvSpPr>
          <p:cNvPr id="66" name="Google Shape;66;p14"/>
          <p:cNvSpPr txBox="1">
            <a:spLocks noGrp="1"/>
          </p:cNvSpPr>
          <p:nvPr>
            <p:ph type="subTitle" idx="1"/>
          </p:nvPr>
        </p:nvSpPr>
        <p:spPr>
          <a:xfrm>
            <a:off x="357350" y="3017550"/>
            <a:ext cx="7753200" cy="932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dirty="0">
                <a:latin typeface="Urbanist Medium"/>
                <a:ea typeface="Urbanist Medium"/>
                <a:cs typeface="Urbanist Medium"/>
                <a:sym typeface="Urbanist"/>
              </a:rPr>
              <a:t>3.) What can we do in spring that we can’t do in winter?   </a:t>
            </a:r>
            <a:endParaRPr dirty="0">
              <a:latin typeface="Urbanist Medium"/>
              <a:ea typeface="Urbanist Medium"/>
              <a:cs typeface="Urbanist Medium"/>
              <a:sym typeface="Urbanist"/>
            </a:endParaRPr>
          </a:p>
        </p:txBody>
      </p:sp>
      <p:pic>
        <p:nvPicPr>
          <p:cNvPr id="67" name="Google Shape;67;p14"/>
          <p:cNvPicPr preferRelativeResize="0"/>
          <p:nvPr/>
        </p:nvPicPr>
        <p:blipFill>
          <a:blip r:embed="rId3">
            <a:alphaModFix/>
          </a:blip>
          <a:stretch>
            <a:fillRect/>
          </a:stretch>
        </p:blipFill>
        <p:spPr>
          <a:xfrm>
            <a:off x="1115700" y="847125"/>
            <a:ext cx="1552324" cy="1319475"/>
          </a:xfrm>
          <a:prstGeom prst="rect">
            <a:avLst/>
          </a:prstGeom>
          <a:noFill/>
          <a:ln>
            <a:noFill/>
          </a:ln>
        </p:spPr>
      </p:pic>
      <p:pic>
        <p:nvPicPr>
          <p:cNvPr id="68" name="Google Shape;68;p14"/>
          <p:cNvPicPr preferRelativeResize="0"/>
          <p:nvPr/>
        </p:nvPicPr>
        <p:blipFill>
          <a:blip r:embed="rId4">
            <a:alphaModFix/>
          </a:blip>
          <a:stretch>
            <a:fillRect/>
          </a:stretch>
        </p:blipFill>
        <p:spPr>
          <a:xfrm>
            <a:off x="3443850" y="835338"/>
            <a:ext cx="1905000" cy="1343025"/>
          </a:xfrm>
          <a:prstGeom prst="rect">
            <a:avLst/>
          </a:prstGeom>
          <a:noFill/>
          <a:ln>
            <a:noFill/>
          </a:ln>
        </p:spPr>
      </p:pic>
      <p:pic>
        <p:nvPicPr>
          <p:cNvPr id="69" name="Google Shape;69;p14"/>
          <p:cNvPicPr preferRelativeResize="0"/>
          <p:nvPr/>
        </p:nvPicPr>
        <p:blipFill>
          <a:blip r:embed="rId5">
            <a:alphaModFix/>
          </a:blip>
          <a:stretch>
            <a:fillRect/>
          </a:stretch>
        </p:blipFill>
        <p:spPr>
          <a:xfrm>
            <a:off x="5924116" y="835347"/>
            <a:ext cx="1406309" cy="1343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subTitle" idx="1"/>
          </p:nvPr>
        </p:nvSpPr>
        <p:spPr>
          <a:xfrm>
            <a:off x="304925" y="226325"/>
            <a:ext cx="8520600" cy="932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aveat Medium"/>
                <a:ea typeface="Caveat Medium"/>
                <a:cs typeface="Caveat Medium"/>
                <a:sym typeface="Caveat Medium"/>
              </a:rPr>
              <a:t>Before you listen… </a:t>
            </a:r>
            <a:endParaRPr>
              <a:latin typeface="Caveat Medium"/>
              <a:ea typeface="Caveat Medium"/>
              <a:cs typeface="Caveat Medium"/>
              <a:sym typeface="Caveat Medium"/>
            </a:endParaRPr>
          </a:p>
        </p:txBody>
      </p:sp>
      <p:sp>
        <p:nvSpPr>
          <p:cNvPr id="75" name="Google Shape;75;p15"/>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 name="Google Shape;76;p15"/>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77" name="Google Shape;77;p15"/>
          <p:cNvSpPr txBox="1">
            <a:spLocks noGrp="1"/>
          </p:cNvSpPr>
          <p:nvPr>
            <p:ph type="subTitle" idx="1"/>
          </p:nvPr>
        </p:nvSpPr>
        <p:spPr>
          <a:xfrm>
            <a:off x="411500" y="1585625"/>
            <a:ext cx="7644900" cy="17721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Clr>
                <a:schemeClr val="dk1"/>
              </a:buClr>
              <a:buSzPct val="33929"/>
              <a:buFont typeface="Arial"/>
              <a:buNone/>
            </a:pPr>
            <a:r>
              <a:rPr lang="en" sz="3241">
                <a:latin typeface="Urbanist Medium"/>
                <a:ea typeface="Urbanist Medium"/>
                <a:cs typeface="Urbanist Medium"/>
                <a:sym typeface="Urbanist"/>
              </a:rPr>
              <a:t>What is a riddle? </a:t>
            </a:r>
            <a:endParaRPr sz="3241">
              <a:latin typeface="Urbanist Medium"/>
              <a:ea typeface="Urbanist Medium"/>
              <a:cs typeface="Urbanist Medium"/>
              <a:sym typeface="Urbanist"/>
            </a:endParaRPr>
          </a:p>
          <a:p>
            <a:pPr marL="0" lvl="0" indent="0" algn="l" rtl="0">
              <a:spcBef>
                <a:spcPts val="0"/>
              </a:spcBef>
              <a:spcAft>
                <a:spcPts val="0"/>
              </a:spcAft>
              <a:buClr>
                <a:schemeClr val="dk1"/>
              </a:buClr>
              <a:buSzPct val="33929"/>
              <a:buFont typeface="Arial"/>
              <a:buNone/>
            </a:pPr>
            <a:r>
              <a:rPr lang="en" sz="3241">
                <a:latin typeface="Urbanist Medium"/>
                <a:ea typeface="Urbanist Medium"/>
                <a:cs typeface="Urbanist Medium"/>
                <a:sym typeface="Urbanist"/>
              </a:rPr>
              <a:t>When someone tells us a riddle, what do we do? </a:t>
            </a:r>
            <a:endParaRPr sz="3241">
              <a:latin typeface="Urbanist Medium"/>
              <a:ea typeface="Urbanist Medium"/>
              <a:cs typeface="Urbanist Medium"/>
              <a:sym typeface="Urbanist"/>
            </a:endParaRPr>
          </a:p>
          <a:p>
            <a:pPr marL="0" lvl="0" indent="0" algn="l" rtl="0">
              <a:spcBef>
                <a:spcPts val="0"/>
              </a:spcBef>
              <a:spcAft>
                <a:spcPts val="0"/>
              </a:spcAft>
              <a:buClr>
                <a:schemeClr val="dk1"/>
              </a:buClr>
              <a:buSzPct val="39285"/>
              <a:buFont typeface="Arial"/>
              <a:buNone/>
            </a:pPr>
            <a:endParaRPr>
              <a:latin typeface="Urbanist Medium"/>
              <a:ea typeface="Urbanist Medium"/>
              <a:cs typeface="Urbanist Medium"/>
              <a:sym typeface="Urbanist"/>
            </a:endParaRPr>
          </a:p>
          <a:p>
            <a:pPr marL="0" lvl="0" indent="0" algn="l" rtl="0">
              <a:spcBef>
                <a:spcPts val="0"/>
              </a:spcBef>
              <a:spcAft>
                <a:spcPts val="0"/>
              </a:spcAft>
              <a:buNone/>
            </a:pPr>
            <a:r>
              <a:rPr lang="en">
                <a:latin typeface="Urbanist Medium"/>
                <a:ea typeface="Urbanist Medium"/>
                <a:cs typeface="Urbanist Medium"/>
                <a:sym typeface="Urbanist"/>
              </a:rPr>
              <a:t>  </a:t>
            </a:r>
            <a:endParaRPr>
              <a:latin typeface="Urbanist Medium"/>
              <a:ea typeface="Urbanist Medium"/>
              <a:cs typeface="Urbanist Medium"/>
              <a:sym typeface="Urbanist"/>
            </a:endParaRPr>
          </a:p>
        </p:txBody>
      </p:sp>
      <p:sp>
        <p:nvSpPr>
          <p:cNvPr id="78" name="Google Shape;78;p15"/>
          <p:cNvSpPr txBox="1">
            <a:spLocks noGrp="1"/>
          </p:cNvSpPr>
          <p:nvPr>
            <p:ph type="subTitle" idx="1"/>
          </p:nvPr>
        </p:nvSpPr>
        <p:spPr>
          <a:xfrm>
            <a:off x="357350" y="3645600"/>
            <a:ext cx="7753200" cy="932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Caveat Medium"/>
                <a:ea typeface="Caveat Medium"/>
                <a:cs typeface="Caveat Medium"/>
                <a:sym typeface="Caveat Medium"/>
              </a:rPr>
              <a:t>Listen to this riddle poem. Can you guess who the speaker is? </a:t>
            </a:r>
            <a:r>
              <a:rPr lang="en">
                <a:latin typeface="Urbanist Medium"/>
                <a:ea typeface="Urbanist Medium"/>
                <a:cs typeface="Urbanist Medium"/>
                <a:sym typeface="Urbanist"/>
              </a:rPr>
              <a:t>   </a:t>
            </a:r>
            <a:endParaRPr>
              <a:latin typeface="Urbanist Medium"/>
              <a:ea typeface="Urbanist Medium"/>
              <a:cs typeface="Urbanist Medium"/>
              <a:sym typeface="Urbanist"/>
            </a:endParaRPr>
          </a:p>
        </p:txBody>
      </p:sp>
      <p:pic>
        <p:nvPicPr>
          <p:cNvPr id="79" name="Google Shape;79;p15"/>
          <p:cNvPicPr preferRelativeResize="0"/>
          <p:nvPr/>
        </p:nvPicPr>
        <p:blipFill>
          <a:blip r:embed="rId3">
            <a:alphaModFix/>
          </a:blip>
          <a:stretch>
            <a:fillRect/>
          </a:stretch>
        </p:blipFill>
        <p:spPr>
          <a:xfrm rot="1148794">
            <a:off x="7164600" y="312821"/>
            <a:ext cx="1336800" cy="1597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subTitle" idx="1"/>
          </p:nvPr>
        </p:nvSpPr>
        <p:spPr>
          <a:xfrm>
            <a:off x="235900" y="139700"/>
            <a:ext cx="8520600" cy="43974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1900" dirty="0">
                <a:solidFill>
                  <a:schemeClr val="dk1"/>
                </a:solidFill>
                <a:latin typeface="Urbanist Medium"/>
                <a:ea typeface="Urbanist Medium"/>
                <a:cs typeface="Urbanist Medium"/>
                <a:sym typeface="Urbanist"/>
              </a:rPr>
              <a:t> </a:t>
            </a:r>
            <a:endParaRPr sz="19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All winter long, I lie in the hall,</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 </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then the ice starts to melt</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and the rain starts to fall</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 </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so you wiggle me on,</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pull me up nice and tall</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 </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and we skip and we splash</a:t>
            </a:r>
            <a:endParaRPr sz="2100" dirty="0">
              <a:solidFill>
                <a:schemeClr val="dk1"/>
              </a:solidFill>
              <a:latin typeface="Urbanist Medium"/>
              <a:ea typeface="Urbanist Medium"/>
              <a:cs typeface="Urbanist Medium"/>
              <a:sym typeface="Urbanist"/>
            </a:endParaRPr>
          </a:p>
          <a:p>
            <a:pPr marL="0" lvl="0" indent="0" algn="ctr" rtl="0">
              <a:lnSpc>
                <a:spcPct val="115000"/>
              </a:lnSpc>
              <a:spcBef>
                <a:spcPts val="0"/>
              </a:spcBef>
              <a:spcAft>
                <a:spcPts val="0"/>
              </a:spcAft>
              <a:buClr>
                <a:schemeClr val="dk1"/>
              </a:buClr>
              <a:buSzPts val="1100"/>
              <a:buFont typeface="Arial"/>
              <a:buNone/>
            </a:pPr>
            <a:r>
              <a:rPr lang="en" sz="2100" dirty="0">
                <a:solidFill>
                  <a:schemeClr val="dk1"/>
                </a:solidFill>
                <a:latin typeface="Urbanist Medium"/>
                <a:ea typeface="Urbanist Medium"/>
                <a:cs typeface="Urbanist Medium"/>
                <a:sym typeface="Urbanist"/>
              </a:rPr>
              <a:t>in puddles, large and small</a:t>
            </a:r>
            <a:endParaRPr sz="2100" dirty="0">
              <a:solidFill>
                <a:schemeClr val="dk1"/>
              </a:solidFill>
              <a:latin typeface="Urbanist Medium"/>
              <a:ea typeface="Urbanist Medium"/>
              <a:cs typeface="Urbanist Medium"/>
              <a:sym typeface="Urbanist"/>
            </a:endParaRPr>
          </a:p>
          <a:p>
            <a:pPr marL="0" lvl="0" indent="0" algn="ctr" rtl="0">
              <a:spcBef>
                <a:spcPts val="0"/>
              </a:spcBef>
              <a:spcAft>
                <a:spcPts val="0"/>
              </a:spcAft>
              <a:buNone/>
            </a:pPr>
            <a:endParaRPr dirty="0">
              <a:latin typeface="Urbanist Medium"/>
              <a:ea typeface="Urbanist Medium"/>
              <a:cs typeface="Urbanist Medium"/>
              <a:sym typeface="Urbanist"/>
            </a:endParaRPr>
          </a:p>
        </p:txBody>
      </p:sp>
      <p:sp>
        <p:nvSpPr>
          <p:cNvPr id="85" name="Google Shape;85;p16"/>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6"/>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subTitle" idx="1"/>
          </p:nvPr>
        </p:nvSpPr>
        <p:spPr>
          <a:xfrm>
            <a:off x="235900" y="139700"/>
            <a:ext cx="8520600" cy="43974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n" sz="2200" dirty="0">
                <a:solidFill>
                  <a:schemeClr val="dk1"/>
                </a:solidFill>
                <a:latin typeface="Caveat Medium"/>
                <a:ea typeface="Caveat Medium"/>
                <a:cs typeface="Caveat Medium"/>
                <a:sym typeface="Caveat Medium"/>
              </a:rPr>
              <a:t>Hints…  </a:t>
            </a:r>
            <a:endParaRPr sz="2200" dirty="0">
              <a:solidFill>
                <a:schemeClr val="dk1"/>
              </a:solidFill>
              <a:latin typeface="Caveat Medium"/>
              <a:ea typeface="Caveat Medium"/>
              <a:cs typeface="Caveat Medium"/>
              <a:sym typeface="Caveat Medium"/>
            </a:endParaRPr>
          </a:p>
          <a:p>
            <a:pPr marL="0" lvl="0" indent="0" algn="l" rtl="0">
              <a:lnSpc>
                <a:spcPct val="115000"/>
              </a:lnSpc>
              <a:spcBef>
                <a:spcPts val="0"/>
              </a:spcBef>
              <a:spcAft>
                <a:spcPts val="0"/>
              </a:spcAft>
              <a:buNone/>
            </a:pPr>
            <a:endParaRPr sz="2100" dirty="0">
              <a:solidFill>
                <a:schemeClr val="dk1"/>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100" dirty="0">
              <a:solidFill>
                <a:schemeClr val="dk1"/>
              </a:solidFill>
              <a:latin typeface="Urbanist Medium"/>
              <a:ea typeface="Urbanist Medium"/>
              <a:cs typeface="Urbanist Medium"/>
              <a:sym typeface="Urbanist"/>
            </a:endParaRPr>
          </a:p>
          <a:p>
            <a:pPr marL="457200" lvl="0" indent="-381000" algn="l" rtl="0">
              <a:lnSpc>
                <a:spcPct val="115000"/>
              </a:lnSpc>
              <a:spcBef>
                <a:spcPts val="0"/>
              </a:spcBef>
              <a:spcAft>
                <a:spcPts val="0"/>
              </a:spcAft>
              <a:buClr>
                <a:schemeClr val="dk1"/>
              </a:buClr>
              <a:buSzPts val="2400"/>
              <a:buFont typeface="Urbanist"/>
              <a:buChar char="●"/>
            </a:pPr>
            <a:r>
              <a:rPr lang="en" sz="2400" dirty="0">
                <a:solidFill>
                  <a:schemeClr val="dk1"/>
                </a:solidFill>
                <a:latin typeface="Urbanist Medium"/>
                <a:ea typeface="Urbanist Medium"/>
                <a:cs typeface="Urbanist Medium"/>
                <a:sym typeface="Urbanist"/>
              </a:rPr>
              <a:t>Do you think the speaker is a child or something a child wears?</a:t>
            </a:r>
            <a:endParaRPr sz="2400" dirty="0">
              <a:solidFill>
                <a:schemeClr val="dk1"/>
              </a:solidFill>
              <a:latin typeface="Urbanist Medium"/>
              <a:ea typeface="Urbanist Medium"/>
              <a:cs typeface="Urbanist Medium"/>
              <a:sym typeface="Urbanist"/>
            </a:endParaRPr>
          </a:p>
          <a:p>
            <a:pPr marL="457200" lvl="0" indent="-381000" algn="l" rtl="0">
              <a:lnSpc>
                <a:spcPct val="115000"/>
              </a:lnSpc>
              <a:spcBef>
                <a:spcPts val="0"/>
              </a:spcBef>
              <a:spcAft>
                <a:spcPts val="0"/>
              </a:spcAft>
              <a:buClr>
                <a:schemeClr val="dk1"/>
              </a:buClr>
              <a:buSzPts val="2400"/>
              <a:buFont typeface="Urbanist"/>
              <a:buChar char="●"/>
            </a:pPr>
            <a:r>
              <a:rPr lang="en" sz="2400" dirty="0">
                <a:solidFill>
                  <a:schemeClr val="dk1"/>
                </a:solidFill>
                <a:latin typeface="Urbanist Medium"/>
                <a:ea typeface="Urbanist Medium"/>
                <a:cs typeface="Urbanist Medium"/>
                <a:sym typeface="Urbanist"/>
              </a:rPr>
              <a:t>Do you think it’s winter or spring?</a:t>
            </a:r>
            <a:endParaRPr sz="2400" dirty="0">
              <a:solidFill>
                <a:schemeClr val="dk1"/>
              </a:solidFill>
              <a:latin typeface="Urbanist Medium"/>
              <a:ea typeface="Urbanist Medium"/>
              <a:cs typeface="Urbanist Medium"/>
              <a:sym typeface="Urbanist"/>
            </a:endParaRPr>
          </a:p>
          <a:p>
            <a:pPr marL="457200" lvl="0" indent="-381000" algn="l" rtl="0">
              <a:lnSpc>
                <a:spcPct val="115000"/>
              </a:lnSpc>
              <a:spcBef>
                <a:spcPts val="0"/>
              </a:spcBef>
              <a:spcAft>
                <a:spcPts val="0"/>
              </a:spcAft>
              <a:buClr>
                <a:schemeClr val="dk1"/>
              </a:buClr>
              <a:buSzPts val="2400"/>
              <a:buFont typeface="Urbanist"/>
              <a:buChar char="●"/>
            </a:pPr>
            <a:r>
              <a:rPr lang="en" sz="2400" dirty="0">
                <a:solidFill>
                  <a:schemeClr val="dk1"/>
                </a:solidFill>
                <a:latin typeface="Urbanist Medium"/>
                <a:ea typeface="Urbanist Medium"/>
                <a:cs typeface="Urbanist Medium"/>
                <a:sym typeface="Urbanist"/>
              </a:rPr>
              <a:t>What do we wear when we skip and splash in puddles?</a:t>
            </a:r>
            <a:endParaRPr sz="2400" dirty="0">
              <a:solidFill>
                <a:schemeClr val="dk1"/>
              </a:solidFill>
              <a:latin typeface="Urbanist Medium"/>
              <a:ea typeface="Urbanist Medium"/>
              <a:cs typeface="Urbanist Medium"/>
              <a:sym typeface="Urbanist"/>
            </a:endParaRPr>
          </a:p>
          <a:p>
            <a:pPr marL="457200" lvl="0" indent="-381000" algn="l" rtl="0">
              <a:lnSpc>
                <a:spcPct val="115000"/>
              </a:lnSpc>
              <a:spcBef>
                <a:spcPts val="0"/>
              </a:spcBef>
              <a:spcAft>
                <a:spcPts val="0"/>
              </a:spcAft>
              <a:buClr>
                <a:schemeClr val="dk1"/>
              </a:buClr>
              <a:buSzPts val="2400"/>
              <a:buFont typeface="Urbanist"/>
              <a:buChar char="●"/>
            </a:pPr>
            <a:r>
              <a:rPr lang="en" sz="2400" dirty="0">
                <a:solidFill>
                  <a:schemeClr val="dk1"/>
                </a:solidFill>
                <a:latin typeface="Urbanist Medium"/>
                <a:ea typeface="Urbanist Medium"/>
                <a:cs typeface="Urbanist Medium"/>
                <a:sym typeface="Urbanist"/>
              </a:rPr>
              <a:t>Do we “pull up nice and tall” a rain jacket or rain boots? </a:t>
            </a:r>
            <a:endParaRPr sz="3100" dirty="0">
              <a:latin typeface="Urbanist Medium"/>
              <a:ea typeface="Urbanist Medium"/>
              <a:cs typeface="Urbanist Medium"/>
              <a:sym typeface="Urbanist"/>
            </a:endParaRPr>
          </a:p>
        </p:txBody>
      </p:sp>
      <p:sp>
        <p:nvSpPr>
          <p:cNvPr id="92" name="Google Shape;92;p17"/>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3" name="Google Shape;93;p17"/>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9" name="Google Shape;99;p18"/>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pic>
        <p:nvPicPr>
          <p:cNvPr id="100" name="Google Shape;100;p18"/>
          <p:cNvPicPr preferRelativeResize="0"/>
          <p:nvPr/>
        </p:nvPicPr>
        <p:blipFill>
          <a:blip r:embed="rId3">
            <a:alphaModFix/>
          </a:blip>
          <a:stretch>
            <a:fillRect/>
          </a:stretch>
        </p:blipFill>
        <p:spPr>
          <a:xfrm>
            <a:off x="1126950" y="195700"/>
            <a:ext cx="6527662" cy="4561076"/>
          </a:xfrm>
          <a:prstGeom prst="rect">
            <a:avLst/>
          </a:prstGeom>
          <a:noFill/>
          <a:ln>
            <a:noFill/>
          </a:ln>
        </p:spPr>
      </p:pic>
      <p:sp>
        <p:nvSpPr>
          <p:cNvPr id="101" name="Google Shape;101;p18"/>
          <p:cNvSpPr txBox="1"/>
          <p:nvPr/>
        </p:nvSpPr>
        <p:spPr>
          <a:xfrm>
            <a:off x="2485025" y="3735800"/>
            <a:ext cx="3811500" cy="93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100">
                <a:solidFill>
                  <a:schemeClr val="dk2"/>
                </a:solidFill>
                <a:latin typeface="Urbanist SemiBold"/>
                <a:ea typeface="Urbanist SemiBold"/>
                <a:cs typeface="Urbanist SemiBold"/>
                <a:sym typeface="Urbanist SemiBold"/>
              </a:rPr>
              <a:t>rain boots</a:t>
            </a:r>
            <a:endParaRPr sz="4100">
              <a:solidFill>
                <a:schemeClr val="dk2"/>
              </a:solidFill>
              <a:latin typeface="Urbanist SemiBold"/>
              <a:ea typeface="Urbanist SemiBold"/>
              <a:cs typeface="Urbanist SemiBold"/>
              <a:sym typeface="Urbanist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7" name="Google Shape;107;p19"/>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08" name="Google Shape;108;p19"/>
          <p:cNvSpPr txBox="1"/>
          <p:nvPr/>
        </p:nvSpPr>
        <p:spPr>
          <a:xfrm>
            <a:off x="2485025" y="1591775"/>
            <a:ext cx="3811500" cy="93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100">
                <a:solidFill>
                  <a:srgbClr val="5EA20E"/>
                </a:solidFill>
                <a:latin typeface="Urbanist SemiBold"/>
                <a:ea typeface="Urbanist SemiBold"/>
                <a:cs typeface="Urbanist SemiBold"/>
                <a:sym typeface="Urbanist SemiBold"/>
              </a:rPr>
              <a:t>Activities</a:t>
            </a:r>
            <a:endParaRPr sz="5100">
              <a:solidFill>
                <a:srgbClr val="5EA20E"/>
              </a:solidFill>
              <a:latin typeface="Urbanist SemiBold"/>
              <a:ea typeface="Urbanist SemiBold"/>
              <a:cs typeface="Urbanist SemiBold"/>
              <a:sym typeface="Urbanist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4" name="Google Shape;114;p20"/>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15" name="Google Shape;115;p20"/>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Sequence ordering:</a:t>
            </a:r>
            <a:endParaRPr sz="2000">
              <a:solidFill>
                <a:srgbClr val="5EA20E"/>
              </a:solidFill>
              <a:latin typeface="Urbanist SemiBold"/>
              <a:ea typeface="Urbanist SemiBold"/>
              <a:cs typeface="Urbanist SemiBold"/>
              <a:sym typeface="Urbanist SemiBold"/>
            </a:endParaRPr>
          </a:p>
        </p:txBody>
      </p:sp>
      <p:sp>
        <p:nvSpPr>
          <p:cNvPr id="116" name="Google Shape;116;p20"/>
          <p:cNvSpPr txBox="1"/>
          <p:nvPr/>
        </p:nvSpPr>
        <p:spPr>
          <a:xfrm>
            <a:off x="59450" y="389800"/>
            <a:ext cx="6616200" cy="4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2"/>
                </a:solidFill>
                <a:latin typeface="Caveat Medium"/>
                <a:ea typeface="Caveat Medium"/>
                <a:cs typeface="Caveat Medium"/>
                <a:sym typeface="Caveat Medium"/>
              </a:rPr>
              <a:t>Put the parts of the poem (stanzas) in the correct order…</a:t>
            </a:r>
            <a:endParaRPr sz="1800" dirty="0">
              <a:solidFill>
                <a:schemeClr val="dk2"/>
              </a:solidFill>
              <a:latin typeface="Caveat Medium"/>
              <a:ea typeface="Caveat Medium"/>
              <a:cs typeface="Caveat Medium"/>
              <a:sym typeface="Caveat Medium"/>
            </a:endParaRPr>
          </a:p>
        </p:txBody>
      </p:sp>
      <p:sp>
        <p:nvSpPr>
          <p:cNvPr id="117" name="Google Shape;117;p20"/>
          <p:cNvSpPr txBox="1"/>
          <p:nvPr/>
        </p:nvSpPr>
        <p:spPr>
          <a:xfrm>
            <a:off x="2858725" y="974888"/>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Urbanist Medium"/>
                <a:ea typeface="Urbanist Medium"/>
                <a:cs typeface="Urbanist Medium"/>
                <a:sym typeface="Urbanist"/>
              </a:rPr>
              <a:t>So you wiggle me on,</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1800">
                <a:solidFill>
                  <a:schemeClr val="dk2"/>
                </a:solidFill>
                <a:latin typeface="Urbanist Medium"/>
                <a:ea typeface="Urbanist Medium"/>
                <a:cs typeface="Urbanist Medium"/>
                <a:sym typeface="Urbanist"/>
              </a:rPr>
              <a:t>pull me up nice and tall</a:t>
            </a:r>
            <a:endParaRPr sz="1800">
              <a:solidFill>
                <a:schemeClr val="dk2"/>
              </a:solidFill>
              <a:latin typeface="Urbanist Medium"/>
              <a:ea typeface="Urbanist Medium"/>
              <a:cs typeface="Urbanist Medium"/>
              <a:sym typeface="Urbanist"/>
            </a:endParaRPr>
          </a:p>
          <a:p>
            <a:pPr marL="0" lvl="0" indent="0" algn="l" rtl="0">
              <a:spcBef>
                <a:spcPts val="0"/>
              </a:spcBef>
              <a:spcAft>
                <a:spcPts val="0"/>
              </a:spcAft>
              <a:buNone/>
            </a:pPr>
            <a:endParaRPr sz="1800">
              <a:solidFill>
                <a:schemeClr val="dk2"/>
              </a:solidFill>
            </a:endParaRPr>
          </a:p>
        </p:txBody>
      </p:sp>
      <p:sp>
        <p:nvSpPr>
          <p:cNvPr id="118" name="Google Shape;118;p20"/>
          <p:cNvSpPr txBox="1"/>
          <p:nvPr/>
        </p:nvSpPr>
        <p:spPr>
          <a:xfrm>
            <a:off x="2858725" y="1941325"/>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And we skip and we splash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in puddles, large and small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
        <p:nvSpPr>
          <p:cNvPr id="119" name="Google Shape;119;p20"/>
          <p:cNvSpPr txBox="1"/>
          <p:nvPr/>
        </p:nvSpPr>
        <p:spPr>
          <a:xfrm>
            <a:off x="2858725" y="2977025"/>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All winter long, I lie in the hall,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
        <p:nvSpPr>
          <p:cNvPr id="120" name="Google Shape;120;p20"/>
          <p:cNvSpPr txBox="1"/>
          <p:nvPr/>
        </p:nvSpPr>
        <p:spPr>
          <a:xfrm>
            <a:off x="2858725" y="4012725"/>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then the ice starts to melt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and the rain starts to fall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 name="Google Shape;126;p21"/>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27" name="Google Shape;127;p21"/>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Sequence ordering:</a:t>
            </a:r>
            <a:endParaRPr sz="2000">
              <a:solidFill>
                <a:srgbClr val="5EA20E"/>
              </a:solidFill>
              <a:latin typeface="Urbanist SemiBold"/>
              <a:ea typeface="Urbanist SemiBold"/>
              <a:cs typeface="Urbanist SemiBold"/>
              <a:sym typeface="Urbanist SemiBold"/>
            </a:endParaRPr>
          </a:p>
        </p:txBody>
      </p:sp>
      <p:sp>
        <p:nvSpPr>
          <p:cNvPr id="128" name="Google Shape;128;p21"/>
          <p:cNvSpPr txBox="1"/>
          <p:nvPr/>
        </p:nvSpPr>
        <p:spPr>
          <a:xfrm>
            <a:off x="59450" y="389800"/>
            <a:ext cx="6616200" cy="4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Caveat Medium"/>
                <a:ea typeface="Caveat Medium"/>
                <a:cs typeface="Caveat Medium"/>
                <a:sym typeface="Caveat Medium"/>
              </a:rPr>
              <a:t>Correct order:</a:t>
            </a:r>
            <a:endParaRPr sz="1800">
              <a:solidFill>
                <a:schemeClr val="dk2"/>
              </a:solidFill>
              <a:latin typeface="Caveat Medium"/>
              <a:ea typeface="Caveat Medium"/>
              <a:cs typeface="Caveat Medium"/>
              <a:sym typeface="Caveat Medium"/>
            </a:endParaRPr>
          </a:p>
        </p:txBody>
      </p:sp>
      <p:sp>
        <p:nvSpPr>
          <p:cNvPr id="129" name="Google Shape;129;p21"/>
          <p:cNvSpPr txBox="1"/>
          <p:nvPr/>
        </p:nvSpPr>
        <p:spPr>
          <a:xfrm>
            <a:off x="2782925" y="2754088"/>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So you wiggle me on,</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pull me up nice and tall</a:t>
            </a:r>
            <a:endParaRPr sz="1800">
              <a:solidFill>
                <a:schemeClr val="dk2"/>
              </a:solidFill>
              <a:latin typeface="Urbanist Medium"/>
              <a:ea typeface="Urbanist Medium"/>
              <a:cs typeface="Urbanist Medium"/>
              <a:sym typeface="Urbanist"/>
            </a:endParaRPr>
          </a:p>
          <a:p>
            <a:pPr marL="0" lvl="0" indent="0" algn="l" rtl="0">
              <a:spcBef>
                <a:spcPts val="0"/>
              </a:spcBef>
              <a:spcAft>
                <a:spcPts val="0"/>
              </a:spcAft>
              <a:buNone/>
            </a:pPr>
            <a:endParaRPr sz="1800">
              <a:solidFill>
                <a:schemeClr val="dk2"/>
              </a:solidFill>
            </a:endParaRPr>
          </a:p>
        </p:txBody>
      </p:sp>
      <p:sp>
        <p:nvSpPr>
          <p:cNvPr id="130" name="Google Shape;130;p21"/>
          <p:cNvSpPr txBox="1"/>
          <p:nvPr/>
        </p:nvSpPr>
        <p:spPr>
          <a:xfrm>
            <a:off x="2782925" y="3672925"/>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And we skip and we splash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in puddles, large and small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
        <p:nvSpPr>
          <p:cNvPr id="131" name="Google Shape;131;p21"/>
          <p:cNvSpPr txBox="1"/>
          <p:nvPr/>
        </p:nvSpPr>
        <p:spPr>
          <a:xfrm>
            <a:off x="2782925" y="916450"/>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All winter long, I lie in the hall,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
        <p:nvSpPr>
          <p:cNvPr id="132" name="Google Shape;132;p21"/>
          <p:cNvSpPr txBox="1"/>
          <p:nvPr/>
        </p:nvSpPr>
        <p:spPr>
          <a:xfrm>
            <a:off x="2782925" y="1835275"/>
            <a:ext cx="3248400" cy="747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then the ice starts to melt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r>
              <a:rPr lang="en" sz="1800">
                <a:solidFill>
                  <a:schemeClr val="dk2"/>
                </a:solidFill>
                <a:latin typeface="Urbanist Medium"/>
                <a:ea typeface="Urbanist Medium"/>
                <a:cs typeface="Urbanist Medium"/>
                <a:sym typeface="Urbanist"/>
              </a:rPr>
              <a:t>and the rain starts to fall </a:t>
            </a: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2"/>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22"/>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39" name="Google Shape;139;p22"/>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Skits:</a:t>
            </a:r>
            <a:endParaRPr sz="2000">
              <a:solidFill>
                <a:srgbClr val="5EA20E"/>
              </a:solidFill>
              <a:latin typeface="Urbanist SemiBold"/>
              <a:ea typeface="Urbanist SemiBold"/>
              <a:cs typeface="Urbanist SemiBold"/>
              <a:sym typeface="Urbanist SemiBold"/>
            </a:endParaRPr>
          </a:p>
        </p:txBody>
      </p:sp>
      <p:sp>
        <p:nvSpPr>
          <p:cNvPr id="140" name="Google Shape;140;p22"/>
          <p:cNvSpPr txBox="1"/>
          <p:nvPr/>
        </p:nvSpPr>
        <p:spPr>
          <a:xfrm>
            <a:off x="1423975" y="938575"/>
            <a:ext cx="6751500" cy="360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500">
                <a:solidFill>
                  <a:schemeClr val="dk2"/>
                </a:solidFill>
                <a:latin typeface="Urbanist Medium"/>
                <a:ea typeface="Urbanist Medium"/>
                <a:cs typeface="Urbanist Medium"/>
                <a:sym typeface="Urbanist"/>
              </a:rPr>
              <a:t>Pretend to be the child in this poem and act out the scene!</a:t>
            </a:r>
            <a:endParaRPr sz="25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50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a:solidFill>
                  <a:schemeClr val="dk2"/>
                </a:solidFill>
                <a:latin typeface="Urbanist Medium"/>
                <a:ea typeface="Urbanist Medium"/>
                <a:cs typeface="Urbanist Medium"/>
                <a:sym typeface="Urbanist"/>
              </a:rPr>
              <a:t>How would you wiggle on your rain boots?</a:t>
            </a:r>
            <a:endParaRPr sz="250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a:solidFill>
                  <a:schemeClr val="dk2"/>
                </a:solidFill>
                <a:latin typeface="Urbanist Medium"/>
                <a:ea typeface="Urbanist Medium"/>
                <a:cs typeface="Urbanist Medium"/>
                <a:sym typeface="Urbanist"/>
              </a:rPr>
              <a:t>How would you splash in puddles?</a:t>
            </a:r>
            <a:endParaRPr sz="250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a:solidFill>
                  <a:schemeClr val="dk2"/>
                </a:solidFill>
                <a:latin typeface="Urbanist Medium"/>
                <a:ea typeface="Urbanist Medium"/>
                <a:cs typeface="Urbanist Medium"/>
                <a:sym typeface="Urbanist"/>
              </a:rPr>
              <a:t>What else would you do? </a:t>
            </a:r>
            <a:endParaRPr sz="25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a:solidFill>
                <a:schemeClr val="dk2"/>
              </a:solidFill>
              <a:latin typeface="Urbanist Medium"/>
              <a:ea typeface="Urbanist Medium"/>
              <a:cs typeface="Urbanist Medium"/>
              <a:sym typeface="Urbani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3"/>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23"/>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47" name="Google Shape;147;p23"/>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SEL/Character Analysis:</a:t>
            </a:r>
            <a:endParaRPr sz="2000">
              <a:solidFill>
                <a:srgbClr val="5EA20E"/>
              </a:solidFill>
              <a:latin typeface="Urbanist SemiBold"/>
              <a:ea typeface="Urbanist SemiBold"/>
              <a:cs typeface="Urbanist SemiBold"/>
              <a:sym typeface="Urbanist SemiBold"/>
            </a:endParaRPr>
          </a:p>
        </p:txBody>
      </p:sp>
      <p:sp>
        <p:nvSpPr>
          <p:cNvPr id="148" name="Google Shape;148;p23"/>
          <p:cNvSpPr txBox="1"/>
          <p:nvPr/>
        </p:nvSpPr>
        <p:spPr>
          <a:xfrm>
            <a:off x="1423975" y="617225"/>
            <a:ext cx="6751500" cy="3988500"/>
          </a:xfrm>
          <a:prstGeom prst="rect">
            <a:avLst/>
          </a:prstGeom>
          <a:noFill/>
          <a:ln>
            <a:noFill/>
          </a:ln>
        </p:spPr>
        <p:txBody>
          <a:bodyPr spcFirstLastPara="1" wrap="square" lIns="91425" tIns="91425" rIns="91425" bIns="91425" anchor="t" anchorCtr="0">
            <a:noAutofit/>
          </a:bodyPr>
          <a:lstStyle/>
          <a:p>
            <a:pPr marL="457200" lvl="0" indent="-387350" algn="l" rtl="0">
              <a:lnSpc>
                <a:spcPct val="115000"/>
              </a:lnSpc>
              <a:spcBef>
                <a:spcPts val="0"/>
              </a:spcBef>
              <a:spcAft>
                <a:spcPts val="0"/>
              </a:spcAft>
              <a:buClr>
                <a:schemeClr val="dk2"/>
              </a:buClr>
              <a:buSzPts val="2500"/>
              <a:buFont typeface="Urbanist"/>
              <a:buChar char="●"/>
            </a:pPr>
            <a:r>
              <a:rPr lang="en" sz="2500" dirty="0">
                <a:solidFill>
                  <a:schemeClr val="dk2"/>
                </a:solidFill>
                <a:latin typeface="Urbanist Medium"/>
                <a:ea typeface="Urbanist Medium"/>
                <a:cs typeface="Urbanist Medium"/>
                <a:sym typeface="Urbanist"/>
              </a:rPr>
              <a:t>How do the rainboots feel during the winter?</a:t>
            </a:r>
            <a:endParaRPr sz="2500" dirty="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dirty="0">
                <a:solidFill>
                  <a:schemeClr val="dk2"/>
                </a:solidFill>
                <a:latin typeface="Urbanist Medium"/>
                <a:ea typeface="Urbanist Medium"/>
                <a:cs typeface="Urbanist Medium"/>
                <a:sym typeface="Urbanist"/>
              </a:rPr>
              <a:t>Why do they feel like that?</a:t>
            </a:r>
            <a:endParaRPr sz="2500" dirty="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dirty="0">
                <a:solidFill>
                  <a:schemeClr val="dk2"/>
                </a:solidFill>
                <a:latin typeface="Urbanist Medium"/>
                <a:ea typeface="Urbanist Medium"/>
                <a:cs typeface="Urbanist Medium"/>
                <a:sym typeface="Urbanist"/>
              </a:rPr>
              <a:t>How do they feel in the spring?</a:t>
            </a:r>
            <a:endParaRPr sz="2500" dirty="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dirty="0">
                <a:solidFill>
                  <a:schemeClr val="dk2"/>
                </a:solidFill>
                <a:latin typeface="Urbanist Medium"/>
                <a:ea typeface="Urbanist Medium"/>
                <a:cs typeface="Urbanist Medium"/>
                <a:sym typeface="Urbanist"/>
              </a:rPr>
              <a:t>Why do their feelings change?</a:t>
            </a:r>
            <a:endParaRPr sz="2500" dirty="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dirty="0">
                <a:solidFill>
                  <a:schemeClr val="dk2"/>
                </a:solidFill>
                <a:latin typeface="Urbanist Medium"/>
                <a:ea typeface="Urbanist Medium"/>
                <a:cs typeface="Urbanist Medium"/>
                <a:sym typeface="Urbanist"/>
              </a:rPr>
              <a:t>Do your feelings change when spring arrives? </a:t>
            </a:r>
            <a:endParaRPr sz="25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500" dirty="0">
              <a:solidFill>
                <a:schemeClr val="dk2"/>
              </a:solidFill>
              <a:latin typeface="Urbanist Medium"/>
              <a:ea typeface="Urbanist Medium"/>
              <a:cs typeface="Urbanist Medium"/>
              <a:sym typeface="Urbanist"/>
            </a:endParaRPr>
          </a:p>
          <a:p>
            <a:pPr marL="457200" lvl="0" indent="-387350" algn="l" rtl="0">
              <a:lnSpc>
                <a:spcPct val="115000"/>
              </a:lnSpc>
              <a:spcBef>
                <a:spcPts val="0"/>
              </a:spcBef>
              <a:spcAft>
                <a:spcPts val="0"/>
              </a:spcAft>
              <a:buClr>
                <a:schemeClr val="dk2"/>
              </a:buClr>
              <a:buSzPts val="2500"/>
              <a:buFont typeface="Urbanist"/>
              <a:buChar char="●"/>
            </a:pPr>
            <a:r>
              <a:rPr lang="en" sz="2500" dirty="0">
                <a:solidFill>
                  <a:schemeClr val="dk2"/>
                </a:solidFill>
                <a:latin typeface="Urbanist Medium"/>
                <a:ea typeface="Urbanist Medium"/>
                <a:cs typeface="Urbanist Medium"/>
                <a:sym typeface="Urbanist"/>
              </a:rPr>
              <a:t>Draw a picture of yourself in spring. </a:t>
            </a:r>
            <a:endParaRPr sz="2500" dirty="0">
              <a:solidFill>
                <a:schemeClr val="dk2"/>
              </a:solidFill>
              <a:latin typeface="Urbanist Medium"/>
              <a:ea typeface="Urbanist Medium"/>
              <a:cs typeface="Urbanist Medium"/>
              <a:sym typeface="Urbanist"/>
            </a:endParaRPr>
          </a:p>
          <a:p>
            <a:pPr marL="457200" lvl="0" indent="0" algn="l" rtl="0">
              <a:lnSpc>
                <a:spcPct val="115000"/>
              </a:lnSpc>
              <a:spcBef>
                <a:spcPts val="0"/>
              </a:spcBef>
              <a:spcAft>
                <a:spcPts val="0"/>
              </a:spcAft>
              <a:buNone/>
            </a:pPr>
            <a:endParaRPr sz="25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dirty="0">
              <a:solidFill>
                <a:schemeClr val="dk2"/>
              </a:solidFill>
              <a:latin typeface="Urbanist Medium"/>
              <a:ea typeface="Urbanist Medium"/>
              <a:cs typeface="Urbanist Medium"/>
              <a:sym typeface="Urbani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4"/>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 name="Google Shape;154;p24"/>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55" name="Google Shape;155;p24"/>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Poetry/Language Analysis:</a:t>
            </a:r>
            <a:endParaRPr sz="2000">
              <a:solidFill>
                <a:srgbClr val="5EA20E"/>
              </a:solidFill>
              <a:latin typeface="Urbanist SemiBold"/>
              <a:ea typeface="Urbanist SemiBold"/>
              <a:cs typeface="Urbanist SemiBold"/>
              <a:sym typeface="Urbanist SemiBold"/>
            </a:endParaRPr>
          </a:p>
        </p:txBody>
      </p:sp>
      <p:sp>
        <p:nvSpPr>
          <p:cNvPr id="156" name="Google Shape;156;p24"/>
          <p:cNvSpPr txBox="1"/>
          <p:nvPr/>
        </p:nvSpPr>
        <p:spPr>
          <a:xfrm>
            <a:off x="736325" y="797450"/>
            <a:ext cx="3941700" cy="4248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All winter long, I lie in the hall, </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then the ice starts to melt </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and the rain starts to fall </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So you wiggle me on, </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pull me up nice and tall</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And we skip and we splash </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r>
              <a:rPr lang="en" sz="2100" dirty="0">
                <a:solidFill>
                  <a:schemeClr val="dk2"/>
                </a:solidFill>
                <a:latin typeface="Urbanist Medium"/>
                <a:ea typeface="Urbanist Medium"/>
                <a:cs typeface="Urbanist Medium"/>
                <a:sym typeface="Urbanist"/>
              </a:rPr>
              <a:t>in puddles, large and small </a:t>
            </a:r>
            <a:endParaRPr sz="21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Clr>
                <a:schemeClr val="dk1"/>
              </a:buClr>
              <a:buSzPts val="1100"/>
              <a:buFont typeface="Arial"/>
              <a:buNone/>
            </a:pPr>
            <a:endParaRPr sz="25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2500" dirty="0">
              <a:solidFill>
                <a:schemeClr val="dk2"/>
              </a:solidFill>
              <a:latin typeface="Urbanist Medium"/>
              <a:ea typeface="Urbanist Medium"/>
              <a:cs typeface="Urbanist Medium"/>
              <a:sym typeface="Urbanist"/>
            </a:endParaRPr>
          </a:p>
          <a:p>
            <a:pPr marL="457200" lvl="0" indent="0" algn="l" rtl="0">
              <a:lnSpc>
                <a:spcPct val="115000"/>
              </a:lnSpc>
              <a:spcBef>
                <a:spcPts val="0"/>
              </a:spcBef>
              <a:spcAft>
                <a:spcPts val="0"/>
              </a:spcAft>
              <a:buNone/>
            </a:pPr>
            <a:endParaRPr sz="25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dirty="0">
              <a:solidFill>
                <a:schemeClr val="dk2"/>
              </a:solidFill>
              <a:latin typeface="Urbanist Medium"/>
              <a:ea typeface="Urbanist Medium"/>
              <a:cs typeface="Urbanist Medium"/>
              <a:sym typeface="Urbanist"/>
            </a:endParaRPr>
          </a:p>
          <a:p>
            <a:pPr marL="0" lvl="0" indent="0" algn="l" rtl="0">
              <a:lnSpc>
                <a:spcPct val="115000"/>
              </a:lnSpc>
              <a:spcBef>
                <a:spcPts val="0"/>
              </a:spcBef>
              <a:spcAft>
                <a:spcPts val="0"/>
              </a:spcAft>
              <a:buNone/>
            </a:pPr>
            <a:endParaRPr sz="1800" dirty="0">
              <a:solidFill>
                <a:schemeClr val="dk2"/>
              </a:solidFill>
              <a:latin typeface="Urbanist Medium"/>
              <a:ea typeface="Urbanist Medium"/>
              <a:cs typeface="Urbanist Medium"/>
              <a:sym typeface="Urbanist"/>
            </a:endParaRPr>
          </a:p>
        </p:txBody>
      </p:sp>
      <p:sp>
        <p:nvSpPr>
          <p:cNvPr id="157" name="Google Shape;157;p24"/>
          <p:cNvSpPr txBox="1"/>
          <p:nvPr/>
        </p:nvSpPr>
        <p:spPr>
          <a:xfrm>
            <a:off x="5825700" y="1256100"/>
            <a:ext cx="3151200" cy="21441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Font typeface="Urbanist SemiBold"/>
              <a:buAutoNum type="arabicPeriod"/>
            </a:pPr>
            <a:r>
              <a:rPr lang="en" sz="1800" dirty="0">
                <a:solidFill>
                  <a:schemeClr val="dk2"/>
                </a:solidFill>
                <a:latin typeface="Urbanist SemiBold"/>
                <a:ea typeface="Urbanist SemiBold"/>
                <a:cs typeface="Urbanist SemiBold"/>
                <a:sym typeface="Urbanist SemiBold"/>
              </a:rPr>
              <a:t>Find the words in the poem that rhyme with “all” /</a:t>
            </a:r>
            <a:r>
              <a:rPr lang="en" sz="1800" dirty="0" err="1">
                <a:solidFill>
                  <a:schemeClr val="dk2"/>
                </a:solidFill>
                <a:latin typeface="Urbanist SemiBold"/>
                <a:ea typeface="Urbanist SemiBold"/>
                <a:cs typeface="Urbanist SemiBold"/>
                <a:sym typeface="Urbanist SemiBold"/>
              </a:rPr>
              <a:t>ɑːl</a:t>
            </a:r>
            <a:r>
              <a:rPr lang="en" sz="1800" dirty="0">
                <a:solidFill>
                  <a:schemeClr val="dk2"/>
                </a:solidFill>
                <a:latin typeface="Urbanist SemiBold"/>
                <a:ea typeface="Urbanist SemiBold"/>
                <a:cs typeface="Urbanist SemiBold"/>
                <a:sym typeface="Urbanist SemiBold"/>
              </a:rPr>
              <a:t>/</a:t>
            </a:r>
            <a:endParaRPr sz="1800" dirty="0">
              <a:solidFill>
                <a:schemeClr val="dk2"/>
              </a:solidFill>
              <a:latin typeface="Urbanist SemiBold"/>
              <a:ea typeface="Urbanist SemiBold"/>
              <a:cs typeface="Urbanist SemiBold"/>
              <a:sym typeface="Urbanist SemiBold"/>
            </a:endParaRPr>
          </a:p>
          <a:p>
            <a:pPr marL="342900" lvl="0" indent="-342900" algn="l" rtl="0">
              <a:spcBef>
                <a:spcPts val="0"/>
              </a:spcBef>
              <a:spcAft>
                <a:spcPts val="0"/>
              </a:spcAft>
              <a:buFont typeface="+mj-lt"/>
              <a:buAutoNum type="arabicPeriod"/>
            </a:pPr>
            <a:endParaRPr sz="1800" dirty="0">
              <a:solidFill>
                <a:schemeClr val="dk2"/>
              </a:solidFill>
              <a:latin typeface="Urbanist SemiBold"/>
              <a:ea typeface="Urbanist SemiBold"/>
              <a:cs typeface="Urbanist SemiBold"/>
              <a:sym typeface="Urbanist SemiBold"/>
            </a:endParaRPr>
          </a:p>
          <a:p>
            <a:pPr marL="457200" lvl="0" indent="-342900" algn="l" rtl="0">
              <a:spcBef>
                <a:spcPts val="0"/>
              </a:spcBef>
              <a:spcAft>
                <a:spcPts val="0"/>
              </a:spcAft>
              <a:buClr>
                <a:schemeClr val="dk2"/>
              </a:buClr>
              <a:buSzPts val="1800"/>
              <a:buFont typeface="Urbanist SemiBold"/>
              <a:buAutoNum type="arabicPeriod"/>
            </a:pPr>
            <a:r>
              <a:rPr lang="en" sz="1800" dirty="0">
                <a:solidFill>
                  <a:schemeClr val="dk2"/>
                </a:solidFill>
                <a:latin typeface="Urbanist SemiBold"/>
                <a:ea typeface="Urbanist SemiBold"/>
                <a:cs typeface="Urbanist SemiBold"/>
                <a:sym typeface="Urbanist SemiBold"/>
              </a:rPr>
              <a:t>Can you think of another word that rhymes with “all” /</a:t>
            </a:r>
            <a:r>
              <a:rPr lang="en" sz="1800" dirty="0" err="1">
                <a:solidFill>
                  <a:schemeClr val="dk2"/>
                </a:solidFill>
                <a:latin typeface="Urbanist SemiBold"/>
                <a:ea typeface="Urbanist SemiBold"/>
                <a:cs typeface="Urbanist SemiBold"/>
                <a:sym typeface="Urbanist SemiBold"/>
              </a:rPr>
              <a:t>ɑːl</a:t>
            </a:r>
            <a:r>
              <a:rPr lang="en" sz="1800" dirty="0">
                <a:solidFill>
                  <a:schemeClr val="dk2"/>
                </a:solidFill>
                <a:latin typeface="Urbanist SemiBold"/>
                <a:ea typeface="Urbanist SemiBold"/>
                <a:cs typeface="Urbanist SemiBold"/>
                <a:sym typeface="Urbanist SemiBold"/>
              </a:rPr>
              <a:t>/? </a:t>
            </a:r>
            <a:endParaRPr sz="1800" dirty="0">
              <a:solidFill>
                <a:schemeClr val="dk2"/>
              </a:solidFill>
              <a:latin typeface="Urbanist SemiBold"/>
              <a:ea typeface="Urbanist SemiBold"/>
              <a:cs typeface="Urbanist SemiBold"/>
              <a:sym typeface="Urbanist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5"/>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 name="Google Shape;163;p25"/>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64" name="Google Shape;164;p25"/>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Visual Arts:</a:t>
            </a:r>
            <a:endParaRPr sz="2000">
              <a:solidFill>
                <a:srgbClr val="5EA20E"/>
              </a:solidFill>
              <a:latin typeface="Urbanist SemiBold"/>
              <a:ea typeface="Urbanist SemiBold"/>
              <a:cs typeface="Urbanist SemiBold"/>
              <a:sym typeface="Urbanist SemiBold"/>
            </a:endParaRPr>
          </a:p>
        </p:txBody>
      </p:sp>
      <p:sp>
        <p:nvSpPr>
          <p:cNvPr id="165" name="Google Shape;165;p25"/>
          <p:cNvSpPr txBox="1"/>
          <p:nvPr/>
        </p:nvSpPr>
        <p:spPr>
          <a:xfrm>
            <a:off x="195025" y="1074825"/>
            <a:ext cx="3811500" cy="341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solidFill>
                  <a:schemeClr val="dk2"/>
                </a:solidFill>
                <a:latin typeface="Urbanist SemiBold"/>
                <a:ea typeface="Urbanist SemiBold"/>
                <a:cs typeface="Urbanist SemiBold"/>
                <a:sym typeface="Urbanist SemiBold"/>
              </a:rPr>
              <a:t>Make a spring banner for the classroom. </a:t>
            </a:r>
            <a:endParaRPr sz="30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21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2100">
                <a:solidFill>
                  <a:schemeClr val="dk2"/>
                </a:solidFill>
                <a:latin typeface="Urbanist SemiBold"/>
                <a:ea typeface="Urbanist SemiBold"/>
                <a:cs typeface="Urbanist SemiBold"/>
                <a:sym typeface="Urbanist SemiBold"/>
              </a:rPr>
              <a:t>What colours will you choose?</a:t>
            </a:r>
            <a:endParaRPr sz="21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2100">
                <a:solidFill>
                  <a:schemeClr val="dk2"/>
                </a:solidFill>
                <a:latin typeface="Urbanist SemiBold"/>
                <a:ea typeface="Urbanist SemiBold"/>
                <a:cs typeface="Urbanist SemiBold"/>
                <a:sym typeface="Urbanist SemiBold"/>
              </a:rPr>
              <a:t>What shapes?</a:t>
            </a:r>
            <a:endParaRPr sz="21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2100">
                <a:solidFill>
                  <a:schemeClr val="dk2"/>
                </a:solidFill>
                <a:latin typeface="Urbanist SemiBold"/>
                <a:ea typeface="Urbanist SemiBold"/>
                <a:cs typeface="Urbanist SemiBold"/>
                <a:sym typeface="Urbanist SemiBold"/>
              </a:rPr>
              <a:t>What images? </a:t>
            </a:r>
            <a:endParaRPr sz="21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30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30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180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180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a:solidFill>
                <a:schemeClr val="dk2"/>
              </a:solidFill>
              <a:latin typeface="Urbanist SemiBold"/>
              <a:ea typeface="Urbanist SemiBold"/>
              <a:cs typeface="Urbanist SemiBold"/>
              <a:sym typeface="Urbanist SemiBold"/>
            </a:endParaRPr>
          </a:p>
          <a:p>
            <a:pPr marL="457200" lvl="0" indent="0" algn="l" rtl="0">
              <a:spcBef>
                <a:spcPts val="0"/>
              </a:spcBef>
              <a:spcAft>
                <a:spcPts val="0"/>
              </a:spcAft>
              <a:buNone/>
            </a:pPr>
            <a:endParaRPr sz="1800">
              <a:solidFill>
                <a:schemeClr val="dk2"/>
              </a:solidFill>
              <a:latin typeface="Urbanist SemiBold"/>
              <a:ea typeface="Urbanist SemiBold"/>
              <a:cs typeface="Urbanist SemiBold"/>
              <a:sym typeface="Urbanist SemiBold"/>
            </a:endParaRPr>
          </a:p>
        </p:txBody>
      </p:sp>
      <p:sp>
        <p:nvSpPr>
          <p:cNvPr id="166" name="Google Shape;166;p25"/>
          <p:cNvSpPr txBox="1"/>
          <p:nvPr/>
        </p:nvSpPr>
        <p:spPr>
          <a:xfrm>
            <a:off x="5075525" y="1074825"/>
            <a:ext cx="3432900" cy="353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dirty="0">
                <a:solidFill>
                  <a:schemeClr val="dk2"/>
                </a:solidFill>
                <a:latin typeface="Urbanist SemiBold"/>
                <a:ea typeface="Urbanist SemiBold"/>
                <a:cs typeface="Urbanist SemiBold"/>
                <a:sym typeface="Urbanist SemiBold"/>
              </a:rPr>
              <a:t>Draw a pair of rain boots! </a:t>
            </a:r>
            <a:endParaRPr sz="30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25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r>
              <a:rPr lang="en" sz="2100" dirty="0">
                <a:solidFill>
                  <a:schemeClr val="dk2"/>
                </a:solidFill>
                <a:latin typeface="Urbanist SemiBold"/>
                <a:ea typeface="Urbanist SemiBold"/>
                <a:cs typeface="Urbanist SemiBold"/>
                <a:sym typeface="Urbanist SemiBold"/>
              </a:rPr>
              <a:t>What shape will they be? </a:t>
            </a:r>
            <a:endParaRPr sz="21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r>
              <a:rPr lang="en" sz="2100" dirty="0">
                <a:solidFill>
                  <a:schemeClr val="dk2"/>
                </a:solidFill>
                <a:latin typeface="Urbanist SemiBold"/>
                <a:ea typeface="Urbanist SemiBold"/>
                <a:cs typeface="Urbanist SemiBold"/>
                <a:sym typeface="Urbanist SemiBold"/>
              </a:rPr>
              <a:t>What </a:t>
            </a:r>
            <a:r>
              <a:rPr lang="en" sz="2100" dirty="0" err="1">
                <a:solidFill>
                  <a:schemeClr val="dk2"/>
                </a:solidFill>
                <a:latin typeface="Urbanist SemiBold"/>
                <a:ea typeface="Urbanist SemiBold"/>
                <a:cs typeface="Urbanist SemiBold"/>
                <a:sym typeface="Urbanist SemiBold"/>
              </a:rPr>
              <a:t>colour</a:t>
            </a:r>
            <a:r>
              <a:rPr lang="en" sz="2100" dirty="0">
                <a:solidFill>
                  <a:schemeClr val="dk2"/>
                </a:solidFill>
                <a:latin typeface="Urbanist SemiBold"/>
                <a:ea typeface="Urbanist SemiBold"/>
                <a:cs typeface="Urbanist SemiBold"/>
                <a:sym typeface="Urbanist SemiBold"/>
              </a:rPr>
              <a:t>? </a:t>
            </a:r>
            <a:endParaRPr sz="21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r>
              <a:rPr lang="en" sz="2100" dirty="0">
                <a:solidFill>
                  <a:schemeClr val="dk2"/>
                </a:solidFill>
                <a:latin typeface="Urbanist SemiBold"/>
                <a:ea typeface="Urbanist SemiBold"/>
                <a:cs typeface="Urbanist SemiBold"/>
                <a:sym typeface="Urbanist SemiBold"/>
              </a:rPr>
              <a:t>What will they have on them? </a:t>
            </a:r>
            <a:endParaRPr sz="21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Clr>
                <a:schemeClr val="dk1"/>
              </a:buClr>
              <a:buSzPts val="1100"/>
              <a:buFont typeface="Arial"/>
              <a:buNone/>
            </a:pPr>
            <a:r>
              <a:rPr lang="en" sz="2100" dirty="0">
                <a:solidFill>
                  <a:schemeClr val="dk2"/>
                </a:solidFill>
                <a:latin typeface="Urbanist SemiBold"/>
                <a:ea typeface="Urbanist SemiBold"/>
                <a:cs typeface="Urbanist SemiBold"/>
                <a:sym typeface="Urbanist SemiBold"/>
              </a:rPr>
              <a:t>Will they do something special? </a:t>
            </a:r>
            <a:endParaRPr sz="2100" dirty="0">
              <a:solidFill>
                <a:schemeClr val="dk2"/>
              </a:solidFill>
            </a:endParaRPr>
          </a:p>
        </p:txBody>
      </p:sp>
      <p:sp>
        <p:nvSpPr>
          <p:cNvPr id="167" name="Google Shape;167;p25"/>
          <p:cNvSpPr txBox="1"/>
          <p:nvPr/>
        </p:nvSpPr>
        <p:spPr>
          <a:xfrm>
            <a:off x="3757650" y="1865325"/>
            <a:ext cx="6606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Medium"/>
                <a:ea typeface="Urbanist Medium"/>
                <a:cs typeface="Urbanist Medium"/>
                <a:sym typeface="Urbanist Medium"/>
              </a:rPr>
              <a:t>OR</a:t>
            </a:r>
            <a:endParaRPr sz="2000">
              <a:solidFill>
                <a:srgbClr val="5EA20E"/>
              </a:solidFill>
              <a:latin typeface="Urbanist Medium"/>
              <a:ea typeface="Urbanist Medium"/>
              <a:cs typeface="Urbanist Medium"/>
              <a:sym typeface="Urbanis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6"/>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3" name="Google Shape;173;p26"/>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74" name="Google Shape;174;p26"/>
          <p:cNvSpPr txBox="1"/>
          <p:nvPr/>
        </p:nvSpPr>
        <p:spPr>
          <a:xfrm>
            <a:off x="59450" y="54125"/>
            <a:ext cx="58962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Poetry Writing Assignment:</a:t>
            </a:r>
            <a:endParaRPr sz="2000">
              <a:solidFill>
                <a:srgbClr val="5EA20E"/>
              </a:solidFill>
              <a:latin typeface="Urbanist SemiBold"/>
              <a:ea typeface="Urbanist SemiBold"/>
              <a:cs typeface="Urbanist SemiBold"/>
              <a:sym typeface="Urbanist SemiBold"/>
            </a:endParaRPr>
          </a:p>
        </p:txBody>
      </p:sp>
      <p:sp>
        <p:nvSpPr>
          <p:cNvPr id="175" name="Google Shape;175;p26"/>
          <p:cNvSpPr txBox="1"/>
          <p:nvPr/>
        </p:nvSpPr>
        <p:spPr>
          <a:xfrm>
            <a:off x="270700" y="1499700"/>
            <a:ext cx="4006500" cy="21441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Font typeface="Urbanist SemiBold"/>
              <a:buAutoNum type="arabicPeriod"/>
            </a:pPr>
            <a:r>
              <a:rPr lang="en" sz="1800" dirty="0">
                <a:solidFill>
                  <a:schemeClr val="dk2"/>
                </a:solidFill>
                <a:latin typeface="Urbanist SemiBold"/>
                <a:ea typeface="Urbanist SemiBold"/>
                <a:cs typeface="Urbanist SemiBold"/>
                <a:sym typeface="Urbanist SemiBold"/>
              </a:rPr>
              <a:t>What are some of your </a:t>
            </a:r>
            <a:r>
              <a:rPr lang="en" sz="1800" dirty="0" err="1">
                <a:solidFill>
                  <a:schemeClr val="dk2"/>
                </a:solidFill>
                <a:latin typeface="Urbanist SemiBold"/>
                <a:ea typeface="Urbanist SemiBold"/>
                <a:cs typeface="Urbanist SemiBold"/>
                <a:sym typeface="Urbanist SemiBold"/>
              </a:rPr>
              <a:t>favourite</a:t>
            </a:r>
            <a:r>
              <a:rPr lang="en" sz="1800" dirty="0">
                <a:solidFill>
                  <a:schemeClr val="dk2"/>
                </a:solidFill>
                <a:latin typeface="Urbanist SemiBold"/>
                <a:ea typeface="Urbanist SemiBold"/>
                <a:cs typeface="Urbanist SemiBold"/>
                <a:sym typeface="Urbanist SemiBold"/>
              </a:rPr>
              <a:t> things to wear in spring? </a:t>
            </a:r>
            <a:r>
              <a:rPr lang="en" sz="1800" dirty="0">
                <a:solidFill>
                  <a:schemeClr val="dk2"/>
                </a:solidFill>
                <a:latin typeface="Caveat Medium"/>
                <a:ea typeface="Caveat Medium"/>
                <a:cs typeface="Caveat Medium"/>
                <a:sym typeface="Caveat Medium"/>
              </a:rPr>
              <a:t>(brainstorm or mind map them)</a:t>
            </a:r>
            <a:endParaRPr sz="1800" dirty="0">
              <a:solidFill>
                <a:schemeClr val="dk2"/>
              </a:solidFill>
              <a:latin typeface="Caveat Medium"/>
              <a:ea typeface="Caveat Medium"/>
              <a:cs typeface="Caveat Medium"/>
              <a:sym typeface="Caveat Medium"/>
            </a:endParaRPr>
          </a:p>
          <a:p>
            <a:pPr marL="342900" lvl="0" indent="-342900" algn="l" rtl="0">
              <a:spcBef>
                <a:spcPts val="0"/>
              </a:spcBef>
              <a:spcAft>
                <a:spcPts val="0"/>
              </a:spcAft>
              <a:buFont typeface="+mj-lt"/>
              <a:buAutoNum type="arabicPeriod"/>
            </a:pPr>
            <a:endParaRPr sz="1800" dirty="0">
              <a:solidFill>
                <a:schemeClr val="dk2"/>
              </a:solidFill>
              <a:latin typeface="Urbanist SemiBold"/>
              <a:ea typeface="Urbanist SemiBold"/>
              <a:cs typeface="Urbanist SemiBold"/>
              <a:sym typeface="Urbanist SemiBold"/>
            </a:endParaRPr>
          </a:p>
          <a:p>
            <a:pPr marL="457200" lvl="0" indent="-342900" algn="l" rtl="0">
              <a:spcBef>
                <a:spcPts val="0"/>
              </a:spcBef>
              <a:spcAft>
                <a:spcPts val="0"/>
              </a:spcAft>
              <a:buClr>
                <a:schemeClr val="dk2"/>
              </a:buClr>
              <a:buSzPts val="1800"/>
              <a:buFont typeface="+mj-lt"/>
              <a:buAutoNum type="arabicPeriod"/>
            </a:pPr>
            <a:r>
              <a:rPr lang="en" sz="1800" dirty="0">
                <a:solidFill>
                  <a:schemeClr val="dk2"/>
                </a:solidFill>
                <a:latin typeface="Urbanist SemiBold"/>
                <a:ea typeface="Urbanist SemiBold"/>
                <a:cs typeface="Urbanist SemiBold"/>
                <a:sym typeface="Urbanist SemiBold"/>
              </a:rPr>
              <a:t>What are some of your </a:t>
            </a:r>
            <a:r>
              <a:rPr lang="en" sz="1800" dirty="0" err="1">
                <a:solidFill>
                  <a:schemeClr val="dk2"/>
                </a:solidFill>
                <a:latin typeface="Urbanist SemiBold"/>
                <a:ea typeface="Urbanist SemiBold"/>
                <a:cs typeface="Urbanist SemiBold"/>
                <a:sym typeface="Urbanist SemiBold"/>
              </a:rPr>
              <a:t>favourite</a:t>
            </a:r>
            <a:r>
              <a:rPr lang="en" sz="1800" dirty="0">
                <a:solidFill>
                  <a:schemeClr val="dk2"/>
                </a:solidFill>
                <a:latin typeface="Urbanist SemiBold"/>
                <a:ea typeface="Urbanist SemiBold"/>
                <a:cs typeface="Urbanist SemiBold"/>
                <a:sym typeface="Urbanist SemiBold"/>
              </a:rPr>
              <a:t> things to play with in spring? </a:t>
            </a: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r>
              <a:rPr lang="en" sz="1800" dirty="0">
                <a:solidFill>
                  <a:schemeClr val="dk2"/>
                </a:solidFill>
                <a:latin typeface="Caveat Medium"/>
                <a:ea typeface="Caveat Medium"/>
                <a:cs typeface="Caveat Medium"/>
                <a:sym typeface="Caveat Medium"/>
              </a:rPr>
              <a:t>(brainstorm or mind map them)</a:t>
            </a: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176" name="Google Shape;176;p26"/>
          <p:cNvSpPr txBox="1"/>
          <p:nvPr/>
        </p:nvSpPr>
        <p:spPr>
          <a:xfrm>
            <a:off x="129950" y="541425"/>
            <a:ext cx="8356800" cy="47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dirty="0">
                <a:solidFill>
                  <a:schemeClr val="dk2"/>
                </a:solidFill>
                <a:latin typeface="Urbanist SemiBold"/>
                <a:ea typeface="Urbanist SemiBold"/>
                <a:cs typeface="Urbanist SemiBold"/>
                <a:sym typeface="Urbanist SemiBold"/>
              </a:rPr>
              <a:t>Write a poem about your </a:t>
            </a:r>
            <a:r>
              <a:rPr lang="en" sz="1800" dirty="0" err="1">
                <a:solidFill>
                  <a:schemeClr val="dk2"/>
                </a:solidFill>
                <a:latin typeface="Urbanist SemiBold"/>
                <a:ea typeface="Urbanist SemiBold"/>
                <a:cs typeface="Urbanist SemiBold"/>
                <a:sym typeface="Urbanist SemiBold"/>
              </a:rPr>
              <a:t>favourite</a:t>
            </a:r>
            <a:r>
              <a:rPr lang="en" sz="1800" dirty="0">
                <a:solidFill>
                  <a:schemeClr val="dk2"/>
                </a:solidFill>
                <a:latin typeface="Urbanist SemiBold"/>
                <a:ea typeface="Urbanist SemiBold"/>
                <a:cs typeface="Urbanist SemiBold"/>
                <a:sym typeface="Urbanist SemiBold"/>
              </a:rPr>
              <a:t> thing to wear or play with in spring. </a:t>
            </a:r>
            <a:endParaRPr sz="1800" dirty="0">
              <a:solidFill>
                <a:schemeClr val="dk2"/>
              </a:solidFill>
            </a:endParaRPr>
          </a:p>
        </p:txBody>
      </p:sp>
      <p:sp>
        <p:nvSpPr>
          <p:cNvPr id="177" name="Google Shape;177;p26"/>
          <p:cNvSpPr txBox="1"/>
          <p:nvPr/>
        </p:nvSpPr>
        <p:spPr>
          <a:xfrm>
            <a:off x="129950" y="1043250"/>
            <a:ext cx="52626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chemeClr val="dk2"/>
                </a:solidFill>
                <a:latin typeface="Caveat Medium"/>
                <a:ea typeface="Caveat Medium"/>
                <a:cs typeface="Caveat Medium"/>
                <a:sym typeface="Caveat Medium"/>
              </a:rPr>
              <a:t>To get started… </a:t>
            </a:r>
            <a:endParaRPr sz="1700">
              <a:solidFill>
                <a:schemeClr val="dk2"/>
              </a:solidFill>
              <a:latin typeface="Caveat Medium"/>
              <a:ea typeface="Caveat Medium"/>
              <a:cs typeface="Caveat Medium"/>
              <a:sym typeface="Caveat Medium"/>
            </a:endParaRPr>
          </a:p>
        </p:txBody>
      </p:sp>
      <p:sp>
        <p:nvSpPr>
          <p:cNvPr id="178" name="Google Shape;178;p26"/>
          <p:cNvSpPr txBox="1"/>
          <p:nvPr/>
        </p:nvSpPr>
        <p:spPr>
          <a:xfrm>
            <a:off x="8294500" y="4223050"/>
            <a:ext cx="6606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Medium"/>
                <a:ea typeface="Urbanist Medium"/>
                <a:cs typeface="Urbanist Medium"/>
                <a:sym typeface="Urbanist Medium"/>
              </a:rPr>
              <a:t>OR</a:t>
            </a:r>
            <a:endParaRPr sz="2000">
              <a:solidFill>
                <a:srgbClr val="5EA20E"/>
              </a:solidFill>
              <a:latin typeface="Urbanist Medium"/>
              <a:ea typeface="Urbanist Medium"/>
              <a:cs typeface="Urbanist Medium"/>
              <a:sym typeface="Urbanist Medium"/>
            </a:endParaRPr>
          </a:p>
        </p:txBody>
      </p:sp>
      <p:sp>
        <p:nvSpPr>
          <p:cNvPr id="179" name="Google Shape;179;p26"/>
          <p:cNvSpPr txBox="1"/>
          <p:nvPr/>
        </p:nvSpPr>
        <p:spPr>
          <a:xfrm>
            <a:off x="229800" y="3841450"/>
            <a:ext cx="8684400" cy="71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r>
              <a:rPr lang="en" sz="1800" b="1">
                <a:solidFill>
                  <a:schemeClr val="dk2"/>
                </a:solidFill>
                <a:latin typeface="Urbanist Black"/>
                <a:ea typeface="Urbanist Black"/>
                <a:cs typeface="Urbanist Black"/>
                <a:sym typeface="Urbanist"/>
              </a:rPr>
              <a:t>Now, read or say your poem to someone. </a:t>
            </a:r>
            <a:r>
              <a:rPr lang="en" sz="1800">
                <a:solidFill>
                  <a:schemeClr val="dk2"/>
                </a:solidFill>
                <a:latin typeface="Urbanist SemiBold"/>
                <a:ea typeface="Urbanist SemiBold"/>
                <a:cs typeface="Urbanist SemiBold"/>
                <a:sym typeface="Urbanist SemiBold"/>
              </a:rPr>
              <a:t> </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7"/>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5" name="Google Shape;185;p27"/>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86" name="Google Shape;186;p27"/>
          <p:cNvSpPr txBox="1"/>
          <p:nvPr/>
        </p:nvSpPr>
        <p:spPr>
          <a:xfrm>
            <a:off x="59450" y="54125"/>
            <a:ext cx="58962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Poetry Writing Assignment:</a:t>
            </a:r>
            <a:endParaRPr sz="2000">
              <a:solidFill>
                <a:srgbClr val="5EA20E"/>
              </a:solidFill>
              <a:latin typeface="Urbanist SemiBold"/>
              <a:ea typeface="Urbanist SemiBold"/>
              <a:cs typeface="Urbanist SemiBold"/>
              <a:sym typeface="Urbanist SemiBold"/>
            </a:endParaRPr>
          </a:p>
        </p:txBody>
      </p:sp>
      <p:sp>
        <p:nvSpPr>
          <p:cNvPr id="187" name="Google Shape;187;p27"/>
          <p:cNvSpPr txBox="1"/>
          <p:nvPr/>
        </p:nvSpPr>
        <p:spPr>
          <a:xfrm>
            <a:off x="1082825" y="725475"/>
            <a:ext cx="4098600" cy="4093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dirty="0">
                <a:solidFill>
                  <a:schemeClr val="dk2"/>
                </a:solidFill>
                <a:latin typeface="Caveat Medium"/>
                <a:ea typeface="Caveat Medium"/>
                <a:cs typeface="Caveat Medium"/>
                <a:sym typeface="Caveat Medium"/>
              </a:rPr>
              <a:t>Make a poem by filling in the blanks:</a:t>
            </a:r>
            <a:endParaRPr sz="1800" dirty="0">
              <a:solidFill>
                <a:schemeClr val="dk2"/>
              </a:solidFill>
              <a:latin typeface="Caveat Medium"/>
              <a:ea typeface="Caveat Medium"/>
              <a:cs typeface="Caveat Medium"/>
              <a:sym typeface="Caveat Medium"/>
            </a:endParaRPr>
          </a:p>
          <a:p>
            <a:pPr marL="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1800" dirty="0">
                <a:solidFill>
                  <a:schemeClr val="dk2"/>
                </a:solidFill>
                <a:latin typeface="Urbanist SemiBold"/>
                <a:ea typeface="Urbanist SemiBold"/>
                <a:cs typeface="Urbanist SemiBold"/>
                <a:sym typeface="Urbanist SemiBold"/>
              </a:rPr>
              <a:t>Rain boots are __________</a:t>
            </a: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1800" dirty="0">
                <a:solidFill>
                  <a:schemeClr val="dk2"/>
                </a:solidFill>
                <a:latin typeface="Urbanist SemiBold"/>
                <a:ea typeface="Urbanist SemiBold"/>
                <a:cs typeface="Urbanist SemiBold"/>
                <a:sym typeface="Urbanist SemiBold"/>
              </a:rPr>
              <a:t>My feet are ___________</a:t>
            </a: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1800" dirty="0">
                <a:solidFill>
                  <a:schemeClr val="dk2"/>
                </a:solidFill>
                <a:latin typeface="Urbanist SemiBold"/>
                <a:ea typeface="Urbanist SemiBold"/>
                <a:cs typeface="Urbanist SemiBold"/>
                <a:sym typeface="Urbanist SemiBold"/>
              </a:rPr>
              <a:t>Rain _________ on my nose</a:t>
            </a: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1800" dirty="0">
                <a:solidFill>
                  <a:schemeClr val="dk2"/>
                </a:solidFill>
                <a:latin typeface="Urbanist SemiBold"/>
                <a:ea typeface="Urbanist SemiBold"/>
                <a:cs typeface="Urbanist SemiBold"/>
                <a:sym typeface="Urbanist SemiBold"/>
              </a:rPr>
              <a:t>Rain _________ on my toes</a:t>
            </a: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1800" dirty="0">
                <a:solidFill>
                  <a:schemeClr val="dk2"/>
                </a:solidFill>
                <a:latin typeface="Urbanist SemiBold"/>
                <a:ea typeface="Urbanist SemiBold"/>
                <a:cs typeface="Urbanist SemiBold"/>
                <a:sym typeface="Urbanist SemiBold"/>
              </a:rPr>
              <a:t>We go to ________</a:t>
            </a:r>
            <a:endParaRPr sz="1800" dirty="0">
              <a:solidFill>
                <a:schemeClr val="dk2"/>
              </a:solidFill>
              <a:latin typeface="Urbanist SemiBold"/>
              <a:ea typeface="Urbanist SemiBold"/>
              <a:cs typeface="Urbanist SemiBold"/>
              <a:sym typeface="Urbanist SemiBold"/>
            </a:endParaRPr>
          </a:p>
          <a:p>
            <a:pPr marL="0" lvl="0" indent="0" algn="l" rtl="0">
              <a:lnSpc>
                <a:spcPct val="115000"/>
              </a:lnSpc>
              <a:spcBef>
                <a:spcPts val="0"/>
              </a:spcBef>
              <a:spcAft>
                <a:spcPts val="0"/>
              </a:spcAft>
              <a:buNone/>
            </a:pPr>
            <a:r>
              <a:rPr lang="en" sz="1800" dirty="0">
                <a:solidFill>
                  <a:schemeClr val="dk2"/>
                </a:solidFill>
                <a:latin typeface="Urbanist SemiBold"/>
                <a:ea typeface="Urbanist SemiBold"/>
                <a:cs typeface="Urbanist SemiBold"/>
                <a:sym typeface="Urbanist SemiBold"/>
              </a:rPr>
              <a:t>Then go to _________ </a:t>
            </a: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188" name="Google Shape;188;p27"/>
          <p:cNvSpPr txBox="1"/>
          <p:nvPr/>
        </p:nvSpPr>
        <p:spPr>
          <a:xfrm>
            <a:off x="6112075" y="3718125"/>
            <a:ext cx="2848500" cy="108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r>
              <a:rPr lang="en" sz="1800" b="1">
                <a:solidFill>
                  <a:schemeClr val="dk2"/>
                </a:solidFill>
                <a:latin typeface="Urbanist Black"/>
                <a:ea typeface="Urbanist Black"/>
                <a:cs typeface="Urbanist Black"/>
                <a:sym typeface="Urbanist"/>
              </a:rPr>
              <a:t>Now, read or say your poem to someone. </a:t>
            </a:r>
            <a:r>
              <a:rPr lang="en" sz="1800">
                <a:solidFill>
                  <a:schemeClr val="dk2"/>
                </a:solidFill>
                <a:latin typeface="Urbanist SemiBold"/>
                <a:ea typeface="Urbanist SemiBold"/>
                <a:cs typeface="Urbanist SemiBold"/>
                <a:sym typeface="Urbanist SemiBold"/>
              </a:rPr>
              <a:t> </a:t>
            </a:r>
            <a:endParaRPr sz="18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8"/>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4" name="Google Shape;194;p28"/>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195" name="Google Shape;195;p28"/>
          <p:cNvSpPr txBox="1"/>
          <p:nvPr/>
        </p:nvSpPr>
        <p:spPr>
          <a:xfrm>
            <a:off x="59450" y="54125"/>
            <a:ext cx="38115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rgbClr val="5EA20E"/>
                </a:solidFill>
                <a:latin typeface="Urbanist SemiBold"/>
                <a:ea typeface="Urbanist SemiBold"/>
                <a:cs typeface="Urbanist SemiBold"/>
                <a:sym typeface="Urbanist SemiBold"/>
              </a:rPr>
              <a:t>Poetry Writing Assignment</a:t>
            </a:r>
            <a:endParaRPr sz="2000" dirty="0">
              <a:solidFill>
                <a:srgbClr val="5EA20E"/>
              </a:solidFill>
              <a:latin typeface="Urbanist SemiBold"/>
              <a:ea typeface="Urbanist SemiBold"/>
              <a:cs typeface="Urbanist SemiBold"/>
              <a:sym typeface="Urbanist SemiBold"/>
            </a:endParaRPr>
          </a:p>
        </p:txBody>
      </p:sp>
      <p:sp>
        <p:nvSpPr>
          <p:cNvPr id="196" name="Google Shape;196;p28"/>
          <p:cNvSpPr txBox="1"/>
          <p:nvPr/>
        </p:nvSpPr>
        <p:spPr>
          <a:xfrm>
            <a:off x="270700" y="1007050"/>
            <a:ext cx="8142900" cy="39957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Font typeface="Urbanist SemiBold"/>
              <a:buChar char="●"/>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Pretend you are something you wear or play with in spring. Write a poem about yourself (like the rain boots poem). </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342900" algn="l" rtl="0">
              <a:lnSpc>
                <a:spcPct val="115000"/>
              </a:lnSpc>
              <a:spcBef>
                <a:spcPts val="0"/>
              </a:spcBef>
              <a:spcAft>
                <a:spcPts val="0"/>
              </a:spcAft>
              <a:buClr>
                <a:schemeClr val="dk2"/>
              </a:buClr>
              <a:buSzPts val="1800"/>
              <a:buFont typeface="Urbanist SemiBold"/>
              <a:buChar char="●"/>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Write a riddle poem and see if your friend can guess who you are. </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342900" algn="l" rtl="0">
              <a:lnSpc>
                <a:spcPct val="115000"/>
              </a:lnSpc>
              <a:spcBef>
                <a:spcPts val="0"/>
              </a:spcBef>
              <a:spcAft>
                <a:spcPts val="0"/>
              </a:spcAft>
              <a:buClr>
                <a:schemeClr val="dk2"/>
              </a:buClr>
              <a:buSzPts val="1800"/>
              <a:buFont typeface="Urbanist SemiBold"/>
              <a:buChar char="●"/>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Write a 2-line poem that rhymes at the end. For example: </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Clr>
                <a:schemeClr val="dk1"/>
              </a:buClr>
              <a:buSzPts val="1100"/>
              <a:buFont typeface="Arial"/>
              <a:buNone/>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Rainboots are small</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Clr>
                <a:schemeClr val="dk1"/>
              </a:buClr>
              <a:buSzPts val="1100"/>
              <a:buFont typeface="Arial"/>
              <a:buNone/>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But my house is tall</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lnSpc>
                <a:spcPct val="115000"/>
              </a:lnSpc>
              <a:spcBef>
                <a:spcPts val="0"/>
              </a:spcBef>
              <a:spcAft>
                <a:spcPts val="0"/>
              </a:spcAft>
              <a:buNone/>
            </a:pP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342900" algn="l" rtl="0">
              <a:lnSpc>
                <a:spcPct val="115000"/>
              </a:lnSpc>
              <a:spcBef>
                <a:spcPts val="0"/>
              </a:spcBef>
              <a:spcAft>
                <a:spcPts val="0"/>
              </a:spcAft>
              <a:buClr>
                <a:schemeClr val="dk2"/>
              </a:buClr>
              <a:buSzPts val="1800"/>
              <a:buFont typeface="Urbanist SemiBold"/>
              <a:buChar char="●"/>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Write the next line of this poem:</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Clr>
                <a:schemeClr val="dk1"/>
              </a:buClr>
              <a:buSzPts val="1100"/>
              <a:buFont typeface="Arial"/>
              <a:buNone/>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My rainboots and hat</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Clr>
                <a:schemeClr val="dk1"/>
              </a:buClr>
              <a:buSzPts val="1100"/>
              <a:buFont typeface="Arial"/>
              <a:buNone/>
            </a:pPr>
            <a:r>
              <a:rPr lang="en"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rPr>
              <a:t>________________</a:t>
            </a: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197" name="Google Shape;197;p28"/>
          <p:cNvSpPr txBox="1"/>
          <p:nvPr/>
        </p:nvSpPr>
        <p:spPr>
          <a:xfrm>
            <a:off x="59450" y="339225"/>
            <a:ext cx="52626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2"/>
                </a:solidFill>
                <a:latin typeface="Caveat Medium"/>
                <a:ea typeface="Caveat Medium"/>
                <a:cs typeface="Caveat Medium"/>
                <a:sym typeface="Caveat Medium"/>
              </a:rPr>
              <a:t>Alternatives:</a:t>
            </a:r>
            <a:endParaRPr sz="2100">
              <a:solidFill>
                <a:schemeClr val="dk2"/>
              </a:solidFill>
              <a:latin typeface="Caveat Medium"/>
              <a:ea typeface="Caveat Medium"/>
              <a:cs typeface="Caveat Medium"/>
              <a:sym typeface="Caveat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3" name="Google Shape;203;p29"/>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204" name="Google Shape;204;p29"/>
          <p:cNvSpPr txBox="1"/>
          <p:nvPr/>
        </p:nvSpPr>
        <p:spPr>
          <a:xfrm>
            <a:off x="59450" y="54125"/>
            <a:ext cx="8440800" cy="5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5EA20E"/>
                </a:solidFill>
                <a:latin typeface="Urbanist SemiBold"/>
                <a:ea typeface="Urbanist SemiBold"/>
                <a:cs typeface="Urbanist SemiBold"/>
                <a:sym typeface="Urbanist SemiBold"/>
              </a:rPr>
              <a:t>Teacher Assessment Checklist (for poetry writing assignment):</a:t>
            </a:r>
            <a:endParaRPr sz="2000">
              <a:solidFill>
                <a:srgbClr val="5EA20E"/>
              </a:solidFill>
              <a:latin typeface="Urbanist SemiBold"/>
              <a:ea typeface="Urbanist SemiBold"/>
              <a:cs typeface="Urbanist SemiBold"/>
              <a:sym typeface="Urbanist SemiBold"/>
            </a:endParaRPr>
          </a:p>
        </p:txBody>
      </p:sp>
      <p:sp>
        <p:nvSpPr>
          <p:cNvPr id="205" name="Google Shape;205;p29"/>
          <p:cNvSpPr txBox="1"/>
          <p:nvPr/>
        </p:nvSpPr>
        <p:spPr>
          <a:xfrm>
            <a:off x="59450" y="339225"/>
            <a:ext cx="5262600" cy="40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2"/>
                </a:solidFill>
                <a:latin typeface="Caveat Medium"/>
                <a:ea typeface="Caveat Medium"/>
                <a:cs typeface="Caveat Medium"/>
                <a:sym typeface="Caveat Medium"/>
              </a:rPr>
              <a:t>Look for:</a:t>
            </a:r>
            <a:endParaRPr sz="2100">
              <a:solidFill>
                <a:schemeClr val="dk2"/>
              </a:solidFill>
              <a:latin typeface="Caveat Medium"/>
              <a:ea typeface="Caveat Medium"/>
              <a:cs typeface="Caveat Medium"/>
              <a:sym typeface="Caveat Medium"/>
            </a:endParaRPr>
          </a:p>
        </p:txBody>
      </p:sp>
      <p:graphicFrame>
        <p:nvGraphicFramePr>
          <p:cNvPr id="206" name="Google Shape;206;p29"/>
          <p:cNvGraphicFramePr/>
          <p:nvPr/>
        </p:nvGraphicFramePr>
        <p:xfrm>
          <a:off x="725075" y="886550"/>
          <a:ext cx="7239000" cy="3788315"/>
        </p:xfrm>
        <a:graphic>
          <a:graphicData uri="http://schemas.openxmlformats.org/drawingml/2006/table">
            <a:tbl>
              <a:tblPr>
                <a:noFill/>
                <a:tableStyleId>{8C626A6F-F0E5-4EFD-A6A4-EC6C8EE5D4F0}</a:tableStyleId>
              </a:tblPr>
              <a:tblGrid>
                <a:gridCol w="5460325">
                  <a:extLst>
                    <a:ext uri="{9D8B030D-6E8A-4147-A177-3AD203B41FA5}">
                      <a16:colId xmlns:a16="http://schemas.microsoft.com/office/drawing/2014/main" val="20000"/>
                    </a:ext>
                  </a:extLst>
                </a:gridCol>
                <a:gridCol w="1778675">
                  <a:extLst>
                    <a:ext uri="{9D8B030D-6E8A-4147-A177-3AD203B41FA5}">
                      <a16:colId xmlns:a16="http://schemas.microsoft.com/office/drawing/2014/main" val="20001"/>
                    </a:ext>
                  </a:extLst>
                </a:gridCol>
              </a:tblGrid>
              <a:tr h="448650">
                <a:tc>
                  <a:txBody>
                    <a:bodyPr/>
                    <a:lstStyle/>
                    <a:p>
                      <a:pPr marL="0" lvl="0" indent="0" algn="l" rtl="0">
                        <a:spcBef>
                          <a:spcPts val="0"/>
                        </a:spcBef>
                        <a:spcAft>
                          <a:spcPts val="0"/>
                        </a:spcAft>
                        <a:buNone/>
                      </a:pPr>
                      <a:r>
                        <a:rPr lang="en" b="1" dirty="0">
                          <a:latin typeface="Urbanist Black"/>
                          <a:ea typeface="Urbanist Black"/>
                          <a:cs typeface="Urbanist Black"/>
                          <a:sym typeface="Urbanist"/>
                        </a:rPr>
                        <a:t>Did the student?</a:t>
                      </a:r>
                      <a:endParaRPr b="1" dirty="0">
                        <a:latin typeface="Urbanist Black"/>
                        <a:ea typeface="Urbanist Black"/>
                        <a:cs typeface="Urbanist Black"/>
                        <a:sym typeface="Urbanist"/>
                      </a:endParaRPr>
                    </a:p>
                  </a:txBody>
                  <a:tcPr marL="91425" marR="91425" marT="91425" marB="91425"/>
                </a:tc>
                <a:tc>
                  <a:txBody>
                    <a:bodyPr/>
                    <a:lstStyle/>
                    <a:p>
                      <a:pPr marL="0" lvl="0" indent="0" algn="l" rtl="0">
                        <a:spcBef>
                          <a:spcPts val="0"/>
                        </a:spcBef>
                        <a:spcAft>
                          <a:spcPts val="0"/>
                        </a:spcAft>
                        <a:buNone/>
                      </a:pPr>
                      <a:r>
                        <a:rPr lang="en" b="1">
                          <a:latin typeface="Urbanist Black"/>
                          <a:ea typeface="Urbanist Black"/>
                          <a:cs typeface="Urbanist Black"/>
                          <a:sym typeface="Urbanist"/>
                        </a:rPr>
                        <a:t>Yes/No</a:t>
                      </a:r>
                      <a:endParaRPr b="1">
                        <a:latin typeface="Urbanist Black"/>
                        <a:ea typeface="Urbanist Black"/>
                        <a:cs typeface="Urbanist Black"/>
                        <a:sym typeface="Urbanist"/>
                      </a:endParaRPr>
                    </a:p>
                  </a:txBody>
                  <a:tcPr marL="91425" marR="91425" marT="91425" marB="91425"/>
                </a:tc>
                <a:extLst>
                  <a:ext uri="{0D108BD9-81ED-4DB2-BD59-A6C34878D82A}">
                    <a16:rowId xmlns:a16="http://schemas.microsoft.com/office/drawing/2014/main" val="10000"/>
                  </a:ext>
                </a:extLst>
              </a:tr>
              <a:tr h="688025">
                <a:tc>
                  <a:txBody>
                    <a:bodyPr/>
                    <a:lstStyle/>
                    <a:p>
                      <a:pPr marL="0" lvl="0" indent="0" algn="l" rtl="0">
                        <a:spcBef>
                          <a:spcPts val="0"/>
                        </a:spcBef>
                        <a:spcAft>
                          <a:spcPts val="0"/>
                        </a:spcAft>
                        <a:buNone/>
                      </a:pPr>
                      <a:r>
                        <a:rPr lang="en">
                          <a:latin typeface="Urbanist Medium"/>
                          <a:ea typeface="Urbanist Medium"/>
                          <a:cs typeface="Urbanist Medium"/>
                          <a:sym typeface="Urbanist Medium"/>
                        </a:rPr>
                        <a:t>Complete the chosen activity? (wrote a poem/ brainstormed words/ filled in the blanks)</a:t>
                      </a:r>
                      <a:endParaRPr>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1"/>
                  </a:ext>
                </a:extLst>
              </a:tr>
              <a:tr h="414650">
                <a:tc>
                  <a:txBody>
                    <a:bodyPr/>
                    <a:lstStyle/>
                    <a:p>
                      <a:pPr marL="0" lvl="0" indent="0" algn="l" rtl="0">
                        <a:spcBef>
                          <a:spcPts val="0"/>
                        </a:spcBef>
                        <a:spcAft>
                          <a:spcPts val="0"/>
                        </a:spcAft>
                        <a:buNone/>
                      </a:pPr>
                      <a:r>
                        <a:rPr lang="en">
                          <a:latin typeface="Urbanist Medium"/>
                          <a:ea typeface="Urbanist Medium"/>
                          <a:cs typeface="Urbanist Medium"/>
                          <a:sym typeface="Urbanist Medium"/>
                        </a:rPr>
                        <a:t>Use their own imaginations?</a:t>
                      </a:r>
                      <a:endParaRPr>
                        <a:latin typeface="Urbanist Medium"/>
                        <a:ea typeface="Urbanist Medium"/>
                        <a:cs typeface="Urbanist Medium"/>
                        <a:sym typeface="Urbanist Medium"/>
                      </a:endParaRPr>
                    </a:p>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2"/>
                  </a:ext>
                </a:extLst>
              </a:tr>
              <a:tr h="414650">
                <a:tc>
                  <a:txBody>
                    <a:bodyPr/>
                    <a:lstStyle/>
                    <a:p>
                      <a:pPr marL="0" lvl="0" indent="0" algn="l" rtl="0">
                        <a:spcBef>
                          <a:spcPts val="0"/>
                        </a:spcBef>
                        <a:spcAft>
                          <a:spcPts val="0"/>
                        </a:spcAft>
                        <a:buNone/>
                      </a:pPr>
                      <a:r>
                        <a:rPr lang="en">
                          <a:latin typeface="Urbanist Medium"/>
                          <a:ea typeface="Urbanist Medium"/>
                          <a:cs typeface="Urbanist Medium"/>
                          <a:sym typeface="Urbanist Medium"/>
                        </a:rPr>
                        <a:t>Convey an idea, an image, or scene in words? (to the best of their current ability and skill levels)</a:t>
                      </a:r>
                      <a:endParaRPr>
                        <a:latin typeface="Urbanist Medium"/>
                        <a:ea typeface="Urbanist Medium"/>
                        <a:cs typeface="Urbanist Medium"/>
                        <a:sym typeface="Urbanist Medium"/>
                      </a:endParaRPr>
                    </a:p>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3"/>
                  </a:ext>
                </a:extLst>
              </a:tr>
              <a:tr h="414650">
                <a:tc>
                  <a:txBody>
                    <a:bodyPr/>
                    <a:lstStyle/>
                    <a:p>
                      <a:pPr marL="0" lvl="0" indent="0" algn="l" rtl="0">
                        <a:spcBef>
                          <a:spcPts val="0"/>
                        </a:spcBef>
                        <a:spcAft>
                          <a:spcPts val="0"/>
                        </a:spcAft>
                        <a:buNone/>
                      </a:pPr>
                      <a:r>
                        <a:rPr lang="en">
                          <a:latin typeface="Urbanist Medium"/>
                          <a:ea typeface="Urbanist Medium"/>
                          <a:cs typeface="Urbanist Medium"/>
                          <a:sym typeface="Urbanist Medium"/>
                        </a:rPr>
                        <a:t>Play with sounds, language, ideas, or images in some way?</a:t>
                      </a:r>
                      <a:endParaRPr>
                        <a:latin typeface="Urbanist Medium"/>
                        <a:ea typeface="Urbanist Medium"/>
                        <a:cs typeface="Urbanist Medium"/>
                        <a:sym typeface="Urbanist Medium"/>
                      </a:endParaRPr>
                    </a:p>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4"/>
                  </a:ext>
                </a:extLst>
              </a:tr>
              <a:tr h="414650">
                <a:tc>
                  <a:txBody>
                    <a:bodyPr/>
                    <a:lstStyle/>
                    <a:p>
                      <a:pPr marL="0" lvl="0" indent="0" algn="l" rtl="0">
                        <a:spcBef>
                          <a:spcPts val="0"/>
                        </a:spcBef>
                        <a:spcAft>
                          <a:spcPts val="0"/>
                        </a:spcAft>
                        <a:buNone/>
                      </a:pPr>
                      <a:r>
                        <a:rPr lang="en">
                          <a:latin typeface="Urbanist Medium"/>
                          <a:ea typeface="Urbanist Medium"/>
                          <a:cs typeface="Urbanist Medium"/>
                          <a:sym typeface="Urbanist Medium"/>
                        </a:rPr>
                        <a:t>Read or say their poem out loud? (to their partner/desk buddy/teacher/class)</a:t>
                      </a:r>
                      <a:endParaRPr>
                        <a:latin typeface="Urbanist Medium"/>
                        <a:ea typeface="Urbanist Medium"/>
                        <a:cs typeface="Urbanist Medium"/>
                        <a:sym typeface="Urbanist Medium"/>
                      </a:endParaRPr>
                    </a:p>
                  </a:txBody>
                  <a:tcPr marL="91425" marR="91425" marT="91425" marB="91425"/>
                </a:tc>
                <a:tc>
                  <a:txBody>
                    <a:bodyPr/>
                    <a:lstStyle/>
                    <a:p>
                      <a:pPr marL="0" lvl="0" indent="0" algn="l" rtl="0">
                        <a:spcBef>
                          <a:spcPts val="0"/>
                        </a:spcBef>
                        <a:spcAft>
                          <a:spcPts val="0"/>
                        </a:spcAft>
                        <a:buNone/>
                      </a:pPr>
                      <a:endParaRPr dirty="0">
                        <a:latin typeface="Urbanist Medium"/>
                        <a:ea typeface="Urbanist Medium"/>
                        <a:cs typeface="Urbanist Medium"/>
                        <a:sym typeface="Urbanist Medium"/>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3" name="Google Shape;203;p29"/>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204" name="Google Shape;204;p29"/>
          <p:cNvSpPr txBox="1"/>
          <p:nvPr/>
        </p:nvSpPr>
        <p:spPr>
          <a:xfrm>
            <a:off x="59450" y="541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2" name="Google Shape;196;p28">
            <a:extLst>
              <a:ext uri="{FF2B5EF4-FFF2-40B4-BE49-F238E27FC236}">
                <a16:creationId xmlns:a16="http://schemas.microsoft.com/office/drawing/2014/main" id="{1E8D3F8B-C065-ADE6-0078-14C58634EB4D}"/>
              </a:ext>
            </a:extLst>
          </p:cNvPr>
          <p:cNvSpPr txBox="1"/>
          <p:nvPr/>
        </p:nvSpPr>
        <p:spPr>
          <a:xfrm>
            <a:off x="208400" y="573899"/>
            <a:ext cx="8440800" cy="4291975"/>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originals poems, are copyright © Kim T. Harrison, 2024</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and adapt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resource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contact me: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3"/>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3200731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p:nvPr/>
        </p:nvSpPr>
        <p:spPr>
          <a:xfrm>
            <a:off x="-13675" y="4926925"/>
            <a:ext cx="91578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3" name="Google Shape;203;p29"/>
          <p:cNvSpPr txBox="1"/>
          <p:nvPr/>
        </p:nvSpPr>
        <p:spPr>
          <a:xfrm>
            <a:off x="0" y="4865875"/>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a:solidFill>
                  <a:schemeClr val="dk2"/>
                </a:solidFill>
                <a:latin typeface="Urbanist Medium"/>
                <a:ea typeface="Urbanist Medium"/>
                <a:cs typeface="Urbanist Medium"/>
                <a:sym typeface="Urbanist"/>
              </a:rPr>
              <a:t>© Kim T. Harrison, 2024     kimtharrison.ca </a:t>
            </a:r>
            <a:endParaRPr sz="1800">
              <a:solidFill>
                <a:schemeClr val="dk2"/>
              </a:solidFill>
              <a:latin typeface="Urbanist Medium"/>
              <a:ea typeface="Urbanist Medium"/>
              <a:cs typeface="Urbanist Medium"/>
              <a:sym typeface="Urbanist"/>
            </a:endParaRPr>
          </a:p>
        </p:txBody>
      </p:sp>
      <p:sp>
        <p:nvSpPr>
          <p:cNvPr id="204" name="Google Shape;204;p29"/>
          <p:cNvSpPr txBox="1"/>
          <p:nvPr/>
        </p:nvSpPr>
        <p:spPr>
          <a:xfrm>
            <a:off x="59450" y="541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rgbClr val="5EA20E"/>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FF53195F-A21B-E8CF-6CD7-83DD1E46B0E2}"/>
              </a:ext>
            </a:extLst>
          </p:cNvPr>
          <p:cNvSpPr txBox="1"/>
          <p:nvPr/>
        </p:nvSpPr>
        <p:spPr>
          <a:xfrm>
            <a:off x="59451" y="505466"/>
            <a:ext cx="7394898" cy="4235500"/>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In addition to her teaching experience, Kim worked for over 15 years in the field of (corporate) communications and copywriting.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3"/>
              </a:rPr>
              <a:t>kimtharrisonwrites@gmail.com</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C36C150E-0466-C88B-6219-F7B701645FCB}"/>
              </a:ext>
            </a:extLst>
          </p:cNvPr>
          <p:cNvSpPr/>
          <p:nvPr/>
        </p:nvSpPr>
        <p:spPr>
          <a:xfrm>
            <a:off x="7599680" y="678275"/>
            <a:ext cx="1398472" cy="1432165"/>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11281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1876</Words>
  <Application>Microsoft Macintosh PowerPoint</Application>
  <PresentationFormat>On-screen Show (16:9)</PresentationFormat>
  <Paragraphs>207</Paragraphs>
  <Slides>19</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Caveat Medium</vt:lpstr>
      <vt:lpstr>Caveat</vt:lpstr>
      <vt:lpstr>Urbanist SemiBold</vt:lpstr>
      <vt:lpstr>Wingdings</vt:lpstr>
      <vt:lpstr>Urbanist Medium</vt:lpstr>
      <vt:lpstr>Urbanist Black</vt:lpstr>
      <vt:lpstr>Urbanist</vt:lpstr>
      <vt:lpstr>Arial</vt:lpstr>
      <vt:lpstr>Simple Light</vt:lpstr>
      <vt:lpstr>Spring Riddle Poem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Riddle Poem</dc:title>
  <cp:lastModifiedBy>Kim Harrison</cp:lastModifiedBy>
  <cp:revision>13</cp:revision>
  <dcterms:modified xsi:type="dcterms:W3CDTF">2024-05-06T20:29:52Z</dcterms:modified>
</cp:coreProperties>
</file>