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61" r:id="rId3"/>
    <p:sldId id="257" r:id="rId4"/>
    <p:sldId id="260" r:id="rId5"/>
    <p:sldId id="262" r:id="rId6"/>
    <p:sldId id="263" r:id="rId7"/>
    <p:sldId id="264" r:id="rId8"/>
    <p:sldId id="265" r:id="rId9"/>
    <p:sldId id="258" r:id="rId10"/>
    <p:sldId id="259"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53F96"/>
    <a:srgbClr val="5EA20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549"/>
    <p:restoredTop sz="94622"/>
  </p:normalViewPr>
  <p:slideViewPr>
    <p:cSldViewPr snapToGrid="0">
      <p:cViewPr varScale="1">
        <p:scale>
          <a:sx n="90" d="100"/>
          <a:sy n="90" d="100"/>
        </p:scale>
        <p:origin x="216" y="3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2CEE96-832E-BD46-A086-7C2327313B33}" type="datetimeFigureOut">
              <a:t>10/13/24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CAD1E3-9DDF-8D48-865F-8A7C1C437041}" type="slidenum">
              <a:t>‹#›</a:t>
            </a:fld>
            <a:endParaRPr lang="en-US"/>
          </a:p>
        </p:txBody>
      </p:sp>
    </p:spTree>
    <p:extLst>
      <p:ext uri="{BB962C8B-B14F-4D97-AF65-F5344CB8AC3E}">
        <p14:creationId xmlns:p14="http://schemas.microsoft.com/office/powerpoint/2010/main" val="13762944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Teachers: Pause video and ask SS – What do think lies in the corner of the room? </a:t>
            </a:r>
          </a:p>
        </p:txBody>
      </p:sp>
      <p:sp>
        <p:nvSpPr>
          <p:cNvPr id="4" name="Slide Number Placeholder 3"/>
          <p:cNvSpPr>
            <a:spLocks noGrp="1"/>
          </p:cNvSpPr>
          <p:nvPr>
            <p:ph type="sldNum" sz="quarter" idx="5"/>
          </p:nvPr>
        </p:nvSpPr>
        <p:spPr/>
        <p:txBody>
          <a:bodyPr/>
          <a:lstStyle/>
          <a:p>
            <a:fld id="{77CAD1E3-9DDF-8D48-865F-8A7C1C437041}" type="slidenum">
              <a:t>3</a:t>
            </a:fld>
            <a:endParaRPr lang="en-US"/>
          </a:p>
        </p:txBody>
      </p:sp>
    </p:spTree>
    <p:extLst>
      <p:ext uri="{BB962C8B-B14F-4D97-AF65-F5344CB8AC3E}">
        <p14:creationId xmlns:p14="http://schemas.microsoft.com/office/powerpoint/2010/main" val="36696517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Teachers: Download the PDF version of the lesson resource for printable worksheets for each post-reading activity</a:t>
            </a:r>
          </a:p>
        </p:txBody>
      </p:sp>
      <p:sp>
        <p:nvSpPr>
          <p:cNvPr id="4" name="Slide Number Placeholder 3"/>
          <p:cNvSpPr>
            <a:spLocks noGrp="1"/>
          </p:cNvSpPr>
          <p:nvPr>
            <p:ph type="sldNum" sz="quarter" idx="5"/>
          </p:nvPr>
        </p:nvSpPr>
        <p:spPr/>
        <p:txBody>
          <a:bodyPr/>
          <a:lstStyle/>
          <a:p>
            <a:fld id="{77CAD1E3-9DDF-8D48-865F-8A7C1C437041}" type="slidenum">
              <a:t>6</a:t>
            </a:fld>
            <a:endParaRPr lang="en-US"/>
          </a:p>
        </p:txBody>
      </p:sp>
    </p:spTree>
    <p:extLst>
      <p:ext uri="{BB962C8B-B14F-4D97-AF65-F5344CB8AC3E}">
        <p14:creationId xmlns:p14="http://schemas.microsoft.com/office/powerpoint/2010/main" val="8602315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16D96-2A6E-46EA-6754-CF96A368970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2E85FAB-EB63-AC4B-CBE7-67E95821ECF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Google Shape;56;p13">
            <a:extLst>
              <a:ext uri="{FF2B5EF4-FFF2-40B4-BE49-F238E27FC236}">
                <a16:creationId xmlns:a16="http://schemas.microsoft.com/office/drawing/2014/main" id="{D5175D0B-C438-EDD9-443C-D07ADDAD2D6B}"/>
              </a:ext>
            </a:extLst>
          </p:cNvPr>
          <p:cNvSpPr/>
          <p:nvPr userDrawn="1"/>
        </p:nvSpPr>
        <p:spPr>
          <a:xfrm>
            <a:off x="0" y="6641400"/>
            <a:ext cx="121920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 name="Google Shape;57;p13">
            <a:extLst>
              <a:ext uri="{FF2B5EF4-FFF2-40B4-BE49-F238E27FC236}">
                <a16:creationId xmlns:a16="http://schemas.microsoft.com/office/drawing/2014/main" id="{FBE5C263-A743-5A9E-9AD2-F880EA33E0DF}"/>
              </a:ext>
            </a:extLst>
          </p:cNvPr>
          <p:cNvSpPr txBox="1"/>
          <p:nvPr userDrawn="1"/>
        </p:nvSpPr>
        <p:spPr>
          <a:xfrm>
            <a:off x="73889" y="6610018"/>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dirty="0">
                <a:solidFill>
                  <a:schemeClr val="dk2"/>
                </a:solidFill>
                <a:latin typeface="Urbanist Medium"/>
                <a:ea typeface="Urbanist Medium"/>
                <a:cs typeface="Urbanist Medium"/>
                <a:sym typeface="Urbanist"/>
              </a:rPr>
              <a:t>© Kim T. Harrison, 2024     </a:t>
            </a:r>
            <a:r>
              <a:rPr lang="en" sz="1800" dirty="0" err="1">
                <a:solidFill>
                  <a:schemeClr val="dk2"/>
                </a:solidFill>
                <a:latin typeface="Urbanist Medium"/>
                <a:ea typeface="Urbanist Medium"/>
                <a:cs typeface="Urbanist Medium"/>
                <a:sym typeface="Urbanist"/>
              </a:rPr>
              <a:t>kimtharrison.ca</a:t>
            </a:r>
            <a:r>
              <a:rPr lang="en" sz="1800" dirty="0">
                <a:solidFill>
                  <a:schemeClr val="dk2"/>
                </a:solidFill>
                <a:latin typeface="Urbanist Medium"/>
                <a:ea typeface="Urbanist Medium"/>
                <a:cs typeface="Urbanist Medium"/>
                <a:sym typeface="Urbanist"/>
              </a:rPr>
              <a:t> </a:t>
            </a:r>
            <a:endParaRPr sz="1800" dirty="0">
              <a:solidFill>
                <a:schemeClr val="dk2"/>
              </a:solidFill>
              <a:latin typeface="Urbanist Medium"/>
              <a:ea typeface="Urbanist Medium"/>
              <a:cs typeface="Urbanist Medium"/>
              <a:sym typeface="Urbanist"/>
            </a:endParaRPr>
          </a:p>
        </p:txBody>
      </p:sp>
    </p:spTree>
    <p:extLst>
      <p:ext uri="{BB962C8B-B14F-4D97-AF65-F5344CB8AC3E}">
        <p14:creationId xmlns:p14="http://schemas.microsoft.com/office/powerpoint/2010/main" val="42774773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A935B-F82B-7C80-E0B2-68698EB883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F3E7A9-97EC-8621-44DD-C575076590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6561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69073-401E-E14C-50EA-256F112D493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8AA85BB-0E70-B884-DAFC-00E88B49AA9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15253096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2EE25-AE04-A3CE-CEF7-69D10E9D96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8FF9384-966A-5C3B-04C6-BD526E5CDC3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652B2B-B5DA-2418-5110-D63439F7D82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422726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C5702-712E-7978-245D-47590EA16C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B05B7B6-C142-1BF2-0BEF-E7651A49AA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0CD2600-DEAC-1197-D7DF-E83AA2CD1D2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74F6ED9-1527-ADFD-8E50-3CDAF786C4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C213AF0-B499-1F0F-7938-F0BF944221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010121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A1BBE-459A-B121-194C-3B8DCF4C8B7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671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7253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96561-5884-EB9D-309C-29E405C939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00C49DB-70B4-D9E2-7EF9-941407A0CC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9159A2-3EEC-F23D-DCB3-592B0DE9B2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827431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32604-A93E-4311-57EF-8A4838BAE1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E9AD9C6-EAAD-6126-F5AC-D50872B30A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A67A036-E317-4891-23DE-F7BE19AC6C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861742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C1E30-A2D7-D948-73FB-F6EBC78F9DF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88C8D21-2ECF-E2C7-B6E8-606240BB6A6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76376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DE7AE8-77C5-F17E-D1BD-5716A06940A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Title Font = Urbanist Semi-Bold</a:t>
            </a:r>
          </a:p>
        </p:txBody>
      </p:sp>
      <p:sp>
        <p:nvSpPr>
          <p:cNvPr id="3" name="Text Placeholder 2">
            <a:extLst>
              <a:ext uri="{FF2B5EF4-FFF2-40B4-BE49-F238E27FC236}">
                <a16:creationId xmlns:a16="http://schemas.microsoft.com/office/drawing/2014/main" id="{D519E560-DBEB-4F87-A313-C7536D180C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Sub-headings or larger text: urbanist medium</a:t>
            </a:r>
          </a:p>
          <a:p>
            <a:pPr lvl="1"/>
            <a:r>
              <a:rPr lang="en-US" dirty="0"/>
              <a:t>Alternate text: Caveat</a:t>
            </a:r>
          </a:p>
          <a:p>
            <a:pPr lvl="2"/>
            <a:r>
              <a:rPr lang="en-US" dirty="0"/>
              <a:t>If needed: Urbanist regular</a:t>
            </a:r>
          </a:p>
        </p:txBody>
      </p:sp>
      <p:sp>
        <p:nvSpPr>
          <p:cNvPr id="4" name="Date Placeholder 3">
            <a:extLst>
              <a:ext uri="{FF2B5EF4-FFF2-40B4-BE49-F238E27FC236}">
                <a16:creationId xmlns:a16="http://schemas.microsoft.com/office/drawing/2014/main" id="{BD3F9D6F-9360-C3F5-8221-48C3727E18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53EDD77-CC0A-2843-A37E-788343B24C39}" type="datetimeFigureOut">
              <a:rPr lang="en-US" smtClean="0"/>
              <a:t>10/12/24</a:t>
            </a:fld>
            <a:endParaRPr lang="en-US"/>
          </a:p>
        </p:txBody>
      </p:sp>
      <p:sp>
        <p:nvSpPr>
          <p:cNvPr id="5" name="Footer Placeholder 4">
            <a:extLst>
              <a:ext uri="{FF2B5EF4-FFF2-40B4-BE49-F238E27FC236}">
                <a16:creationId xmlns:a16="http://schemas.microsoft.com/office/drawing/2014/main" id="{21033A04-4764-603B-758C-20C20E44EB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0A39938-6194-A20F-C170-3449DC509A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94E5FD2-8152-DC4F-9057-2D14E52B67E1}" type="slidenum">
              <a:rPr lang="en-US" smtClean="0"/>
              <a:t>‹#›</a:t>
            </a:fld>
            <a:endParaRPr lang="en-US"/>
          </a:p>
        </p:txBody>
      </p:sp>
      <p:sp>
        <p:nvSpPr>
          <p:cNvPr id="8" name="Google Shape;56;p13">
            <a:extLst>
              <a:ext uri="{FF2B5EF4-FFF2-40B4-BE49-F238E27FC236}">
                <a16:creationId xmlns:a16="http://schemas.microsoft.com/office/drawing/2014/main" id="{D069CEAC-080F-4FB4-AA38-2A3B22038490}"/>
              </a:ext>
            </a:extLst>
          </p:cNvPr>
          <p:cNvSpPr/>
          <p:nvPr userDrawn="1"/>
        </p:nvSpPr>
        <p:spPr>
          <a:xfrm>
            <a:off x="0" y="6641400"/>
            <a:ext cx="121920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 name="Google Shape;57;p13">
            <a:extLst>
              <a:ext uri="{FF2B5EF4-FFF2-40B4-BE49-F238E27FC236}">
                <a16:creationId xmlns:a16="http://schemas.microsoft.com/office/drawing/2014/main" id="{FF419626-81DF-FDF3-C65D-35B43A7082AD}"/>
              </a:ext>
            </a:extLst>
          </p:cNvPr>
          <p:cNvSpPr txBox="1"/>
          <p:nvPr userDrawn="1"/>
        </p:nvSpPr>
        <p:spPr>
          <a:xfrm>
            <a:off x="73889" y="6610018"/>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dirty="0">
                <a:solidFill>
                  <a:schemeClr val="dk2"/>
                </a:solidFill>
                <a:latin typeface="Urbanist Medium"/>
                <a:ea typeface="Urbanist Medium"/>
                <a:cs typeface="Urbanist Medium"/>
                <a:sym typeface="Urbanist"/>
              </a:rPr>
              <a:t>© Kim T. Harrison, 2024     </a:t>
            </a:r>
            <a:r>
              <a:rPr lang="en" sz="1800" dirty="0" err="1">
                <a:solidFill>
                  <a:schemeClr val="dk2"/>
                </a:solidFill>
                <a:latin typeface="Urbanist Medium"/>
                <a:ea typeface="Urbanist Medium"/>
                <a:cs typeface="Urbanist Medium"/>
                <a:sym typeface="Urbanist"/>
              </a:rPr>
              <a:t>kimtharrison.ca</a:t>
            </a:r>
            <a:r>
              <a:rPr lang="en" sz="1800" dirty="0">
                <a:solidFill>
                  <a:schemeClr val="dk2"/>
                </a:solidFill>
                <a:latin typeface="Urbanist Medium"/>
                <a:ea typeface="Urbanist Medium"/>
                <a:cs typeface="Urbanist Medium"/>
                <a:sym typeface="Urbanist"/>
              </a:rPr>
              <a:t> </a:t>
            </a:r>
            <a:endParaRPr sz="1800" dirty="0">
              <a:solidFill>
                <a:schemeClr val="dk2"/>
              </a:solidFill>
              <a:latin typeface="Urbanist Medium"/>
              <a:ea typeface="Urbanist Medium"/>
              <a:cs typeface="Urbanist Medium"/>
              <a:sym typeface="Urbanist"/>
            </a:endParaRPr>
          </a:p>
        </p:txBody>
      </p:sp>
    </p:spTree>
    <p:extLst>
      <p:ext uri="{BB962C8B-B14F-4D97-AF65-F5344CB8AC3E}">
        <p14:creationId xmlns:p14="http://schemas.microsoft.com/office/powerpoint/2010/main" val="20444696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b="1" i="0" kern="1200">
          <a:solidFill>
            <a:schemeClr val="tx1"/>
          </a:solidFill>
          <a:latin typeface="Urbanist SemiBold" panose="020B0A04040200000203" pitchFamily="34" charset="77"/>
          <a:ea typeface="Urbanist SemiBold" panose="020B0A04040200000203" pitchFamily="34" charset="77"/>
          <a:cs typeface="Urbanist SemiBold" panose="020B0A04040200000203" pitchFamily="34"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vea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1.png"/><Relationship Id="rId5" Type="http://schemas.openxmlformats.org/officeDocument/2006/relationships/image" Target="../media/image3.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mailto:kimtharrisonwrites@gmail.com"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mailto:kimtharrisonwrites@gmail.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3A819F2-C445-631C-5D65-22737FBA1AAA}"/>
              </a:ext>
            </a:extLst>
          </p:cNvPr>
          <p:cNvSpPr/>
          <p:nvPr/>
        </p:nvSpPr>
        <p:spPr>
          <a:xfrm>
            <a:off x="9731023" y="4804775"/>
            <a:ext cx="2460977" cy="423332"/>
          </a:xfrm>
          <a:prstGeom prst="rect">
            <a:avLst/>
          </a:prstGeom>
          <a:solidFill>
            <a:srgbClr val="F7D6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13635D5-0574-C2B4-7801-4B5B1206F50C}"/>
              </a:ext>
            </a:extLst>
          </p:cNvPr>
          <p:cNvSpPr txBox="1"/>
          <p:nvPr/>
        </p:nvSpPr>
        <p:spPr>
          <a:xfrm>
            <a:off x="10437625" y="4845559"/>
            <a:ext cx="1752600" cy="369332"/>
          </a:xfrm>
          <a:prstGeom prst="rect">
            <a:avLst/>
          </a:prstGeom>
          <a:noFill/>
        </p:spPr>
        <p:txBody>
          <a:bodyPr wrap="square" rtlCol="0">
            <a:spAutoFit/>
          </a:bodyPr>
          <a:lstStyle/>
          <a:p>
            <a:pPr marL="0" lvl="0" indent="0" algn="r" rtl="0">
              <a:spcBef>
                <a:spcPts val="0"/>
              </a:spcBef>
              <a:spcAft>
                <a:spcPts val="0"/>
              </a:spcAft>
              <a:buNone/>
            </a:pPr>
            <a:r>
              <a:rPr lang="en-CA" b="1" dirty="0">
                <a:latin typeface="Urbanist Black"/>
                <a:ea typeface="Urbanist Black"/>
                <a:cs typeface="Urbanist Black"/>
                <a:sym typeface="Urbanist"/>
              </a:rPr>
              <a:t>Grade 2 </a:t>
            </a:r>
          </a:p>
        </p:txBody>
      </p:sp>
      <p:sp>
        <p:nvSpPr>
          <p:cNvPr id="6" name="Rectangle 5">
            <a:extLst>
              <a:ext uri="{FF2B5EF4-FFF2-40B4-BE49-F238E27FC236}">
                <a16:creationId xmlns:a16="http://schemas.microsoft.com/office/drawing/2014/main" id="{EEDB0E18-D32A-3034-B287-C8F3C686F593}"/>
              </a:ext>
            </a:extLst>
          </p:cNvPr>
          <p:cNvSpPr/>
          <p:nvPr/>
        </p:nvSpPr>
        <p:spPr>
          <a:xfrm>
            <a:off x="9731023" y="5300983"/>
            <a:ext cx="2460978" cy="423332"/>
          </a:xfrm>
          <a:prstGeom prst="rect">
            <a:avLst/>
          </a:prstGeom>
          <a:solidFill>
            <a:srgbClr val="F7D6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EFC8C832-60FE-F80D-69FC-82A24F3FF9A6}"/>
              </a:ext>
            </a:extLst>
          </p:cNvPr>
          <p:cNvSpPr txBox="1"/>
          <p:nvPr/>
        </p:nvSpPr>
        <p:spPr>
          <a:xfrm>
            <a:off x="10320865" y="5343662"/>
            <a:ext cx="1869359" cy="369332"/>
          </a:xfrm>
          <a:prstGeom prst="rect">
            <a:avLst/>
          </a:prstGeom>
          <a:noFill/>
        </p:spPr>
        <p:txBody>
          <a:bodyPr wrap="square" rtlCol="0">
            <a:spAutoFit/>
          </a:bodyPr>
          <a:lstStyle/>
          <a:p>
            <a:pPr marL="0" lvl="0" indent="0" algn="r" rtl="0">
              <a:spcBef>
                <a:spcPts val="0"/>
              </a:spcBef>
              <a:spcAft>
                <a:spcPts val="0"/>
              </a:spcAft>
              <a:buNone/>
            </a:pPr>
            <a:r>
              <a:rPr lang="en-CA" b="1" dirty="0">
                <a:latin typeface="Urbanist Black"/>
                <a:ea typeface="Urbanist Black"/>
                <a:cs typeface="Urbanist Black"/>
                <a:sym typeface="Urbanist"/>
              </a:rPr>
              <a:t>ELL, Grade 3</a:t>
            </a:r>
          </a:p>
        </p:txBody>
      </p:sp>
      <p:sp>
        <p:nvSpPr>
          <p:cNvPr id="9" name="Rectangle 8">
            <a:extLst>
              <a:ext uri="{FF2B5EF4-FFF2-40B4-BE49-F238E27FC236}">
                <a16:creationId xmlns:a16="http://schemas.microsoft.com/office/drawing/2014/main" id="{9B26963F-38F3-02F3-CC43-803C962BEDF6}"/>
              </a:ext>
            </a:extLst>
          </p:cNvPr>
          <p:cNvSpPr/>
          <p:nvPr/>
        </p:nvSpPr>
        <p:spPr>
          <a:xfrm>
            <a:off x="9731023" y="5797191"/>
            <a:ext cx="2460978" cy="423332"/>
          </a:xfrm>
          <a:prstGeom prst="rect">
            <a:avLst/>
          </a:prstGeom>
          <a:solidFill>
            <a:srgbClr val="F7D6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40D8EA6-AAFF-EF19-1901-3F56BFD117FB}"/>
              </a:ext>
            </a:extLst>
          </p:cNvPr>
          <p:cNvSpPr txBox="1"/>
          <p:nvPr/>
        </p:nvSpPr>
        <p:spPr>
          <a:xfrm>
            <a:off x="9832622" y="5839870"/>
            <a:ext cx="2357602" cy="369332"/>
          </a:xfrm>
          <a:prstGeom prst="rect">
            <a:avLst/>
          </a:prstGeom>
          <a:noFill/>
        </p:spPr>
        <p:txBody>
          <a:bodyPr wrap="square" rtlCol="0">
            <a:spAutoFit/>
          </a:bodyPr>
          <a:lstStyle/>
          <a:p>
            <a:pPr marL="0" lvl="0" indent="0" algn="r" rtl="0">
              <a:spcBef>
                <a:spcPts val="0"/>
              </a:spcBef>
              <a:spcAft>
                <a:spcPts val="0"/>
              </a:spcAft>
              <a:buNone/>
            </a:pPr>
            <a:r>
              <a:rPr lang="en-CA" b="1" dirty="0">
                <a:latin typeface="Urbanist Black"/>
                <a:ea typeface="Urbanist Black"/>
                <a:cs typeface="Urbanist Black"/>
                <a:sym typeface="Urbanist"/>
              </a:rPr>
              <a:t>ESL, Elementary</a:t>
            </a:r>
          </a:p>
        </p:txBody>
      </p:sp>
      <p:sp>
        <p:nvSpPr>
          <p:cNvPr id="11" name="Google Shape;54;p13">
            <a:extLst>
              <a:ext uri="{FF2B5EF4-FFF2-40B4-BE49-F238E27FC236}">
                <a16:creationId xmlns:a16="http://schemas.microsoft.com/office/drawing/2014/main" id="{EB36396D-3C66-DE27-7234-F3C6B047535D}"/>
              </a:ext>
            </a:extLst>
          </p:cNvPr>
          <p:cNvSpPr txBox="1">
            <a:spLocks noGrp="1"/>
          </p:cNvSpPr>
          <p:nvPr>
            <p:ph type="ctrTitle"/>
          </p:nvPr>
        </p:nvSpPr>
        <p:spPr>
          <a:xfrm>
            <a:off x="1713825" y="1872154"/>
            <a:ext cx="8520600" cy="255309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dirty="0">
                <a:solidFill>
                  <a:srgbClr val="053F96"/>
                </a:solidFill>
                <a:latin typeface="Urbanist Medium"/>
                <a:ea typeface="Urbanist Medium"/>
                <a:cs typeface="Urbanist Medium"/>
                <a:sym typeface="Urbanist"/>
              </a:rPr>
              <a:t>In the corner…</a:t>
            </a:r>
            <a:br>
              <a:rPr lang="en" dirty="0">
                <a:solidFill>
                  <a:srgbClr val="053F96"/>
                </a:solidFill>
                <a:latin typeface="Urbanist Medium"/>
                <a:ea typeface="Urbanist Medium"/>
                <a:cs typeface="Urbanist Medium"/>
                <a:sym typeface="Urbanist"/>
              </a:rPr>
            </a:br>
            <a:r>
              <a:rPr lang="en" dirty="0">
                <a:solidFill>
                  <a:srgbClr val="053F96"/>
                </a:solidFill>
                <a:latin typeface="Urbanist Medium"/>
                <a:ea typeface="Urbanist Medium"/>
                <a:cs typeface="Urbanist Medium"/>
                <a:sym typeface="Urbanist"/>
              </a:rPr>
              <a:t>poem</a:t>
            </a:r>
            <a:endParaRPr dirty="0">
              <a:solidFill>
                <a:srgbClr val="053F96"/>
              </a:solidFill>
              <a:latin typeface="Urbanist Medium"/>
              <a:ea typeface="Urbanist Medium"/>
              <a:cs typeface="Urbanist Medium"/>
              <a:sym typeface="Urbanist"/>
            </a:endParaRPr>
          </a:p>
        </p:txBody>
      </p:sp>
    </p:spTree>
    <p:extLst>
      <p:ext uri="{BB962C8B-B14F-4D97-AF65-F5344CB8AC3E}">
        <p14:creationId xmlns:p14="http://schemas.microsoft.com/office/powerpoint/2010/main" val="1827150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1845F-4B20-FA85-5645-193CC8ECAC75}"/>
              </a:ext>
            </a:extLst>
          </p:cNvPr>
          <p:cNvSpPr>
            <a:spLocks noGrp="1"/>
          </p:cNvSpPr>
          <p:nvPr>
            <p:ph type="title"/>
          </p:nvPr>
        </p:nvSpPr>
        <p:spPr/>
        <p:txBody>
          <a:bodyPr/>
          <a:lstStyle/>
          <a:p>
            <a:r>
              <a:rPr lang="en-US">
                <a:solidFill>
                  <a:srgbClr val="053F96"/>
                </a:solidFill>
              </a:rPr>
              <a:t>Pre-Reading Questions</a:t>
            </a:r>
          </a:p>
        </p:txBody>
      </p:sp>
      <p:sp>
        <p:nvSpPr>
          <p:cNvPr id="3" name="Content Placeholder 2">
            <a:extLst>
              <a:ext uri="{FF2B5EF4-FFF2-40B4-BE49-F238E27FC236}">
                <a16:creationId xmlns:a16="http://schemas.microsoft.com/office/drawing/2014/main" id="{80F6C586-F35D-0B9D-8E6E-2F6AB22579C9}"/>
              </a:ext>
            </a:extLst>
          </p:cNvPr>
          <p:cNvSpPr>
            <a:spLocks noGrp="1"/>
          </p:cNvSpPr>
          <p:nvPr>
            <p:ph idx="1"/>
          </p:nvPr>
        </p:nvSpPr>
        <p:spPr/>
        <p:txBody>
          <a:bodyPr/>
          <a:lstStyle/>
          <a:p>
            <a:r>
              <a:rPr lang="en-CA" sz="3200" kern="100">
                <a:effectLst/>
                <a:latin typeface="Urbanist Medium" panose="020B0A04040200000203" pitchFamily="34" charset="77"/>
                <a:ea typeface="Urbanist Medium" panose="020B0A04040200000203" pitchFamily="34" charset="77"/>
                <a:cs typeface="Urbanist Medium" panose="020B0A04040200000203" pitchFamily="34" charset="77"/>
              </a:rPr>
              <a:t>The title of the poem is “In the corner…” What do you think the poem will be about? Why do you think that?</a:t>
            </a:r>
          </a:p>
          <a:p>
            <a:r>
              <a:rPr lang="en-CA" sz="3200" kern="100">
                <a:effectLst/>
                <a:latin typeface="Urbanist Medium" panose="020B0A04040200000203" pitchFamily="34" charset="77"/>
                <a:ea typeface="Urbanist Medium" panose="020B0A04040200000203" pitchFamily="34" charset="77"/>
                <a:cs typeface="Urbanist Medium" panose="020B0A04040200000203" pitchFamily="34" charset="77"/>
              </a:rPr>
              <a:t>What kinds of shapes have corners? </a:t>
            </a:r>
          </a:p>
          <a:p>
            <a:r>
              <a:rPr lang="en-CA" sz="3200" kern="100">
                <a:effectLst/>
                <a:latin typeface="Urbanist Medium" panose="020B0A04040200000203" pitchFamily="34" charset="77"/>
                <a:ea typeface="Urbanist Medium" panose="020B0A04040200000203" pitchFamily="34" charset="77"/>
                <a:cs typeface="Urbanist Medium" panose="020B0A04040200000203" pitchFamily="34" charset="77"/>
              </a:rPr>
              <a:t>Are there any corners in your school? What other places or rooms have corners?</a:t>
            </a:r>
          </a:p>
          <a:p>
            <a:endParaRPr lang="en-US"/>
          </a:p>
        </p:txBody>
      </p:sp>
    </p:spTree>
    <p:extLst>
      <p:ext uri="{BB962C8B-B14F-4D97-AF65-F5344CB8AC3E}">
        <p14:creationId xmlns:p14="http://schemas.microsoft.com/office/powerpoint/2010/main" val="19972458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96;p28">
            <a:extLst>
              <a:ext uri="{FF2B5EF4-FFF2-40B4-BE49-F238E27FC236}">
                <a16:creationId xmlns:a16="http://schemas.microsoft.com/office/drawing/2014/main" id="{80868441-9F22-0196-DE43-A2B7F4C3E2C2}"/>
              </a:ext>
            </a:extLst>
          </p:cNvPr>
          <p:cNvSpPr txBox="1"/>
          <p:nvPr/>
        </p:nvSpPr>
        <p:spPr>
          <a:xfrm>
            <a:off x="690501" y="381764"/>
            <a:ext cx="8440800" cy="4743166"/>
          </a:xfrm>
          <a:prstGeom prst="rect">
            <a:avLst/>
          </a:prstGeom>
          <a:noFill/>
          <a:ln>
            <a:noFill/>
          </a:ln>
        </p:spPr>
        <p:txBody>
          <a:bodyPr spcFirstLastPara="1" wrap="square" lIns="91425" tIns="91425" rIns="91425" bIns="91425" anchor="t" anchorCtr="0">
            <a:noAutofit/>
          </a:bodyPr>
          <a:lstStyle/>
          <a:p>
            <a:pPr>
              <a:lnSpc>
                <a:spcPct val="150000"/>
              </a:lnSpc>
            </a:pPr>
            <a:r>
              <a:rPr lang="en-CA" sz="2800" kern="100">
                <a:effectLst/>
                <a:latin typeface="Urbanist Medium" panose="020B0A04040200000203" pitchFamily="34" charset="77"/>
                <a:ea typeface="Urbanist Medium" panose="020B0A04040200000203" pitchFamily="34" charset="77"/>
                <a:cs typeface="Urbanist Medium" panose="020B0A04040200000203" pitchFamily="34" charset="77"/>
              </a:rPr>
              <a:t>In the corner of my room</a:t>
            </a:r>
          </a:p>
          <a:p>
            <a:pPr>
              <a:lnSpc>
                <a:spcPct val="150000"/>
              </a:lnSpc>
            </a:pPr>
            <a:r>
              <a:rPr lang="en-CA" sz="2800" kern="100">
                <a:effectLst/>
                <a:latin typeface="Urbanist Medium" panose="020B0A04040200000203" pitchFamily="34" charset="77"/>
                <a:ea typeface="Urbanist Medium" panose="020B0A04040200000203" pitchFamily="34" charset="77"/>
                <a:cs typeface="Urbanist Medium" panose="020B0A04040200000203" pitchFamily="34" charset="77"/>
              </a:rPr>
              <a:t>Lies a tiny bed </a:t>
            </a:r>
          </a:p>
          <a:p>
            <a:pPr>
              <a:lnSpc>
                <a:spcPct val="150000"/>
              </a:lnSpc>
            </a:pPr>
            <a:r>
              <a:rPr lang="en-CA" sz="2800" kern="100">
                <a:effectLst/>
                <a:latin typeface="Urbanist Medium" panose="020B0A04040200000203" pitchFamily="34" charset="77"/>
                <a:ea typeface="Urbanist Medium" panose="020B0A04040200000203" pitchFamily="34" charset="77"/>
                <a:cs typeface="Urbanist Medium" panose="020B0A04040200000203" pitchFamily="34" charset="77"/>
              </a:rPr>
              <a:t>And snuggled up beneath the sheets</a:t>
            </a:r>
          </a:p>
          <a:p>
            <a:pPr>
              <a:lnSpc>
                <a:spcPct val="150000"/>
              </a:lnSpc>
            </a:pPr>
            <a:r>
              <a:rPr lang="en-CA" sz="2800" kern="100">
                <a:effectLst/>
                <a:latin typeface="Urbanist Medium" panose="020B0A04040200000203" pitchFamily="34" charset="77"/>
                <a:ea typeface="Urbanist Medium" panose="020B0A04040200000203" pitchFamily="34" charset="77"/>
                <a:cs typeface="Urbanist Medium" panose="020B0A04040200000203" pitchFamily="34" charset="77"/>
              </a:rPr>
              <a:t>Lies a tiny head</a:t>
            </a:r>
          </a:p>
          <a:p>
            <a:pPr>
              <a:lnSpc>
                <a:spcPct val="150000"/>
              </a:lnSpc>
            </a:pPr>
            <a:r>
              <a:rPr lang="en-CA" sz="2800" kern="100">
                <a:effectLst/>
                <a:latin typeface="Urbanist Medium" panose="020B0A04040200000203" pitchFamily="34" charset="77"/>
                <a:ea typeface="Urbanist Medium" panose="020B0A04040200000203" pitchFamily="34" charset="77"/>
                <a:cs typeface="Urbanist Medium" panose="020B0A04040200000203" pitchFamily="34" charset="77"/>
              </a:rPr>
              <a:t>And all around, shining bright</a:t>
            </a:r>
          </a:p>
          <a:p>
            <a:pPr>
              <a:lnSpc>
                <a:spcPct val="150000"/>
              </a:lnSpc>
            </a:pPr>
            <a:r>
              <a:rPr lang="en-CA" sz="2800" kern="100">
                <a:effectLst/>
                <a:latin typeface="Urbanist Medium" panose="020B0A04040200000203" pitchFamily="34" charset="77"/>
                <a:ea typeface="Urbanist Medium" panose="020B0A04040200000203" pitchFamily="34" charset="77"/>
                <a:cs typeface="Urbanist Medium" panose="020B0A04040200000203" pitchFamily="34" charset="77"/>
              </a:rPr>
              <a:t>Lies a tiny thread</a:t>
            </a:r>
          </a:p>
          <a:p>
            <a:pPr>
              <a:lnSpc>
                <a:spcPct val="150000"/>
              </a:lnSpc>
            </a:pPr>
            <a:r>
              <a:rPr lang="en-CA" sz="2800" kern="100">
                <a:effectLst/>
                <a:latin typeface="Urbanist Medium" panose="020B0A04040200000203" pitchFamily="34" charset="77"/>
                <a:ea typeface="Urbanist Medium" panose="020B0A04040200000203" pitchFamily="34" charset="77"/>
                <a:cs typeface="Urbanist Medium" panose="020B0A04040200000203" pitchFamily="34" charset="77"/>
              </a:rPr>
              <a:t>Because in the corner of my room…</a:t>
            </a:r>
          </a:p>
          <a:p>
            <a:pPr marL="457200" lvl="0" indent="0" algn="l" rtl="0">
              <a:lnSpc>
                <a:spcPct val="115000"/>
              </a:lnSpc>
              <a:spcBef>
                <a:spcPts val="0"/>
              </a:spcBef>
              <a:spcAft>
                <a:spcPts val="0"/>
              </a:spcAft>
              <a:buClr>
                <a:schemeClr val="dk1"/>
              </a:buClr>
              <a:buSzPts val="1100"/>
              <a:buFont typeface="Arial"/>
              <a:buNone/>
            </a:pPr>
            <a:endParaRPr sz="1800" dirty="0">
              <a:solidFill>
                <a:schemeClr val="dk2"/>
              </a:solidFill>
              <a:latin typeface="Urbanist SemiBold"/>
              <a:ea typeface="Urbanist SemiBold"/>
              <a:cs typeface="Urbanist SemiBold"/>
              <a:sym typeface="Urbanist SemiBold"/>
            </a:endParaRPr>
          </a:p>
          <a:p>
            <a:pPr marL="457200" lvl="0" indent="0" algn="l" rtl="0">
              <a:lnSpc>
                <a:spcPct val="115000"/>
              </a:lnSpc>
              <a:spcBef>
                <a:spcPts val="0"/>
              </a:spcBef>
              <a:spcAft>
                <a:spcPts val="0"/>
              </a:spcAft>
              <a:buNone/>
            </a:pPr>
            <a:endParaRPr sz="18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1800" dirty="0">
              <a:solidFill>
                <a:schemeClr val="dk2"/>
              </a:solidFill>
              <a:latin typeface="Urbanist SemiBold"/>
              <a:ea typeface="Urbanist SemiBold"/>
              <a:cs typeface="Urbanist SemiBold"/>
              <a:sym typeface="Urbanist SemiBold"/>
            </a:endParaRPr>
          </a:p>
        </p:txBody>
      </p:sp>
      <p:pic>
        <p:nvPicPr>
          <p:cNvPr id="4" name="InTheCorner-Poem-Start-KTH.mp3">
            <a:hlinkClick r:id="" action="ppaction://media"/>
            <a:extLst>
              <a:ext uri="{FF2B5EF4-FFF2-40B4-BE49-F238E27FC236}">
                <a16:creationId xmlns:a16="http://schemas.microsoft.com/office/drawing/2014/main" id="{A044D95F-9E0D-7210-ADFC-71A9098B10B4}"/>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rgbClr val="053F96">
                <a:tint val="45000"/>
                <a:satMod val="400000"/>
              </a:srgbClr>
            </a:duotone>
          </a:blip>
          <a:stretch>
            <a:fillRect/>
          </a:stretch>
        </p:blipFill>
        <p:spPr>
          <a:xfrm>
            <a:off x="2455584" y="5124930"/>
            <a:ext cx="812800" cy="812800"/>
          </a:xfrm>
          <a:prstGeom prst="rect">
            <a:avLst/>
          </a:prstGeom>
        </p:spPr>
      </p:pic>
      <p:pic>
        <p:nvPicPr>
          <p:cNvPr id="6" name="Picture 5" descr="A cartoon of a bedroom&#10;&#10;Description automatically generated">
            <a:extLst>
              <a:ext uri="{FF2B5EF4-FFF2-40B4-BE49-F238E27FC236}">
                <a16:creationId xmlns:a16="http://schemas.microsoft.com/office/drawing/2014/main" id="{FCB520B6-1A7D-0C76-FB81-46A60F9CED12}"/>
              </a:ext>
            </a:extLst>
          </p:cNvPr>
          <p:cNvPicPr>
            <a:picLocks noChangeAspect="1"/>
          </p:cNvPicPr>
          <p:nvPr/>
        </p:nvPicPr>
        <p:blipFill>
          <a:blip r:embed="rId6"/>
          <a:srcRect l="11470" r="11103"/>
          <a:stretch/>
        </p:blipFill>
        <p:spPr>
          <a:xfrm>
            <a:off x="6886843" y="111223"/>
            <a:ext cx="5175916" cy="5013707"/>
          </a:xfrm>
          <a:prstGeom prst="rect">
            <a:avLst/>
          </a:prstGeom>
        </p:spPr>
      </p:pic>
      <p:pic>
        <p:nvPicPr>
          <p:cNvPr id="7" name="Picture 6" descr="A black background with a curved line&#10;&#10;Description automatically generated">
            <a:extLst>
              <a:ext uri="{FF2B5EF4-FFF2-40B4-BE49-F238E27FC236}">
                <a16:creationId xmlns:a16="http://schemas.microsoft.com/office/drawing/2014/main" id="{F875E7F4-D214-D3D4-293A-27DE8FB2685A}"/>
              </a:ext>
            </a:extLst>
          </p:cNvPr>
          <p:cNvPicPr>
            <a:picLocks noChangeAspect="1"/>
          </p:cNvPicPr>
          <p:nvPr/>
        </p:nvPicPr>
        <p:blipFill>
          <a:blip r:embed="rId7"/>
          <a:stretch>
            <a:fillRect/>
          </a:stretch>
        </p:blipFill>
        <p:spPr>
          <a:xfrm>
            <a:off x="9758745" y="1481800"/>
            <a:ext cx="2638778" cy="2272552"/>
          </a:xfrm>
          <a:prstGeom prst="rect">
            <a:avLst/>
          </a:prstGeom>
        </p:spPr>
      </p:pic>
    </p:spTree>
    <p:extLst>
      <p:ext uri="{BB962C8B-B14F-4D97-AF65-F5344CB8AC3E}">
        <p14:creationId xmlns:p14="http://schemas.microsoft.com/office/powerpoint/2010/main" val="55636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80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57654-B49E-243A-CA8C-BAEA18834505}"/>
            </a:ext>
          </a:extLst>
        </p:cNvPr>
        <p:cNvGrpSpPr/>
        <p:nvPr/>
      </p:nvGrpSpPr>
      <p:grpSpPr>
        <a:xfrm>
          <a:off x="0" y="0"/>
          <a:ext cx="0" cy="0"/>
          <a:chOff x="0" y="0"/>
          <a:chExt cx="0" cy="0"/>
        </a:xfrm>
      </p:grpSpPr>
      <p:sp>
        <p:nvSpPr>
          <p:cNvPr id="2" name="Google Shape;196;p28">
            <a:extLst>
              <a:ext uri="{FF2B5EF4-FFF2-40B4-BE49-F238E27FC236}">
                <a16:creationId xmlns:a16="http://schemas.microsoft.com/office/drawing/2014/main" id="{8DD888FB-DF99-1BD8-2DAF-529B1FF724F9}"/>
              </a:ext>
            </a:extLst>
          </p:cNvPr>
          <p:cNvSpPr txBox="1"/>
          <p:nvPr/>
        </p:nvSpPr>
        <p:spPr>
          <a:xfrm>
            <a:off x="1766266" y="799678"/>
            <a:ext cx="8440800" cy="4743166"/>
          </a:xfrm>
          <a:prstGeom prst="rect">
            <a:avLst/>
          </a:prstGeom>
          <a:noFill/>
          <a:ln>
            <a:noFill/>
          </a:ln>
        </p:spPr>
        <p:txBody>
          <a:bodyPr spcFirstLastPara="1" wrap="square" lIns="91425" tIns="91425" rIns="91425" bIns="91425" anchor="t" anchorCtr="0">
            <a:noAutofit/>
          </a:bodyPr>
          <a:lstStyle/>
          <a:p>
            <a:pPr>
              <a:lnSpc>
                <a:spcPct val="150000"/>
              </a:lnSpc>
            </a:pPr>
            <a:r>
              <a:rPr lang="en-CA" sz="2800" kern="100">
                <a:effectLst/>
                <a:latin typeface="Urbanist Medium" panose="020B0A04040200000203" pitchFamily="34" charset="77"/>
                <a:ea typeface="Urbanist Medium" panose="020B0A04040200000203" pitchFamily="34" charset="77"/>
                <a:cs typeface="Urbanist Medium" panose="020B0A04040200000203" pitchFamily="34" charset="77"/>
              </a:rPr>
              <a:t>…Lies my spider, Fred!</a:t>
            </a:r>
          </a:p>
          <a:p>
            <a:pPr marL="457200" lvl="0" indent="0" algn="l" rtl="0">
              <a:lnSpc>
                <a:spcPct val="115000"/>
              </a:lnSpc>
              <a:spcBef>
                <a:spcPts val="0"/>
              </a:spcBef>
              <a:spcAft>
                <a:spcPts val="0"/>
              </a:spcAft>
              <a:buClr>
                <a:schemeClr val="dk1"/>
              </a:buClr>
              <a:buSzPts val="1100"/>
              <a:buFont typeface="Arial"/>
              <a:buNone/>
            </a:pPr>
            <a:endParaRPr sz="1800" dirty="0">
              <a:solidFill>
                <a:schemeClr val="dk2"/>
              </a:solidFill>
              <a:latin typeface="Urbanist SemiBold"/>
              <a:ea typeface="Urbanist SemiBold"/>
              <a:cs typeface="Urbanist SemiBold"/>
              <a:sym typeface="Urbanist SemiBold"/>
            </a:endParaRPr>
          </a:p>
          <a:p>
            <a:pPr marL="457200" lvl="0" indent="0" algn="l" rtl="0">
              <a:lnSpc>
                <a:spcPct val="115000"/>
              </a:lnSpc>
              <a:spcBef>
                <a:spcPts val="0"/>
              </a:spcBef>
              <a:spcAft>
                <a:spcPts val="0"/>
              </a:spcAft>
              <a:buNone/>
            </a:pPr>
            <a:endParaRPr sz="18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1800" dirty="0">
              <a:solidFill>
                <a:schemeClr val="dk2"/>
              </a:solidFill>
              <a:latin typeface="Urbanist SemiBold"/>
              <a:ea typeface="Urbanist SemiBold"/>
              <a:cs typeface="Urbanist SemiBold"/>
              <a:sym typeface="Urbanist SemiBold"/>
            </a:endParaRPr>
          </a:p>
        </p:txBody>
      </p:sp>
      <p:pic>
        <p:nvPicPr>
          <p:cNvPr id="4" name="Picture 3">
            <a:extLst>
              <a:ext uri="{FF2B5EF4-FFF2-40B4-BE49-F238E27FC236}">
                <a16:creationId xmlns:a16="http://schemas.microsoft.com/office/drawing/2014/main" id="{39C0A071-2A84-FE11-E163-7FA666D842FE}"/>
              </a:ext>
            </a:extLst>
          </p:cNvPr>
          <p:cNvPicPr>
            <a:picLocks noChangeAspect="1"/>
          </p:cNvPicPr>
          <p:nvPr/>
        </p:nvPicPr>
        <p:blipFill>
          <a:blip r:embed="rId4"/>
          <a:stretch>
            <a:fillRect/>
          </a:stretch>
        </p:blipFill>
        <p:spPr>
          <a:xfrm rot="1072438">
            <a:off x="2616200" y="1149350"/>
            <a:ext cx="6959600" cy="4559300"/>
          </a:xfrm>
          <a:prstGeom prst="rect">
            <a:avLst/>
          </a:prstGeom>
        </p:spPr>
      </p:pic>
      <p:pic>
        <p:nvPicPr>
          <p:cNvPr id="6" name="Picture 5" descr="A black background with a curved line&#10;&#10;Description automatically generated">
            <a:extLst>
              <a:ext uri="{FF2B5EF4-FFF2-40B4-BE49-F238E27FC236}">
                <a16:creationId xmlns:a16="http://schemas.microsoft.com/office/drawing/2014/main" id="{49FAE58F-311D-E772-E02F-47BFED77E9AF}"/>
              </a:ext>
            </a:extLst>
          </p:cNvPr>
          <p:cNvPicPr>
            <a:picLocks noChangeAspect="1"/>
          </p:cNvPicPr>
          <p:nvPr/>
        </p:nvPicPr>
        <p:blipFill>
          <a:blip r:embed="rId5"/>
          <a:stretch>
            <a:fillRect/>
          </a:stretch>
        </p:blipFill>
        <p:spPr>
          <a:xfrm>
            <a:off x="4890911" y="-180622"/>
            <a:ext cx="2638778" cy="2695222"/>
          </a:xfrm>
          <a:prstGeom prst="rect">
            <a:avLst/>
          </a:prstGeom>
        </p:spPr>
      </p:pic>
      <p:pic>
        <p:nvPicPr>
          <p:cNvPr id="7" name="InTheCorner-Poem-KTH-end.mp3">
            <a:hlinkClick r:id="" action="ppaction://media"/>
            <a:extLst>
              <a:ext uri="{FF2B5EF4-FFF2-40B4-BE49-F238E27FC236}">
                <a16:creationId xmlns:a16="http://schemas.microsoft.com/office/drawing/2014/main" id="{5439732D-1170-A2FC-1D6F-98C11C865293}"/>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1">
                <a:tint val="45000"/>
                <a:satMod val="400000"/>
              </a:schemeClr>
            </a:duotone>
          </a:blip>
          <a:stretch>
            <a:fillRect/>
          </a:stretch>
        </p:blipFill>
        <p:spPr>
          <a:xfrm>
            <a:off x="9850437" y="4966232"/>
            <a:ext cx="812800" cy="812800"/>
          </a:xfrm>
          <a:prstGeom prst="rect">
            <a:avLst/>
          </a:prstGeom>
        </p:spPr>
      </p:pic>
    </p:spTree>
    <p:extLst>
      <p:ext uri="{BB962C8B-B14F-4D97-AF65-F5344CB8AC3E}">
        <p14:creationId xmlns:p14="http://schemas.microsoft.com/office/powerpoint/2010/main" val="283275181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41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81F7E-E61E-2664-3ACA-CFDB94966D3B}"/>
              </a:ext>
            </a:extLst>
          </p:cNvPr>
          <p:cNvSpPr>
            <a:spLocks noGrp="1"/>
          </p:cNvSpPr>
          <p:nvPr>
            <p:ph type="title"/>
          </p:nvPr>
        </p:nvSpPr>
        <p:spPr/>
        <p:txBody>
          <a:bodyPr/>
          <a:lstStyle/>
          <a:p>
            <a:r>
              <a:rPr lang="en-US">
                <a:solidFill>
                  <a:srgbClr val="053F96"/>
                </a:solidFill>
              </a:rPr>
              <a:t>Post-Reading Questions</a:t>
            </a:r>
          </a:p>
        </p:txBody>
      </p:sp>
      <p:sp>
        <p:nvSpPr>
          <p:cNvPr id="3" name="Content Placeholder 2">
            <a:extLst>
              <a:ext uri="{FF2B5EF4-FFF2-40B4-BE49-F238E27FC236}">
                <a16:creationId xmlns:a16="http://schemas.microsoft.com/office/drawing/2014/main" id="{0B1E61A3-814D-9230-86DC-71229471DBD6}"/>
              </a:ext>
            </a:extLst>
          </p:cNvPr>
          <p:cNvSpPr>
            <a:spLocks noGrp="1"/>
          </p:cNvSpPr>
          <p:nvPr>
            <p:ph idx="1"/>
          </p:nvPr>
        </p:nvSpPr>
        <p:spPr/>
        <p:txBody>
          <a:bodyPr/>
          <a:lstStyle/>
          <a:p>
            <a:r>
              <a:rPr lang="en-CA" sz="3200" kern="100">
                <a:effectLst/>
                <a:latin typeface="Urbanist Medium" panose="020B0A04040200000203" pitchFamily="34" charset="77"/>
                <a:ea typeface="Urbanist Medium" panose="020B0A04040200000203" pitchFamily="34" charset="77"/>
                <a:cs typeface="Urbanist Medium" panose="020B0A04040200000203" pitchFamily="34" charset="77"/>
              </a:rPr>
              <a:t>Did you guess it was a spider? Why? Why not?</a:t>
            </a:r>
          </a:p>
          <a:p>
            <a:r>
              <a:rPr lang="en-CA" sz="3200" kern="100">
                <a:effectLst/>
                <a:latin typeface="Urbanist Medium" panose="020B0A04040200000203" pitchFamily="34" charset="77"/>
                <a:ea typeface="Urbanist Medium" panose="020B0A04040200000203" pitchFamily="34" charset="77"/>
                <a:cs typeface="Urbanist Medium" panose="020B0A04040200000203" pitchFamily="34" charset="77"/>
              </a:rPr>
              <a:t>What clues are there in the poem that a spider lies in the corner? </a:t>
            </a:r>
          </a:p>
          <a:p>
            <a:r>
              <a:rPr lang="en-CA" sz="3200" kern="100">
                <a:effectLst/>
                <a:latin typeface="Urbanist Medium" panose="020B0A04040200000203" pitchFamily="34" charset="77"/>
                <a:ea typeface="Urbanist Medium" panose="020B0A04040200000203" pitchFamily="34" charset="77"/>
                <a:cs typeface="Urbanist Medium" panose="020B0A04040200000203" pitchFamily="34" charset="77"/>
              </a:rPr>
              <a:t>Would you ever have a pet spider? Why? Why not? </a:t>
            </a:r>
          </a:p>
          <a:p>
            <a:endParaRPr lang="en-US"/>
          </a:p>
        </p:txBody>
      </p:sp>
    </p:spTree>
    <p:extLst>
      <p:ext uri="{BB962C8B-B14F-4D97-AF65-F5344CB8AC3E}">
        <p14:creationId xmlns:p14="http://schemas.microsoft.com/office/powerpoint/2010/main" val="24525304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B127FA-CAF8-DFDB-E627-3BFF374C76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EA18DA-33E5-AE0A-336A-EDE664FF8F2C}"/>
              </a:ext>
            </a:extLst>
          </p:cNvPr>
          <p:cNvSpPr>
            <a:spLocks noGrp="1"/>
          </p:cNvSpPr>
          <p:nvPr>
            <p:ph type="title"/>
          </p:nvPr>
        </p:nvSpPr>
        <p:spPr/>
        <p:txBody>
          <a:bodyPr/>
          <a:lstStyle/>
          <a:p>
            <a:r>
              <a:rPr lang="en-US">
                <a:solidFill>
                  <a:srgbClr val="053F96"/>
                </a:solidFill>
              </a:rPr>
              <a:t>Post-Reading Activities: 1</a:t>
            </a:r>
          </a:p>
        </p:txBody>
      </p:sp>
      <p:sp>
        <p:nvSpPr>
          <p:cNvPr id="3" name="Content Placeholder 2">
            <a:extLst>
              <a:ext uri="{FF2B5EF4-FFF2-40B4-BE49-F238E27FC236}">
                <a16:creationId xmlns:a16="http://schemas.microsoft.com/office/drawing/2014/main" id="{4E2D9E5D-003E-4DD8-C70E-6F5507E84B01}"/>
              </a:ext>
            </a:extLst>
          </p:cNvPr>
          <p:cNvSpPr>
            <a:spLocks noGrp="1"/>
          </p:cNvSpPr>
          <p:nvPr>
            <p:ph idx="1"/>
          </p:nvPr>
        </p:nvSpPr>
        <p:spPr/>
        <p:txBody>
          <a:bodyPr/>
          <a:lstStyle/>
          <a:p>
            <a:r>
              <a:rPr lang="en-CA" sz="3200" kern="100">
                <a:effectLst/>
                <a:latin typeface="Urbanist Medium" panose="020B0A04040200000203" pitchFamily="34" charset="77"/>
                <a:ea typeface="Urbanist Medium" panose="020B0A04040200000203" pitchFamily="34" charset="77"/>
                <a:cs typeface="Urbanist Medium" panose="020B0A04040200000203" pitchFamily="34" charset="77"/>
              </a:rPr>
              <a:t>Draw your room using 2D shapes (for example: rectangle, square, triangle, circle). </a:t>
            </a:r>
          </a:p>
          <a:p>
            <a:r>
              <a:rPr lang="en-CA" sz="3200" kern="100">
                <a:effectLst/>
                <a:latin typeface="Urbanist Medium" panose="020B0A04040200000203" pitchFamily="34" charset="77"/>
                <a:ea typeface="Urbanist Medium" panose="020B0A04040200000203" pitchFamily="34" charset="77"/>
                <a:cs typeface="Urbanist Medium" panose="020B0A04040200000203" pitchFamily="34" charset="77"/>
              </a:rPr>
              <a:t>Then, use shapes to draw an animal, an insect, or an arachnid in the corner! </a:t>
            </a:r>
          </a:p>
          <a:p>
            <a:endParaRPr lang="en-US"/>
          </a:p>
        </p:txBody>
      </p:sp>
    </p:spTree>
    <p:extLst>
      <p:ext uri="{BB962C8B-B14F-4D97-AF65-F5344CB8AC3E}">
        <p14:creationId xmlns:p14="http://schemas.microsoft.com/office/powerpoint/2010/main" val="3464062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4B1F8D-ADF8-ADA6-4858-9B83CF530E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9A803A-DD81-841C-0C18-4919B44235D0}"/>
              </a:ext>
            </a:extLst>
          </p:cNvPr>
          <p:cNvSpPr>
            <a:spLocks noGrp="1"/>
          </p:cNvSpPr>
          <p:nvPr>
            <p:ph type="title"/>
          </p:nvPr>
        </p:nvSpPr>
        <p:spPr/>
        <p:txBody>
          <a:bodyPr/>
          <a:lstStyle/>
          <a:p>
            <a:r>
              <a:rPr lang="en-US">
                <a:solidFill>
                  <a:srgbClr val="053F96"/>
                </a:solidFill>
              </a:rPr>
              <a:t>Post-Reading Activities: 2</a:t>
            </a:r>
          </a:p>
        </p:txBody>
      </p:sp>
      <p:sp>
        <p:nvSpPr>
          <p:cNvPr id="3" name="Content Placeholder 2">
            <a:extLst>
              <a:ext uri="{FF2B5EF4-FFF2-40B4-BE49-F238E27FC236}">
                <a16:creationId xmlns:a16="http://schemas.microsoft.com/office/drawing/2014/main" id="{E22A29C9-C9F9-23DE-DDF6-83DB3A17E77F}"/>
              </a:ext>
            </a:extLst>
          </p:cNvPr>
          <p:cNvSpPr>
            <a:spLocks noGrp="1"/>
          </p:cNvSpPr>
          <p:nvPr>
            <p:ph idx="1"/>
          </p:nvPr>
        </p:nvSpPr>
        <p:spPr/>
        <p:txBody>
          <a:bodyPr>
            <a:normAutofit fontScale="62500" lnSpcReduction="20000"/>
          </a:bodyPr>
          <a:lstStyle/>
          <a:p>
            <a:r>
              <a:rPr lang="en-CA" sz="2600" kern="100">
                <a:effectLst/>
                <a:latin typeface="Urbanist Medium" panose="020B0A04040200000203" pitchFamily="34" charset="77"/>
                <a:ea typeface="Urbanist Medium" panose="020B0A04040200000203" pitchFamily="34" charset="77"/>
                <a:cs typeface="Urbanist Medium" panose="020B0A04040200000203" pitchFamily="34" charset="77"/>
              </a:rPr>
              <a:t>Make your own poem.  Use the template below:</a:t>
            </a:r>
          </a:p>
          <a:p>
            <a:pPr marL="0" indent="0">
              <a:buNone/>
            </a:pPr>
            <a:endParaRPr lang="en-CA" sz="2600" kern="100">
              <a:effectLst/>
              <a:latin typeface="Urbanist Medium" panose="020B0A04040200000203" pitchFamily="34" charset="77"/>
              <a:ea typeface="Urbanist Medium" panose="020B0A04040200000203" pitchFamily="34" charset="77"/>
              <a:cs typeface="Urbanist Medium" panose="020B0A04040200000203" pitchFamily="34" charset="77"/>
            </a:endParaRPr>
          </a:p>
          <a:p>
            <a:pPr marL="0" indent="0">
              <a:lnSpc>
                <a:spcPct val="150000"/>
              </a:lnSpc>
              <a:buNone/>
            </a:pPr>
            <a:r>
              <a:rPr lang="en-CA" sz="2600" kern="100">
                <a:effectLst/>
                <a:latin typeface="Urbanist Medium" panose="020B0A04040200000203" pitchFamily="34" charset="77"/>
                <a:ea typeface="Urbanist Medium" panose="020B0A04040200000203" pitchFamily="34" charset="77"/>
                <a:cs typeface="Urbanist Medium" panose="020B0A04040200000203" pitchFamily="34" charset="77"/>
              </a:rPr>
              <a:t>In the corner of my room</a:t>
            </a:r>
          </a:p>
          <a:p>
            <a:pPr marL="0" indent="0">
              <a:lnSpc>
                <a:spcPct val="150000"/>
              </a:lnSpc>
              <a:buNone/>
            </a:pPr>
            <a:r>
              <a:rPr lang="en-CA" sz="2600" kern="100">
                <a:effectLst/>
                <a:latin typeface="Urbanist Medium" panose="020B0A04040200000203" pitchFamily="34" charset="77"/>
                <a:ea typeface="Urbanist Medium" panose="020B0A04040200000203" pitchFamily="34" charset="77"/>
                <a:cs typeface="Urbanist Medium" panose="020B0A04040200000203" pitchFamily="34" charset="77"/>
              </a:rPr>
              <a:t>Lies _________</a:t>
            </a:r>
          </a:p>
          <a:p>
            <a:pPr marL="0" indent="0">
              <a:lnSpc>
                <a:spcPct val="150000"/>
              </a:lnSpc>
              <a:buNone/>
            </a:pPr>
            <a:r>
              <a:rPr lang="en-CA" sz="2600" kern="100">
                <a:effectLst/>
                <a:latin typeface="Urbanist Medium" panose="020B0A04040200000203" pitchFamily="34" charset="77"/>
                <a:ea typeface="Urbanist Medium" panose="020B0A04040200000203" pitchFamily="34" charset="77"/>
                <a:cs typeface="Urbanist Medium" panose="020B0A04040200000203" pitchFamily="34" charset="77"/>
              </a:rPr>
              <a:t>And snuggled up beneath the sheets</a:t>
            </a:r>
          </a:p>
          <a:p>
            <a:pPr marL="0" indent="0">
              <a:lnSpc>
                <a:spcPct val="150000"/>
              </a:lnSpc>
              <a:buNone/>
            </a:pPr>
            <a:r>
              <a:rPr lang="en-CA" sz="2600" kern="100">
                <a:effectLst/>
                <a:latin typeface="Urbanist Medium" panose="020B0A04040200000203" pitchFamily="34" charset="77"/>
                <a:ea typeface="Urbanist Medium" panose="020B0A04040200000203" pitchFamily="34" charset="77"/>
                <a:cs typeface="Urbanist Medium" panose="020B0A04040200000203" pitchFamily="34" charset="77"/>
              </a:rPr>
              <a:t>Lies _________</a:t>
            </a:r>
          </a:p>
          <a:p>
            <a:pPr marL="0" indent="0">
              <a:lnSpc>
                <a:spcPct val="150000"/>
              </a:lnSpc>
              <a:buNone/>
            </a:pPr>
            <a:r>
              <a:rPr lang="en-CA" sz="2600" kern="100">
                <a:effectLst/>
                <a:latin typeface="Urbanist Medium" panose="020B0A04040200000203" pitchFamily="34" charset="77"/>
                <a:ea typeface="Urbanist Medium" panose="020B0A04040200000203" pitchFamily="34" charset="77"/>
                <a:cs typeface="Urbanist Medium" panose="020B0A04040200000203" pitchFamily="34" charset="77"/>
              </a:rPr>
              <a:t>And all around, shining bright</a:t>
            </a:r>
          </a:p>
          <a:p>
            <a:pPr marL="0" indent="0">
              <a:lnSpc>
                <a:spcPct val="150000"/>
              </a:lnSpc>
              <a:buNone/>
            </a:pPr>
            <a:r>
              <a:rPr lang="en-CA" sz="2600" kern="100">
                <a:effectLst/>
                <a:latin typeface="Urbanist Medium" panose="020B0A04040200000203" pitchFamily="34" charset="77"/>
                <a:ea typeface="Urbanist Medium" panose="020B0A04040200000203" pitchFamily="34" charset="77"/>
                <a:cs typeface="Urbanist Medium" panose="020B0A04040200000203" pitchFamily="34" charset="77"/>
              </a:rPr>
              <a:t>Lies _________</a:t>
            </a:r>
          </a:p>
          <a:p>
            <a:pPr marL="0" indent="0">
              <a:lnSpc>
                <a:spcPct val="150000"/>
              </a:lnSpc>
              <a:buNone/>
            </a:pPr>
            <a:r>
              <a:rPr lang="en-CA" sz="2600" kern="100">
                <a:effectLst/>
                <a:latin typeface="Urbanist Medium" panose="020B0A04040200000203" pitchFamily="34" charset="77"/>
                <a:ea typeface="Urbanist Medium" panose="020B0A04040200000203" pitchFamily="34" charset="77"/>
                <a:cs typeface="Urbanist Medium" panose="020B0A04040200000203" pitchFamily="34" charset="77"/>
              </a:rPr>
              <a:t>Because in the corner of my room</a:t>
            </a:r>
          </a:p>
          <a:p>
            <a:pPr marL="0" indent="0">
              <a:lnSpc>
                <a:spcPct val="150000"/>
              </a:lnSpc>
              <a:buNone/>
            </a:pPr>
            <a:r>
              <a:rPr lang="en-CA" sz="2600" kern="100">
                <a:effectLst/>
                <a:latin typeface="Urbanist Medium" panose="020B0A04040200000203" pitchFamily="34" charset="77"/>
                <a:ea typeface="Urbanist Medium" panose="020B0A04040200000203" pitchFamily="34" charset="77"/>
                <a:cs typeface="Urbanist Medium" panose="020B0A04040200000203" pitchFamily="34" charset="77"/>
              </a:rPr>
              <a:t>Lies ____________</a:t>
            </a:r>
          </a:p>
          <a:p>
            <a:endParaRPr lang="en-US"/>
          </a:p>
        </p:txBody>
      </p:sp>
    </p:spTree>
    <p:extLst>
      <p:ext uri="{BB962C8B-B14F-4D97-AF65-F5344CB8AC3E}">
        <p14:creationId xmlns:p14="http://schemas.microsoft.com/office/powerpoint/2010/main" val="7984874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A980D-DC89-29BA-9502-2E5DBB269C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2074D0-B34F-694B-9071-6766BFDF7D7F}"/>
              </a:ext>
            </a:extLst>
          </p:cNvPr>
          <p:cNvSpPr>
            <a:spLocks noGrp="1"/>
          </p:cNvSpPr>
          <p:nvPr>
            <p:ph type="title"/>
          </p:nvPr>
        </p:nvSpPr>
        <p:spPr/>
        <p:txBody>
          <a:bodyPr/>
          <a:lstStyle/>
          <a:p>
            <a:r>
              <a:rPr lang="en-US">
                <a:solidFill>
                  <a:srgbClr val="053F96"/>
                </a:solidFill>
              </a:rPr>
              <a:t>Post-Reading Activities: 3</a:t>
            </a:r>
          </a:p>
        </p:txBody>
      </p:sp>
      <p:sp>
        <p:nvSpPr>
          <p:cNvPr id="3" name="Content Placeholder 2">
            <a:extLst>
              <a:ext uri="{FF2B5EF4-FFF2-40B4-BE49-F238E27FC236}">
                <a16:creationId xmlns:a16="http://schemas.microsoft.com/office/drawing/2014/main" id="{75D712CD-B9D9-FB5C-E74F-7C15209BEA58}"/>
              </a:ext>
            </a:extLst>
          </p:cNvPr>
          <p:cNvSpPr>
            <a:spLocks noGrp="1"/>
          </p:cNvSpPr>
          <p:nvPr>
            <p:ph idx="1"/>
          </p:nvPr>
        </p:nvSpPr>
        <p:spPr/>
        <p:txBody>
          <a:bodyPr>
            <a:normAutofit/>
          </a:bodyPr>
          <a:lstStyle/>
          <a:p>
            <a:pPr>
              <a:lnSpc>
                <a:spcPct val="150000"/>
              </a:lnSpc>
            </a:pPr>
            <a:r>
              <a:rPr lang="en-CA" sz="3200" kern="100">
                <a:effectLst/>
                <a:latin typeface="Urbanist Medium" panose="020B0A04040200000203" pitchFamily="34" charset="77"/>
                <a:ea typeface="Urbanist Medium" panose="020B0A04040200000203" pitchFamily="34" charset="77"/>
                <a:cs typeface="Urbanist Medium" panose="020B0A04040200000203" pitchFamily="34" charset="77"/>
              </a:rPr>
              <a:t>Draw a 3 x 3 grid. Inside each square put the name of a species of spider and draw it. </a:t>
            </a:r>
          </a:p>
          <a:p>
            <a:pPr>
              <a:lnSpc>
                <a:spcPct val="150000"/>
              </a:lnSpc>
            </a:pPr>
            <a:r>
              <a:rPr lang="en-CA" sz="3200" kern="100">
                <a:effectLst/>
                <a:latin typeface="Urbanist Medium" panose="020B0A04040200000203" pitchFamily="34" charset="77"/>
                <a:ea typeface="Urbanist Medium" panose="020B0A04040200000203" pitchFamily="34" charset="77"/>
                <a:cs typeface="Urbanist Medium" panose="020B0A04040200000203" pitchFamily="34" charset="77"/>
              </a:rPr>
              <a:t>Or, put the name of a different animal species in each square and draw the animal. </a:t>
            </a:r>
          </a:p>
          <a:p>
            <a:endParaRPr lang="en-US"/>
          </a:p>
        </p:txBody>
      </p:sp>
    </p:spTree>
    <p:extLst>
      <p:ext uri="{BB962C8B-B14F-4D97-AF65-F5344CB8AC3E}">
        <p14:creationId xmlns:p14="http://schemas.microsoft.com/office/powerpoint/2010/main" val="15036295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04;p29">
            <a:extLst>
              <a:ext uri="{FF2B5EF4-FFF2-40B4-BE49-F238E27FC236}">
                <a16:creationId xmlns:a16="http://schemas.microsoft.com/office/drawing/2014/main" id="{26925F1C-C82C-F2FB-6FCD-1342A441D52E}"/>
              </a:ext>
            </a:extLst>
          </p:cNvPr>
          <p:cNvSpPr txBox="1"/>
          <p:nvPr/>
        </p:nvSpPr>
        <p:spPr>
          <a:xfrm>
            <a:off x="161050" y="155725"/>
            <a:ext cx="8440800" cy="563100"/>
          </a:xfrm>
          <a:prstGeom prst="rect">
            <a:avLst/>
          </a:prstGeom>
          <a:noFill/>
          <a:ln>
            <a:noFill/>
          </a:ln>
        </p:spPr>
        <p:txBody>
          <a:bodyPr spcFirstLastPara="1" wrap="square" lIns="91425" tIns="91425" rIns="91425" bIns="91425" anchor="t" anchorCtr="0">
            <a:noAutofit/>
          </a:bodyPr>
          <a:lstStyle/>
          <a:p>
            <a:r>
              <a:rPr lang="en-US" sz="2000" b="1" dirty="0">
                <a:solidFill>
                  <a:srgbClr val="053F96"/>
                </a:solidFill>
                <a:latin typeface="Urbanist SemiBold" panose="020B0A04040200000203" pitchFamily="34" charset="77"/>
                <a:ea typeface="Urbanist SemiBold" panose="020B0A04040200000203" pitchFamily="34" charset="77"/>
                <a:cs typeface="Urbanist SemiBold" panose="020B0A04040200000203" pitchFamily="34" charset="77"/>
              </a:rPr>
              <a:t>Copyright &amp; Terms of Use </a:t>
            </a:r>
          </a:p>
        </p:txBody>
      </p:sp>
      <p:sp>
        <p:nvSpPr>
          <p:cNvPr id="3" name="Google Shape;196;p28">
            <a:extLst>
              <a:ext uri="{FF2B5EF4-FFF2-40B4-BE49-F238E27FC236}">
                <a16:creationId xmlns:a16="http://schemas.microsoft.com/office/drawing/2014/main" id="{C2DAE12A-24B6-3963-7FC9-0B7AE2C93D68}"/>
              </a:ext>
            </a:extLst>
          </p:cNvPr>
          <p:cNvSpPr txBox="1"/>
          <p:nvPr/>
        </p:nvSpPr>
        <p:spPr>
          <a:xfrm>
            <a:off x="1269555" y="1138344"/>
            <a:ext cx="8440800" cy="4976705"/>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All text and images in this resource, including any original poems, are copyright © Kim T. Harrison, 2024</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Fonts credit: Google Fonts (Urbanist; Caveat). Bedroom image created using Canva elements. Spider and thread: created by © Kim T. Harrison using Procreate.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You have permission to use and adapt this resource for educational purposes only. </a:t>
            </a: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Any re-selling is prohibited; similarly, re-sharing without attribution is prohibited.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If sharing this resource with other educators, please include link to my website: </a:t>
            </a:r>
            <a:r>
              <a:rPr lang="en-CA" sz="1600" dirty="0" err="1">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kimtharrison.ca</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and/or my full name, Kim T. Harrison</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If you have questions or would like to provide feedback on the resource, please get in touch: </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hlinkClick r:id="rId2"/>
              </a:rPr>
              <a:t>kimtharrisonwrites@gmail.com</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Happy teaching! </a:t>
            </a:r>
          </a:p>
          <a:p>
            <a:pPr marL="114300" lvl="0" algn="l" rtl="0">
              <a:lnSpc>
                <a:spcPct val="115000"/>
              </a:lnSpc>
              <a:spcBef>
                <a:spcPts val="0"/>
              </a:spcBef>
              <a:spcAft>
                <a:spcPts val="0"/>
              </a:spcAft>
              <a:buClr>
                <a:schemeClr val="dk2"/>
              </a:buClr>
              <a:buSzPts val="1800"/>
            </a:pPr>
            <a:r>
              <a:rPr lang="en-CA" sz="2000" dirty="0">
                <a:solidFill>
                  <a:schemeClr val="dk2"/>
                </a:solidFill>
                <a:latin typeface="Caveat" pitchFamily="2" charset="0"/>
                <a:ea typeface="Urbanist Medium" panose="020B0A04040200000203" pitchFamily="34" charset="77"/>
                <a:cs typeface="Urbanist Medium" panose="020B0A04040200000203" pitchFamily="34" charset="77"/>
                <a:sym typeface="Caveat Medium"/>
              </a:rPr>
              <a:t>Kim xo </a:t>
            </a:r>
          </a:p>
          <a:p>
            <a:pPr marL="457200" lvl="0" indent="0" algn="l" rtl="0">
              <a:lnSpc>
                <a:spcPct val="115000"/>
              </a:lnSpc>
              <a:spcBef>
                <a:spcPts val="0"/>
              </a:spcBef>
              <a:spcAft>
                <a:spcPts val="0"/>
              </a:spcAft>
              <a:buClr>
                <a:schemeClr val="dk1"/>
              </a:buClr>
              <a:buSzPts val="1100"/>
              <a:buFont typeface="Arial"/>
              <a:buNone/>
            </a:pPr>
            <a:endParaRPr sz="1800" dirty="0">
              <a:solidFill>
                <a:schemeClr val="dk2"/>
              </a:solidFill>
              <a:latin typeface="Urbanist SemiBold"/>
              <a:ea typeface="Urbanist SemiBold"/>
              <a:cs typeface="Urbanist SemiBold"/>
              <a:sym typeface="Urbanist SemiBold"/>
            </a:endParaRPr>
          </a:p>
          <a:p>
            <a:pPr marL="457200" lvl="0" indent="0" algn="l" rtl="0">
              <a:lnSpc>
                <a:spcPct val="115000"/>
              </a:lnSpc>
              <a:spcBef>
                <a:spcPts val="0"/>
              </a:spcBef>
              <a:spcAft>
                <a:spcPts val="0"/>
              </a:spcAft>
              <a:buNone/>
            </a:pPr>
            <a:endParaRPr sz="18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1800" dirty="0">
              <a:solidFill>
                <a:schemeClr val="dk2"/>
              </a:solidFill>
              <a:latin typeface="Urbanist SemiBold"/>
              <a:ea typeface="Urbanist SemiBold"/>
              <a:cs typeface="Urbanist SemiBold"/>
              <a:sym typeface="Urbanist SemiBold"/>
            </a:endParaRPr>
          </a:p>
        </p:txBody>
      </p:sp>
    </p:spTree>
    <p:extLst>
      <p:ext uri="{BB962C8B-B14F-4D97-AF65-F5344CB8AC3E}">
        <p14:creationId xmlns:p14="http://schemas.microsoft.com/office/powerpoint/2010/main" val="12869495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04;p29">
            <a:extLst>
              <a:ext uri="{FF2B5EF4-FFF2-40B4-BE49-F238E27FC236}">
                <a16:creationId xmlns:a16="http://schemas.microsoft.com/office/drawing/2014/main" id="{26925F1C-C82C-F2FB-6FCD-1342A441D52E}"/>
              </a:ext>
            </a:extLst>
          </p:cNvPr>
          <p:cNvSpPr txBox="1"/>
          <p:nvPr/>
        </p:nvSpPr>
        <p:spPr>
          <a:xfrm>
            <a:off x="161050" y="155725"/>
            <a:ext cx="8440800" cy="563100"/>
          </a:xfrm>
          <a:prstGeom prst="rect">
            <a:avLst/>
          </a:prstGeom>
          <a:noFill/>
          <a:ln>
            <a:noFill/>
          </a:ln>
        </p:spPr>
        <p:txBody>
          <a:bodyPr spcFirstLastPara="1" wrap="square" lIns="91425" tIns="91425" rIns="91425" bIns="91425" anchor="t" anchorCtr="0">
            <a:noAutofit/>
          </a:bodyPr>
          <a:lstStyle/>
          <a:p>
            <a:r>
              <a:rPr lang="en-US" sz="2000" b="1" dirty="0">
                <a:solidFill>
                  <a:srgbClr val="053F96"/>
                </a:solidFill>
                <a:latin typeface="Urbanist SemiBold" panose="020B0A04040200000203" pitchFamily="34" charset="77"/>
                <a:ea typeface="Urbanist SemiBold" panose="020B0A04040200000203" pitchFamily="34" charset="77"/>
                <a:cs typeface="Urbanist SemiBold" panose="020B0A04040200000203" pitchFamily="34" charset="77"/>
              </a:rPr>
              <a:t>About the Resource Creator</a:t>
            </a:r>
          </a:p>
        </p:txBody>
      </p:sp>
      <p:sp>
        <p:nvSpPr>
          <p:cNvPr id="3" name="Google Shape;196;p28">
            <a:extLst>
              <a:ext uri="{FF2B5EF4-FFF2-40B4-BE49-F238E27FC236}">
                <a16:creationId xmlns:a16="http://schemas.microsoft.com/office/drawing/2014/main" id="{C2DAE12A-24B6-3963-7FC9-0B7AE2C93D68}"/>
              </a:ext>
            </a:extLst>
          </p:cNvPr>
          <p:cNvSpPr txBox="1"/>
          <p:nvPr/>
        </p:nvSpPr>
        <p:spPr>
          <a:xfrm>
            <a:off x="897021" y="1093189"/>
            <a:ext cx="8440800" cy="5138277"/>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 T. Harrison is a certified ESL Instructor with a PhD in contemporary French literature and cultural studies. She has been teaching English and French language and literature since 1996 in a variety of settings, including universities, language schools, and around her kitchen table. In recent years, she has also transitioned to teaching online using digital tools. </a:t>
            </a:r>
          </a:p>
          <a:p>
            <a:pPr marL="114300">
              <a:lnSpc>
                <a:spcPct val="115000"/>
              </a:lnSpc>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In addition to her teaching experience, Kim worked for over 15 years in the field of corporate communications and copywriting. </a:t>
            </a: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 loves the possibilities of language in all its forms and today finds joy in teaching languages, writing her own stories and poems, and creating resources to inspire students, teachers, and fellow writers. Kim currently lives on the beautiful Avalon Peninsula in Newfoundland, Canada, with her family. </a:t>
            </a: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r>
              <a:rPr lang="en-CA" sz="2000" dirty="0">
                <a:solidFill>
                  <a:schemeClr val="dk2"/>
                </a:solidFill>
                <a:latin typeface="Caveat" pitchFamily="2" charset="0"/>
                <a:ea typeface="Urbanist Medium" panose="020B0A04040200000203" pitchFamily="34" charset="77"/>
                <a:cs typeface="Urbanist Medium" panose="020B0A04040200000203" pitchFamily="34" charset="77"/>
                <a:sym typeface="Caveat Medium"/>
              </a:rPr>
              <a:t>I hope you find this resource useful. If you have any questions or have ideas for other resources, please get in touch! Kim  </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hlinkClick r:id="rId2"/>
              </a:rPr>
              <a:t>kimtharrisonwrites@gmail.com</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sz="1800" dirty="0">
              <a:solidFill>
                <a:schemeClr val="dk2"/>
              </a:solidFill>
              <a:latin typeface="Urbanist SemiBold"/>
              <a:ea typeface="Urbanist SemiBold"/>
              <a:cs typeface="Urbanist SemiBold"/>
              <a:sym typeface="Urbanist SemiBold"/>
            </a:endParaRPr>
          </a:p>
          <a:p>
            <a:pPr marL="457200" lvl="0" indent="0" algn="l" rtl="0">
              <a:lnSpc>
                <a:spcPct val="115000"/>
              </a:lnSpc>
              <a:spcBef>
                <a:spcPts val="0"/>
              </a:spcBef>
              <a:spcAft>
                <a:spcPts val="0"/>
              </a:spcAft>
              <a:buNone/>
            </a:pPr>
            <a:endParaRPr sz="18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1800" dirty="0">
              <a:solidFill>
                <a:schemeClr val="dk2"/>
              </a:solidFill>
              <a:latin typeface="Urbanist SemiBold"/>
              <a:ea typeface="Urbanist SemiBold"/>
              <a:cs typeface="Urbanist SemiBold"/>
              <a:sym typeface="Urbanist SemiBold"/>
            </a:endParaRPr>
          </a:p>
        </p:txBody>
      </p:sp>
      <p:sp>
        <p:nvSpPr>
          <p:cNvPr id="4" name="Oval 3">
            <a:extLst>
              <a:ext uri="{FF2B5EF4-FFF2-40B4-BE49-F238E27FC236}">
                <a16:creationId xmlns:a16="http://schemas.microsoft.com/office/drawing/2014/main" id="{A83E7800-9864-C1FE-BD5C-08D12910F53F}"/>
              </a:ext>
            </a:extLst>
          </p:cNvPr>
          <p:cNvSpPr/>
          <p:nvPr/>
        </p:nvSpPr>
        <p:spPr>
          <a:xfrm>
            <a:off x="9234311" y="718825"/>
            <a:ext cx="1919111" cy="1975555"/>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solidFill>
              <a:srgbClr val="053F9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59311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1127</TotalTime>
  <Words>645</Words>
  <Application>Microsoft Macintosh PowerPoint</Application>
  <PresentationFormat>Widescreen</PresentationFormat>
  <Paragraphs>67</Paragraphs>
  <Slides>10</Slides>
  <Notes>2</Notes>
  <HiddenSlides>0</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Aptos</vt:lpstr>
      <vt:lpstr>Arial</vt:lpstr>
      <vt:lpstr>Caveat</vt:lpstr>
      <vt:lpstr>Urbanist Black</vt:lpstr>
      <vt:lpstr>Urbanist Medium</vt:lpstr>
      <vt:lpstr>Urbanist SemiBold</vt:lpstr>
      <vt:lpstr>Office Theme</vt:lpstr>
      <vt:lpstr>In the corner… poem</vt:lpstr>
      <vt:lpstr>Pre-Reading Questions</vt:lpstr>
      <vt:lpstr>PowerPoint Presentation</vt:lpstr>
      <vt:lpstr>PowerPoint Presentation</vt:lpstr>
      <vt:lpstr>Post-Reading Questions</vt:lpstr>
      <vt:lpstr>Post-Reading Activities: 1</vt:lpstr>
      <vt:lpstr>Post-Reading Activities: 2</vt:lpstr>
      <vt:lpstr>Post-Reading Activities: 3</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Harrison</dc:creator>
  <cp:lastModifiedBy>Kim Harrison</cp:lastModifiedBy>
  <cp:revision>15</cp:revision>
  <dcterms:created xsi:type="dcterms:W3CDTF">2024-04-25T00:29:33Z</dcterms:created>
  <dcterms:modified xsi:type="dcterms:W3CDTF">2024-10-13T11:16:18Z</dcterms:modified>
</cp:coreProperties>
</file>