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6" r:id="rId3"/>
    <p:sldId id="257"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58" r:id="rId21"/>
    <p:sldId id="25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3F96"/>
    <a:srgbClr val="053F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74"/>
    <p:restoredTop sz="94776"/>
  </p:normalViewPr>
  <p:slideViewPr>
    <p:cSldViewPr snapToGrid="0">
      <p:cViewPr varScale="1">
        <p:scale>
          <a:sx n="98" d="100"/>
          <a:sy n="98" d="100"/>
        </p:scale>
        <p:origin x="28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2024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10/27/24</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2024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t1TNP-6ed_M?feature=oembed"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mailto:kimtharrisonwrites@gmail.com"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mailto:kimtharrisonwrites@gmail.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83E705AD-E427-40B0-A561-D2153569C708}"/>
              </a:ext>
            </a:extLst>
          </p:cNvPr>
          <p:cNvPicPr>
            <a:picLocks noChangeAspect="1"/>
          </p:cNvPicPr>
          <p:nvPr/>
        </p:nvPicPr>
        <p:blipFill>
          <a:blip r:embed="rId2"/>
          <a:stretch>
            <a:fillRect/>
          </a:stretch>
        </p:blipFill>
        <p:spPr>
          <a:xfrm>
            <a:off x="0" y="0"/>
            <a:ext cx="12190224" cy="6687671"/>
          </a:xfrm>
          <a:prstGeom prst="rect">
            <a:avLst/>
          </a:prstGeom>
        </p:spPr>
      </p:pic>
      <p:sp>
        <p:nvSpPr>
          <p:cNvPr id="4" name="Rectangle 3">
            <a:extLst>
              <a:ext uri="{FF2B5EF4-FFF2-40B4-BE49-F238E27FC236}">
                <a16:creationId xmlns:a16="http://schemas.microsoft.com/office/drawing/2014/main" id="{B3A819F2-C445-631C-5D65-22737FBA1AAA}"/>
              </a:ext>
            </a:extLst>
          </p:cNvPr>
          <p:cNvSpPr/>
          <p:nvPr/>
        </p:nvSpPr>
        <p:spPr>
          <a:xfrm>
            <a:off x="9731023" y="4804775"/>
            <a:ext cx="2460977"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3635D5-0574-C2B4-7801-4B5B1206F50C}"/>
              </a:ext>
            </a:extLst>
          </p:cNvPr>
          <p:cNvSpPr txBox="1"/>
          <p:nvPr/>
        </p:nvSpPr>
        <p:spPr>
          <a:xfrm>
            <a:off x="10437625" y="4845559"/>
            <a:ext cx="1752600"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Grades 2-3 </a:t>
            </a:r>
          </a:p>
        </p:txBody>
      </p:sp>
      <p:sp>
        <p:nvSpPr>
          <p:cNvPr id="6" name="Rectangle 5">
            <a:extLst>
              <a:ext uri="{FF2B5EF4-FFF2-40B4-BE49-F238E27FC236}">
                <a16:creationId xmlns:a16="http://schemas.microsoft.com/office/drawing/2014/main" id="{EEDB0E18-D32A-3034-B287-C8F3C686F593}"/>
              </a:ext>
            </a:extLst>
          </p:cNvPr>
          <p:cNvSpPr/>
          <p:nvPr/>
        </p:nvSpPr>
        <p:spPr>
          <a:xfrm>
            <a:off x="9731023" y="5300983"/>
            <a:ext cx="2460978"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FC8C832-60FE-F80D-69FC-82A24F3FF9A6}"/>
              </a:ext>
            </a:extLst>
          </p:cNvPr>
          <p:cNvSpPr txBox="1"/>
          <p:nvPr/>
        </p:nvSpPr>
        <p:spPr>
          <a:xfrm>
            <a:off x="10320865" y="5343662"/>
            <a:ext cx="1869359"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ELL, Grade 3-4</a:t>
            </a:r>
          </a:p>
        </p:txBody>
      </p:sp>
      <p:sp>
        <p:nvSpPr>
          <p:cNvPr id="9" name="Rectangle 8">
            <a:extLst>
              <a:ext uri="{FF2B5EF4-FFF2-40B4-BE49-F238E27FC236}">
                <a16:creationId xmlns:a16="http://schemas.microsoft.com/office/drawing/2014/main" id="{9B26963F-38F3-02F3-CC43-803C962BEDF6}"/>
              </a:ext>
            </a:extLst>
          </p:cNvPr>
          <p:cNvSpPr/>
          <p:nvPr/>
        </p:nvSpPr>
        <p:spPr>
          <a:xfrm>
            <a:off x="9731023" y="5797191"/>
            <a:ext cx="2460978"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40D8EA6-AAFF-EF19-1901-3F56BFD117FB}"/>
              </a:ext>
            </a:extLst>
          </p:cNvPr>
          <p:cNvSpPr txBox="1"/>
          <p:nvPr/>
        </p:nvSpPr>
        <p:spPr>
          <a:xfrm>
            <a:off x="9832622" y="5839870"/>
            <a:ext cx="2357602"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CLB 4 (fluent basic)</a:t>
            </a:r>
          </a:p>
        </p:txBody>
      </p:sp>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F77E2-F01A-A93A-E87C-4B0DFDBD2AF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D8B83B8-8A5F-F9CF-0258-249098F56684}"/>
              </a:ext>
            </a:extLst>
          </p:cNvPr>
          <p:cNvSpPr/>
          <p:nvPr/>
        </p:nvSpPr>
        <p:spPr>
          <a:xfrm>
            <a:off x="9731023" y="4804775"/>
            <a:ext cx="2460977"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BC0F88E-7826-40D0-394B-7C23FF9B89C8}"/>
              </a:ext>
            </a:extLst>
          </p:cNvPr>
          <p:cNvSpPr txBox="1"/>
          <p:nvPr/>
        </p:nvSpPr>
        <p:spPr>
          <a:xfrm>
            <a:off x="10437625" y="4845559"/>
            <a:ext cx="1752600"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Grades 2-3 </a:t>
            </a:r>
          </a:p>
        </p:txBody>
      </p:sp>
      <p:sp>
        <p:nvSpPr>
          <p:cNvPr id="6" name="Rectangle 5">
            <a:extLst>
              <a:ext uri="{FF2B5EF4-FFF2-40B4-BE49-F238E27FC236}">
                <a16:creationId xmlns:a16="http://schemas.microsoft.com/office/drawing/2014/main" id="{0BC475EF-52AB-70C4-0E52-07B75CC44A86}"/>
              </a:ext>
            </a:extLst>
          </p:cNvPr>
          <p:cNvSpPr/>
          <p:nvPr/>
        </p:nvSpPr>
        <p:spPr>
          <a:xfrm>
            <a:off x="9731023" y="5300983"/>
            <a:ext cx="2460978"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447865E-3CDD-C6B5-8A66-344273771B1E}"/>
              </a:ext>
            </a:extLst>
          </p:cNvPr>
          <p:cNvSpPr txBox="1"/>
          <p:nvPr/>
        </p:nvSpPr>
        <p:spPr>
          <a:xfrm>
            <a:off x="10320865" y="5343662"/>
            <a:ext cx="1869359"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ELL, Grade 3-4</a:t>
            </a:r>
          </a:p>
        </p:txBody>
      </p:sp>
      <p:sp>
        <p:nvSpPr>
          <p:cNvPr id="9" name="Rectangle 8">
            <a:extLst>
              <a:ext uri="{FF2B5EF4-FFF2-40B4-BE49-F238E27FC236}">
                <a16:creationId xmlns:a16="http://schemas.microsoft.com/office/drawing/2014/main" id="{F027B6B2-E812-0C9E-32A8-C8F74AE11EC1}"/>
              </a:ext>
            </a:extLst>
          </p:cNvPr>
          <p:cNvSpPr/>
          <p:nvPr/>
        </p:nvSpPr>
        <p:spPr>
          <a:xfrm>
            <a:off x="9731023" y="5797191"/>
            <a:ext cx="2460978"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23D2683-1197-4D5D-866C-30E32C3E505D}"/>
              </a:ext>
            </a:extLst>
          </p:cNvPr>
          <p:cNvSpPr txBox="1"/>
          <p:nvPr/>
        </p:nvSpPr>
        <p:spPr>
          <a:xfrm>
            <a:off x="9832622" y="5839870"/>
            <a:ext cx="2357602"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CLB 4 (fluent basic)</a:t>
            </a:r>
          </a:p>
        </p:txBody>
      </p:sp>
      <p:sp>
        <p:nvSpPr>
          <p:cNvPr id="11" name="Google Shape;54;p13">
            <a:extLst>
              <a:ext uri="{FF2B5EF4-FFF2-40B4-BE49-F238E27FC236}">
                <a16:creationId xmlns:a16="http://schemas.microsoft.com/office/drawing/2014/main" id="{6395A3C8-83DC-B738-6CF7-EFF4087AADE8}"/>
              </a:ext>
            </a:extLst>
          </p:cNvPr>
          <p:cNvSpPr txBox="1">
            <a:spLocks noGrp="1"/>
          </p:cNvSpPr>
          <p:nvPr>
            <p:ph type="ctrTitle"/>
          </p:nvPr>
        </p:nvSpPr>
        <p:spPr>
          <a:xfrm>
            <a:off x="1835700" y="282423"/>
            <a:ext cx="8520600" cy="106725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4800" dirty="0">
                <a:solidFill>
                  <a:schemeClr val="tx2">
                    <a:lumMod val="75000"/>
                    <a:lumOff val="25000"/>
                  </a:schemeClr>
                </a:solidFill>
                <a:latin typeface="Urbanist Medium"/>
                <a:ea typeface="Urbanist Medium"/>
                <a:cs typeface="Urbanist Medium"/>
                <a:sym typeface="Urbanist"/>
              </a:rPr>
              <a:t>Timmy’s Lonely Night</a:t>
            </a:r>
            <a:endParaRPr sz="4800" dirty="0">
              <a:solidFill>
                <a:schemeClr val="tx2">
                  <a:lumMod val="75000"/>
                  <a:lumOff val="25000"/>
                </a:schemeClr>
              </a:solidFill>
              <a:latin typeface="Urbanist Medium"/>
              <a:ea typeface="Urbanist Medium"/>
              <a:cs typeface="Urbanist Medium"/>
              <a:sym typeface="Urbanist"/>
            </a:endParaRPr>
          </a:p>
        </p:txBody>
      </p:sp>
      <p:sp>
        <p:nvSpPr>
          <p:cNvPr id="12" name="Google Shape;55;p13">
            <a:extLst>
              <a:ext uri="{FF2B5EF4-FFF2-40B4-BE49-F238E27FC236}">
                <a16:creationId xmlns:a16="http://schemas.microsoft.com/office/drawing/2014/main" id="{940A674E-B027-6271-98A0-ACF175B8B569}"/>
              </a:ext>
            </a:extLst>
          </p:cNvPr>
          <p:cNvSpPr txBox="1">
            <a:spLocks noGrp="1"/>
          </p:cNvSpPr>
          <p:nvPr>
            <p:ph type="subTitle" idx="1"/>
          </p:nvPr>
        </p:nvSpPr>
        <p:spPr>
          <a:xfrm>
            <a:off x="6875687" y="1786613"/>
            <a:ext cx="5081567" cy="3357649"/>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400" dirty="0">
                <a:latin typeface="Urbanist Medium"/>
                <a:ea typeface="Urbanist Medium"/>
                <a:cs typeface="Urbanist Medium"/>
                <a:sym typeface="Urbanist"/>
              </a:rPr>
              <a:t>This resource includes:</a:t>
            </a:r>
            <a:endParaRPr sz="2400" dirty="0">
              <a:latin typeface="Urbanist Medium"/>
              <a:ea typeface="Urbanist Medium"/>
              <a:cs typeface="Urbanist Medium"/>
              <a:sym typeface="Urbanist"/>
            </a:endParaRPr>
          </a:p>
          <a:p>
            <a:pPr lvl="0" indent="-457200" algn="l" rtl="0">
              <a:spcBef>
                <a:spcPts val="0"/>
              </a:spcBef>
              <a:spcAft>
                <a:spcPts val="0"/>
              </a:spcAft>
              <a:buFont typeface="Wingdings" pitchFamily="2" charset="2"/>
              <a:buChar char="ü"/>
            </a:pPr>
            <a:r>
              <a:rPr lang="en-CA" sz="2400" dirty="0">
                <a:latin typeface="Urbanist Medium"/>
                <a:ea typeface="Urbanist Medium"/>
                <a:cs typeface="Urbanist Medium"/>
                <a:sym typeface="Urbanist"/>
              </a:rPr>
              <a:t>Original story (text and video)</a:t>
            </a:r>
            <a:endParaRPr sz="2400" dirty="0">
              <a:latin typeface="Urbanist Medium"/>
              <a:ea typeface="Urbanist Medium"/>
              <a:cs typeface="Urbanist Medium"/>
              <a:sym typeface="Urbanist"/>
            </a:endParaRPr>
          </a:p>
          <a:p>
            <a:pPr lvl="0" indent="-457200" algn="l" rtl="0">
              <a:spcBef>
                <a:spcPts val="0"/>
              </a:spcBef>
              <a:spcAft>
                <a:spcPts val="0"/>
              </a:spcAft>
              <a:buFont typeface="Wingdings" pitchFamily="2" charset="2"/>
              <a:buChar char="ü"/>
            </a:pPr>
            <a:r>
              <a:rPr lang="en" sz="2400" dirty="0">
                <a:latin typeface="Urbanist Medium"/>
                <a:ea typeface="Urbanist Medium"/>
                <a:cs typeface="Urbanist Medium"/>
                <a:sym typeface="Urbanist"/>
              </a:rPr>
              <a:t>Lesson Plan Ideas and slides</a:t>
            </a:r>
          </a:p>
          <a:p>
            <a:pPr lvl="0" indent="-457200" algn="l" rtl="0">
              <a:spcBef>
                <a:spcPts val="0"/>
              </a:spcBef>
              <a:spcAft>
                <a:spcPts val="0"/>
              </a:spcAft>
              <a:buFont typeface="Wingdings" pitchFamily="2" charset="2"/>
              <a:buChar char="ü"/>
            </a:pPr>
            <a:r>
              <a:rPr lang="en" sz="2400" dirty="0">
                <a:latin typeface="Urbanist Medium"/>
                <a:ea typeface="Urbanist Medium"/>
                <a:cs typeface="Urbanist Medium"/>
                <a:sym typeface="Urbanist"/>
              </a:rPr>
              <a:t>printable worksheets at </a:t>
            </a:r>
            <a:r>
              <a:rPr lang="en-CA" sz="2400" dirty="0">
                <a:latin typeface="Urbanist Medium"/>
                <a:ea typeface="Urbanist Medium"/>
                <a:cs typeface="Urbanist Medium"/>
                <a:sym typeface="Urbanist"/>
              </a:rPr>
              <a:t>https://kimtharrison.ca/2024/10/19/timmys-lonely-night/</a:t>
            </a:r>
            <a:endParaRPr lang="en" sz="2400" dirty="0">
              <a:latin typeface="Urbanist Medium"/>
              <a:ea typeface="Urbanist Medium"/>
              <a:cs typeface="Urbanist Medium"/>
              <a:sym typeface="Urbanist"/>
            </a:endParaRPr>
          </a:p>
          <a:p>
            <a:pPr marL="0" lvl="0" indent="0" algn="ctr" rtl="0">
              <a:spcBef>
                <a:spcPts val="0"/>
              </a:spcBef>
              <a:spcAft>
                <a:spcPts val="0"/>
              </a:spcAft>
              <a:buNone/>
            </a:pPr>
            <a:endParaRPr sz="2400" dirty="0">
              <a:latin typeface="Urbanist Medium"/>
              <a:ea typeface="Urbanist Medium"/>
              <a:cs typeface="Urbanist Medium"/>
              <a:sym typeface="Urbanist"/>
            </a:endParaRPr>
          </a:p>
        </p:txBody>
      </p:sp>
      <p:sp>
        <p:nvSpPr>
          <p:cNvPr id="2" name="Google Shape;55;p13">
            <a:extLst>
              <a:ext uri="{FF2B5EF4-FFF2-40B4-BE49-F238E27FC236}">
                <a16:creationId xmlns:a16="http://schemas.microsoft.com/office/drawing/2014/main" id="{10600F79-C6DA-A730-FFB7-E208E3083054}"/>
              </a:ext>
            </a:extLst>
          </p:cNvPr>
          <p:cNvSpPr txBox="1">
            <a:spLocks/>
          </p:cNvSpPr>
          <p:nvPr/>
        </p:nvSpPr>
        <p:spPr>
          <a:xfrm>
            <a:off x="772533" y="1786613"/>
            <a:ext cx="5504281" cy="4508744"/>
          </a:xfrm>
          <a:prstGeom prst="rect">
            <a:avLst/>
          </a:prstGeom>
        </p:spPr>
        <p:txBody>
          <a:bodyPr spcFirstLastPara="1" vert="horz" wrap="square" lIns="91425" tIns="91425" rIns="91425" bIns="91425" rtlCol="0" anchor="t"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aveat"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CA" dirty="0">
                <a:latin typeface="Urbanist Medium"/>
                <a:ea typeface="Urbanist Medium"/>
                <a:cs typeface="Urbanist Medium"/>
                <a:sym typeface="Urbanist"/>
              </a:rPr>
              <a:t>Curriculum goals/skills tie-ins:</a:t>
            </a:r>
          </a:p>
          <a:p>
            <a:pPr marL="342900" indent="-342900" algn="l">
              <a:spcBef>
                <a:spcPts val="0"/>
              </a:spcBef>
              <a:buFont typeface="Arial" panose="020B0604020202020204" pitchFamily="34" charset="0"/>
              <a:buChar char="•"/>
            </a:pPr>
            <a:r>
              <a:rPr lang="en-CA" dirty="0">
                <a:latin typeface="Urbanist Medium"/>
                <a:ea typeface="Urbanist Medium"/>
                <a:cs typeface="Urbanist Medium"/>
                <a:sym typeface="Urbanist"/>
              </a:rPr>
              <a:t>Suggested Grades 2-3 </a:t>
            </a:r>
          </a:p>
          <a:p>
            <a:pPr marL="342900" indent="-342900" algn="l">
              <a:spcBef>
                <a:spcPts val="0"/>
              </a:spcBef>
              <a:buFont typeface="Arial" panose="020B0604020202020204" pitchFamily="34" charset="0"/>
              <a:buChar char="•"/>
            </a:pPr>
            <a:r>
              <a:rPr lang="en-CA" dirty="0">
                <a:latin typeface="Urbanist Medium"/>
                <a:ea typeface="Urbanist Medium"/>
                <a:cs typeface="Urbanist Medium"/>
                <a:sym typeface="Urbanist"/>
              </a:rPr>
              <a:t>Suggested ELL: 3-4; CLB: 4 (fluent basic) </a:t>
            </a:r>
          </a:p>
          <a:p>
            <a:pPr marL="342900" indent="-342900" algn="l">
              <a:spcBef>
                <a:spcPts val="0"/>
              </a:spcBef>
              <a:buFont typeface="Arial" panose="020B0604020202020204" pitchFamily="34" charset="0"/>
              <a:buChar char="•"/>
            </a:pPr>
            <a:r>
              <a:rPr lang="en-CA" dirty="0">
                <a:latin typeface="Urbanist Medium"/>
                <a:ea typeface="Urbanist Medium"/>
                <a:cs typeface="Urbanist Medium"/>
                <a:sym typeface="Urbanist"/>
              </a:rPr>
              <a:t>Inference</a:t>
            </a:r>
          </a:p>
          <a:p>
            <a:pPr marL="342900" indent="-342900" algn="l">
              <a:spcBef>
                <a:spcPts val="0"/>
              </a:spcBef>
              <a:buFont typeface="Arial" panose="020B0604020202020204" pitchFamily="34" charset="0"/>
              <a:buChar char="•"/>
            </a:pPr>
            <a:r>
              <a:rPr lang="en-CA" dirty="0">
                <a:latin typeface="Urbanist Medium"/>
                <a:ea typeface="Urbanist Medium"/>
                <a:cs typeface="Urbanist Medium"/>
                <a:sym typeface="Urbanist"/>
              </a:rPr>
              <a:t>Animals (movement/behaviours)</a:t>
            </a:r>
          </a:p>
          <a:p>
            <a:pPr marL="342900" indent="-342900" algn="l">
              <a:spcBef>
                <a:spcPts val="0"/>
              </a:spcBef>
              <a:buFont typeface="Arial" panose="020B0604020202020204" pitchFamily="34" charset="0"/>
              <a:buChar char="•"/>
            </a:pPr>
            <a:r>
              <a:rPr lang="en-CA" dirty="0">
                <a:latin typeface="Urbanist Medium"/>
                <a:ea typeface="Urbanist Medium"/>
                <a:cs typeface="Urbanist Medium"/>
                <a:sym typeface="Urbanist"/>
              </a:rPr>
              <a:t>Creative writing </a:t>
            </a:r>
          </a:p>
          <a:p>
            <a:pPr marL="342900" indent="-342900" algn="l">
              <a:spcBef>
                <a:spcPts val="0"/>
              </a:spcBef>
              <a:buFont typeface="Arial" panose="020B0604020202020204" pitchFamily="34" charset="0"/>
              <a:buChar char="•"/>
            </a:pPr>
            <a:r>
              <a:rPr lang="en-CA" dirty="0">
                <a:latin typeface="Urbanist Medium"/>
                <a:ea typeface="Urbanist Medium"/>
                <a:cs typeface="Urbanist Medium"/>
                <a:sym typeface="Urbanist"/>
              </a:rPr>
              <a:t>Language: verbs (past simple tense); indefinite pronouns: no one, anyone, everyone, someone, something) </a:t>
            </a:r>
          </a:p>
          <a:p>
            <a:pPr marL="342900" indent="-342900" algn="l">
              <a:spcBef>
                <a:spcPts val="0"/>
              </a:spcBef>
              <a:buFont typeface="Arial" panose="020B0604020202020204" pitchFamily="34" charset="0"/>
              <a:buChar char="•"/>
            </a:pPr>
            <a:r>
              <a:rPr lang="en-CA" dirty="0">
                <a:latin typeface="Urbanist Medium"/>
                <a:ea typeface="Urbanist Medium"/>
                <a:cs typeface="Urbanist Medium"/>
                <a:sym typeface="Urbanist"/>
              </a:rPr>
              <a:t>Topic tie-in: Halloween </a:t>
            </a:r>
          </a:p>
          <a:p>
            <a:pPr>
              <a:spcBef>
                <a:spcPts val="0"/>
              </a:spcBef>
            </a:pPr>
            <a:endParaRPr lang="en-CA" dirty="0">
              <a:latin typeface="Urbanist Medium"/>
              <a:ea typeface="Urbanist Medium"/>
              <a:cs typeface="Urbanist Medium"/>
              <a:sym typeface="Urbanist"/>
            </a:endParaRPr>
          </a:p>
        </p:txBody>
      </p:sp>
    </p:spTree>
    <p:extLst>
      <p:ext uri="{BB962C8B-B14F-4D97-AF65-F5344CB8AC3E}">
        <p14:creationId xmlns:p14="http://schemas.microsoft.com/office/powerpoint/2010/main" val="2498533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BD0B1-8940-BBA4-9BD3-C7D010E6297F}"/>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a:lstStyle>
          <a:p>
            <a:r>
              <a:rPr lang="en-US">
                <a:solidFill>
                  <a:srgbClr val="053F95"/>
                </a:solidFill>
              </a:rPr>
              <a:t>Pre-Reading Questions</a:t>
            </a:r>
          </a:p>
        </p:txBody>
      </p:sp>
      <p:sp>
        <p:nvSpPr>
          <p:cNvPr id="3" name="Content Placeholder 2">
            <a:extLst>
              <a:ext uri="{FF2B5EF4-FFF2-40B4-BE49-F238E27FC236}">
                <a16:creationId xmlns:a16="http://schemas.microsoft.com/office/drawing/2014/main" id="{B5604E96-875E-4DC3-58F7-6CE69A668C69}"/>
              </a:ext>
            </a:extLst>
          </p:cNvPr>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Font typeface="+mj-lt"/>
              <a:buAutoNum type="arabicPeriod"/>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The title of this story is “Timmy’s lonely night.” What do you think the story will be about? Why do you think that?</a:t>
            </a:r>
          </a:p>
          <a:p>
            <a:pPr marL="342900" lvl="0" indent="-342900">
              <a:buFont typeface="+mj-lt"/>
              <a:buAutoNum type="arabicPeriod"/>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Have you ever felt lonely? </a:t>
            </a:r>
          </a:p>
          <a:p>
            <a:pPr marL="342900" lvl="0" indent="-342900">
              <a:buFont typeface="+mj-lt"/>
              <a:buAutoNum type="arabicPeriod"/>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Do you think that adults can feel lonely? How about animals? </a:t>
            </a:r>
          </a:p>
          <a:p>
            <a:endParaRPr lang="en-US"/>
          </a:p>
        </p:txBody>
      </p:sp>
    </p:spTree>
    <p:extLst>
      <p:ext uri="{BB962C8B-B14F-4D97-AF65-F5344CB8AC3E}">
        <p14:creationId xmlns:p14="http://schemas.microsoft.com/office/powerpoint/2010/main" val="55636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E75F236-E493-5527-0BFD-E87433D2DBC0}"/>
            </a:ext>
          </a:extLst>
        </p:cNvPr>
        <p:cNvGrpSpPr/>
        <p:nvPr/>
      </p:nvGrpSpPr>
      <p:grpSpPr>
        <a:xfrm>
          <a:off x="0" y="0"/>
          <a:ext cx="0" cy="0"/>
          <a:chOff x="0" y="0"/>
          <a:chExt cx="0" cy="0"/>
        </a:xfrm>
      </p:grpSpPr>
      <p:pic>
        <p:nvPicPr>
          <p:cNvPr id="2" name="Online Media 1" descr="Fun, spooky story for Grades 2-3 with creative writing activity">
            <a:hlinkClick r:id="" action="ppaction://media"/>
            <a:extLst>
              <a:ext uri="{FF2B5EF4-FFF2-40B4-BE49-F238E27FC236}">
                <a16:creationId xmlns:a16="http://schemas.microsoft.com/office/drawing/2014/main" id="{FCD2E143-B4F5-5ED3-D70E-6F757E89777F}"/>
              </a:ext>
            </a:extLst>
          </p:cNvPr>
          <p:cNvPicPr>
            <a:picLocks noRot="1" noChangeAspect="1"/>
          </p:cNvPicPr>
          <p:nvPr>
            <a:videoFile r:link="rId1"/>
          </p:nvPr>
        </p:nvPicPr>
        <p:blipFill>
          <a:blip r:embed="rId3"/>
          <a:stretch>
            <a:fillRect/>
          </a:stretch>
        </p:blipFill>
        <p:spPr>
          <a:xfrm>
            <a:off x="1165852" y="643466"/>
            <a:ext cx="9860295" cy="5571067"/>
          </a:xfrm>
          <a:prstGeom prst="rect">
            <a:avLst/>
          </a:prstGeom>
        </p:spPr>
      </p:pic>
    </p:spTree>
    <p:extLst>
      <p:ext uri="{BB962C8B-B14F-4D97-AF65-F5344CB8AC3E}">
        <p14:creationId xmlns:p14="http://schemas.microsoft.com/office/powerpoint/2010/main" val="3395071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1193A-4122-FADD-B632-D182731DBA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687C59-E6A6-5943-3C5B-F63F5460C047}"/>
              </a:ext>
            </a:extLst>
          </p:cNvPr>
          <p:cNvSpPr txBox="1">
            <a:spLocks/>
          </p:cNvSpPr>
          <p:nvPr/>
        </p:nvSpPr>
        <p:spPr>
          <a:xfrm>
            <a:off x="438149" y="293687"/>
            <a:ext cx="10515600" cy="563563"/>
          </a:xfrm>
          <a:prstGeom prst="rect">
            <a:avLst/>
          </a:prstGeom>
        </p:spPr>
        <p:txBody>
          <a:bodyPr/>
          <a:lst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a:lstStyle>
          <a:p>
            <a:r>
              <a:rPr lang="en-US" sz="2800">
                <a:solidFill>
                  <a:srgbClr val="053F96"/>
                </a:solidFill>
              </a:rPr>
              <a:t>Timmy’s Lonely Night</a:t>
            </a:r>
          </a:p>
        </p:txBody>
      </p:sp>
      <p:sp>
        <p:nvSpPr>
          <p:cNvPr id="3" name="Content Placeholder 2">
            <a:extLst>
              <a:ext uri="{FF2B5EF4-FFF2-40B4-BE49-F238E27FC236}">
                <a16:creationId xmlns:a16="http://schemas.microsoft.com/office/drawing/2014/main" id="{6CC22A42-D7BE-BE17-C16B-CCFD935F9B9B}"/>
              </a:ext>
            </a:extLst>
          </p:cNvPr>
          <p:cNvSpPr txBox="1">
            <a:spLocks/>
          </p:cNvSpPr>
          <p:nvPr/>
        </p:nvSpPr>
        <p:spPr>
          <a:xfrm>
            <a:off x="414337" y="857250"/>
            <a:ext cx="11363325" cy="54824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Timmy stretched awake after his long nap. His bed was so warm and cozy, but his belly was empty, and he wanted his dinner. </a:t>
            </a:r>
            <a:b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br>
            <a:b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b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He shimmied into the kitchen. Something was different. Timmy’s spine started to tingle and his whiskers twitched. “Why are all the lights off? He thought. It’s dinner time. Where is everyone?”  </a:t>
            </a:r>
            <a:b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br>
            <a:b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b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He peeked into the dining room. There were no lights on in there either and no sign of anyone in his family. That’s odd, he thought. He slipped into the hallway. No one. He ran upstairs. No one. He ran in and out of the bedrooms. He checked under the beds. He looked behind the doors. No one. The house was dark and quiet. There was no one anywhere at all.  </a:t>
            </a:r>
            <a:b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br>
            <a:b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b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He was all alone. </a:t>
            </a:r>
          </a:p>
          <a:p>
            <a:endParaRPr lang="en-US" sz="1800"/>
          </a:p>
        </p:txBody>
      </p:sp>
    </p:spTree>
    <p:extLst>
      <p:ext uri="{BB962C8B-B14F-4D97-AF65-F5344CB8AC3E}">
        <p14:creationId xmlns:p14="http://schemas.microsoft.com/office/powerpoint/2010/main" val="3053312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8574B-ED98-0191-A2A0-8C6FE6CC951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4D5BE9-004F-3F45-F528-C01701873436}"/>
              </a:ext>
            </a:extLst>
          </p:cNvPr>
          <p:cNvSpPr txBox="1">
            <a:spLocks/>
          </p:cNvSpPr>
          <p:nvPr/>
        </p:nvSpPr>
        <p:spPr>
          <a:xfrm>
            <a:off x="438149" y="314326"/>
            <a:ext cx="11363325" cy="59150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“They would never forget my dinner,” he thought. “Where are they? What’s going on? Is something wrong?”   </a:t>
            </a:r>
          </a:p>
          <a:p>
            <a:pPr marL="0" indent="0">
              <a:buNone/>
            </a:pPr>
            <a:b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b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He sprinted back to the dining room and jumped up on the window seat. The car was still in the driveway. The bikes were still leaning against the shed. That’s strange. Why would they… But Timmy couldn’t finish his thought. </a:t>
            </a:r>
          </a:p>
          <a:p>
            <a:pPr marL="0" indent="0">
              <a:buNone/>
            </a:pPr>
            <a:b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b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Suddenly, bright orange lights lit up the front yard, followed by a SWISHing, SWOOSHing sound. Then, thick white foggy clouds circled the lights. Timmy had never seen clouds blowing up from the ground before. He stared deeply at them when…</a:t>
            </a:r>
          </a:p>
          <a:p>
            <a:pPr marL="0" indent="0">
              <a:buNone/>
            </a:pPr>
            <a:b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b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CA, CA, CA, CA, CA</a:t>
            </a:r>
          </a:p>
          <a:p>
            <a:endParaRPr lang="en-US" sz="1800"/>
          </a:p>
        </p:txBody>
      </p:sp>
    </p:spTree>
    <p:extLst>
      <p:ext uri="{BB962C8B-B14F-4D97-AF65-F5344CB8AC3E}">
        <p14:creationId xmlns:p14="http://schemas.microsoft.com/office/powerpoint/2010/main" val="895804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4C07C-9329-CF94-68C8-16CA66BCEBA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3BE3FF-92A9-D7DF-3F16-FF4D5382E6B4}"/>
              </a:ext>
            </a:extLst>
          </p:cNvPr>
          <p:cNvSpPr txBox="1">
            <a:spLocks/>
          </p:cNvSpPr>
          <p:nvPr/>
        </p:nvSpPr>
        <p:spPr>
          <a:xfrm>
            <a:off x="438149" y="314326"/>
            <a:ext cx="11363325" cy="59150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Timmy’s back arched and his fur stood on end. He wanted to run back to his bed and hide, but he couldn’t move. A tall, mysterious figure with a pointy hat and a broom in one hand cackled a hollow laugh that echoed around the yard. </a:t>
            </a:r>
          </a:p>
          <a:p>
            <a:pPr marL="0" indent="0">
              <a:buNone/>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pPr marL="0" indent="0">
              <a:buNone/>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CA, </a:t>
            </a:r>
            <a:r>
              <a:rPr lang="en-CA" kern="100">
                <a:solidFill>
                  <a:srgbClr val="7F7F7F"/>
                </a:solidFill>
                <a:effectLst/>
                <a:latin typeface="Urbanist Medium" panose="020B0A04040200000203" pitchFamily="34" charset="77"/>
                <a:ea typeface="Urbanist Medium" panose="020B0A04040200000203" pitchFamily="34" charset="77"/>
                <a:cs typeface="Urbanist Medium" panose="020B0A04040200000203" pitchFamily="34" charset="77"/>
              </a:rPr>
              <a:t>CA, CA,</a:t>
            </a: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 </a:t>
            </a:r>
            <a:r>
              <a:rPr lang="en-CA" kern="100">
                <a:solidFill>
                  <a:srgbClr val="ADADAD"/>
                </a:solidFill>
                <a:effectLst/>
                <a:latin typeface="Urbanist Medium" panose="020B0A04040200000203" pitchFamily="34" charset="77"/>
                <a:ea typeface="Urbanist Medium" panose="020B0A04040200000203" pitchFamily="34" charset="77"/>
                <a:cs typeface="Urbanist Medium" panose="020B0A04040200000203" pitchFamily="34" charset="77"/>
              </a:rPr>
              <a:t>CA, CA</a:t>
            </a:r>
            <a:endParaRPr lang="en-CA" kern="100">
              <a:effectLst/>
              <a:latin typeface="Urbanist Medium" panose="020B0A04040200000203" pitchFamily="34" charset="77"/>
              <a:ea typeface="Urbanist Medium" panose="020B0A04040200000203" pitchFamily="34" charset="77"/>
              <a:cs typeface="Urbanist Medium" panose="020B0A04040200000203" pitchFamily="34" charset="77"/>
            </a:endParaRPr>
          </a:p>
          <a:p>
            <a:pPr marL="0" indent="0">
              <a:buNone/>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pPr marL="0" indent="0">
              <a:buNone/>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Timmy was so focused on the orange lights and the strange noise outside that he didn’t notice the key turn in the front door lock. He didn’t see the eight feet stomp inside. He only started to sense he was no longer alone when someone in a long, grey cloak swept into the dining room, and long grey arms reached out toward him. </a:t>
            </a:r>
          </a:p>
          <a:p>
            <a:endParaRPr lang="en-US" sz="1800"/>
          </a:p>
        </p:txBody>
      </p:sp>
    </p:spTree>
    <p:extLst>
      <p:ext uri="{BB962C8B-B14F-4D97-AF65-F5344CB8AC3E}">
        <p14:creationId xmlns:p14="http://schemas.microsoft.com/office/powerpoint/2010/main" val="3449220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E4B2E-DFD8-14DD-067D-0695D699F8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95FC25-90D6-BC05-7488-73BDC597366D}"/>
              </a:ext>
            </a:extLst>
          </p:cNvPr>
          <p:cNvSpPr txBox="1">
            <a:spLocks/>
          </p:cNvSpPr>
          <p:nvPr/>
        </p:nvSpPr>
        <p:spPr>
          <a:xfrm>
            <a:off x="538161" y="1285876"/>
            <a:ext cx="11363325" cy="38290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“There you are,” a familiar voice said as he felt a hand stroke his back. He let himself relax, just a little, and started to purr. Then, the voice disappeared, and his dinner appeared next to him. </a:t>
            </a:r>
          </a:p>
          <a:p>
            <a:pPr marL="0" indent="0">
              <a:buNone/>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pPr marL="0" indent="0">
              <a:buNone/>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Now, he was so focused on the delicious dinner smells that he never heard the voice whisper, “Hap… </a:t>
            </a:r>
          </a:p>
          <a:p>
            <a:endParaRPr lang="en-US" sz="1800"/>
          </a:p>
        </p:txBody>
      </p:sp>
    </p:spTree>
    <p:extLst>
      <p:ext uri="{BB962C8B-B14F-4D97-AF65-F5344CB8AC3E}">
        <p14:creationId xmlns:p14="http://schemas.microsoft.com/office/powerpoint/2010/main" val="2550637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8E6DB-EA97-38A1-1578-2D5B74076F34}"/>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a:lstStyle>
          <a:p>
            <a:r>
              <a:rPr lang="en-US">
                <a:solidFill>
                  <a:srgbClr val="053F96"/>
                </a:solidFill>
              </a:rPr>
              <a:t>Post-Reading Questions</a:t>
            </a:r>
          </a:p>
        </p:txBody>
      </p:sp>
      <p:sp>
        <p:nvSpPr>
          <p:cNvPr id="3" name="Content Placeholder 2">
            <a:extLst>
              <a:ext uri="{FF2B5EF4-FFF2-40B4-BE49-F238E27FC236}">
                <a16:creationId xmlns:a16="http://schemas.microsoft.com/office/drawing/2014/main" id="{0BDB37FA-71AB-732D-7B0A-56AE07034367}"/>
              </a:ext>
            </a:extLst>
          </p:cNvPr>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CA" sz="3200" kern="100"/>
              <a:t>What kind of animal is Timmy? Choose 3 words from the story that support your answer. </a:t>
            </a:r>
          </a:p>
          <a:p>
            <a:pPr marL="514350" indent="-514350">
              <a:buFont typeface="+mj-lt"/>
              <a:buAutoNum type="arabicPeriod"/>
            </a:pPr>
            <a:r>
              <a:rPr lang="en-CA" sz="3200" kern="100"/>
              <a:t>What do you think the “tall, mysterious figure” in the front yard is? Say why you think that using words from the story. </a:t>
            </a:r>
          </a:p>
          <a:p>
            <a:pPr marL="514350" indent="-514350">
              <a:buFont typeface="+mj-lt"/>
              <a:buAutoNum type="arabicPeriod"/>
            </a:pPr>
            <a:r>
              <a:rPr lang="en-CA" sz="3200" kern="100"/>
              <a:t>What do you think the voice at the end of the story whispers? (Clue: It’s 2 words!)</a:t>
            </a:r>
          </a:p>
          <a:p>
            <a:pPr marL="0" indent="0">
              <a:buNone/>
            </a:pPr>
            <a:r>
              <a:rPr lang="en-CA" sz="3200" kern="100"/>
              <a:t>      Hap______________________ </a:t>
            </a:r>
          </a:p>
          <a:p>
            <a:endParaRPr lang="en-US"/>
          </a:p>
        </p:txBody>
      </p:sp>
    </p:spTree>
    <p:extLst>
      <p:ext uri="{BB962C8B-B14F-4D97-AF65-F5344CB8AC3E}">
        <p14:creationId xmlns:p14="http://schemas.microsoft.com/office/powerpoint/2010/main" val="783119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5CD2F-C41C-1279-E3B6-A5CDC8FF578B}"/>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a:lstStyle>
          <a:p>
            <a:r>
              <a:rPr lang="en-US">
                <a:solidFill>
                  <a:srgbClr val="053F96"/>
                </a:solidFill>
              </a:rPr>
              <a:t>Post-Reading Activities: 1</a:t>
            </a:r>
          </a:p>
        </p:txBody>
      </p:sp>
      <p:sp>
        <p:nvSpPr>
          <p:cNvPr id="3" name="Content Placeholder 2">
            <a:extLst>
              <a:ext uri="{FF2B5EF4-FFF2-40B4-BE49-F238E27FC236}">
                <a16:creationId xmlns:a16="http://schemas.microsoft.com/office/drawing/2014/main" id="{5F39608B-C7E6-492C-9D70-0BF4252FB8A5}"/>
              </a:ext>
            </a:extLst>
          </p:cNvPr>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3200" kern="100"/>
              <a:t>Find all the verbs in these sentences from the story:</a:t>
            </a:r>
          </a:p>
          <a:p>
            <a:pPr marL="0" indent="0">
              <a:buNone/>
            </a:pPr>
            <a:r>
              <a:rPr lang="en-CA" sz="3200" kern="100"/>
              <a:t> </a:t>
            </a:r>
          </a:p>
          <a:p>
            <a:pPr marL="0" indent="0">
              <a:buNone/>
            </a:pPr>
            <a:r>
              <a:rPr lang="en-CA" sz="3200" kern="100"/>
              <a:t>Timmy stretched awake after his long nap.</a:t>
            </a:r>
          </a:p>
          <a:p>
            <a:pPr marL="0" indent="0">
              <a:buNone/>
            </a:pPr>
            <a:r>
              <a:rPr lang="en-CA" sz="3200" kern="100"/>
              <a:t>He shimmied into the kitchen.</a:t>
            </a:r>
          </a:p>
          <a:p>
            <a:pPr marL="0" indent="0">
              <a:buNone/>
            </a:pPr>
            <a:r>
              <a:rPr lang="en-CA" sz="3200" kern="100"/>
              <a:t>He peeked into the dining room.</a:t>
            </a:r>
          </a:p>
          <a:p>
            <a:pPr marL="0" indent="0">
              <a:buNone/>
            </a:pPr>
            <a:r>
              <a:rPr lang="en-CA" sz="3200" kern="100"/>
              <a:t>Timmy’s back arched.</a:t>
            </a:r>
          </a:p>
          <a:p>
            <a:endParaRPr lang="en-US"/>
          </a:p>
        </p:txBody>
      </p:sp>
    </p:spTree>
    <p:extLst>
      <p:ext uri="{BB962C8B-B14F-4D97-AF65-F5344CB8AC3E}">
        <p14:creationId xmlns:p14="http://schemas.microsoft.com/office/powerpoint/2010/main" val="1710956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49DB0-3E0D-6124-721E-16D6BDA580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ACBC1C-67CC-47A4-69DD-46F11607B04B}"/>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a:lstStyle>
          <a:p>
            <a:r>
              <a:rPr lang="en-US">
                <a:solidFill>
                  <a:srgbClr val="053F96"/>
                </a:solidFill>
              </a:rPr>
              <a:t>Post-Reading Activities: 1</a:t>
            </a:r>
          </a:p>
        </p:txBody>
      </p:sp>
      <p:sp>
        <p:nvSpPr>
          <p:cNvPr id="3" name="Content Placeholder 2">
            <a:extLst>
              <a:ext uri="{FF2B5EF4-FFF2-40B4-BE49-F238E27FC236}">
                <a16:creationId xmlns:a16="http://schemas.microsoft.com/office/drawing/2014/main" id="{70D90D49-530F-EFFA-C72E-56D49ACD63FB}"/>
              </a:ext>
            </a:extLst>
          </p:cNvPr>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What tense are the verbs in? __________________</a:t>
            </a:r>
          </a:p>
          <a:p>
            <a:pPr marL="0" indent="0">
              <a:buNone/>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Write the infinitive or base form of the verb: </a:t>
            </a:r>
          </a:p>
          <a:p>
            <a:pPr marL="0" indent="0">
              <a:buNone/>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1.</a:t>
            </a:r>
          </a:p>
          <a:p>
            <a:pPr marL="0" indent="0">
              <a:buNone/>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2.</a:t>
            </a:r>
          </a:p>
          <a:p>
            <a:pPr marL="0" indent="0">
              <a:buNone/>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3.</a:t>
            </a:r>
          </a:p>
          <a:p>
            <a:pPr marL="0" indent="0">
              <a:buNone/>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4.</a:t>
            </a:r>
          </a:p>
          <a:p>
            <a:endParaRPr lang="en-US"/>
          </a:p>
        </p:txBody>
      </p:sp>
    </p:spTree>
    <p:extLst>
      <p:ext uri="{BB962C8B-B14F-4D97-AF65-F5344CB8AC3E}">
        <p14:creationId xmlns:p14="http://schemas.microsoft.com/office/powerpoint/2010/main" val="3537581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AC809-562E-CAE9-E4E9-63D7434499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1B01D2-18FC-A3B6-52A5-21375C5CA7AA}"/>
              </a:ext>
            </a:extLst>
          </p:cNvPr>
          <p:cNvSpPr txBox="1">
            <a:spLocks/>
          </p:cNvSpPr>
          <p:nvPr/>
        </p:nvSpPr>
        <p:spPr>
          <a:xfrm>
            <a:off x="485775" y="236538"/>
            <a:ext cx="10515600" cy="1325563"/>
          </a:xfrm>
          <a:prstGeom prst="rect">
            <a:avLst/>
          </a:prstGeom>
        </p:spPr>
        <p:txBody>
          <a:bodyPr/>
          <a:lst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a:lstStyle>
          <a:p>
            <a:r>
              <a:rPr lang="en-US">
                <a:solidFill>
                  <a:srgbClr val="053F96"/>
                </a:solidFill>
              </a:rPr>
              <a:t>Post-Reading Activities: 1</a:t>
            </a:r>
          </a:p>
        </p:txBody>
      </p:sp>
      <p:sp>
        <p:nvSpPr>
          <p:cNvPr id="3" name="Content Placeholder 2">
            <a:extLst>
              <a:ext uri="{FF2B5EF4-FFF2-40B4-BE49-F238E27FC236}">
                <a16:creationId xmlns:a16="http://schemas.microsoft.com/office/drawing/2014/main" id="{F835BAEA-DDFB-8F2D-344C-B5C315B4EF54}"/>
              </a:ext>
            </a:extLst>
          </p:cNvPr>
          <p:cNvSpPr txBox="1">
            <a:spLocks/>
          </p:cNvSpPr>
          <p:nvPr/>
        </p:nvSpPr>
        <p:spPr>
          <a:xfrm>
            <a:off x="485775" y="1385888"/>
            <a:ext cx="11101388" cy="47910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How do you stretch awake after a nap? Show the movement. What animals stretch? Are there any animals that can’t stretch? </a:t>
            </a:r>
          </a:p>
          <a:p>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How do you shimmy? Show the movement. What animals shimmy? Are there any animals that can’t shimmy? </a:t>
            </a:r>
          </a:p>
          <a:p>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How do you peek? Show the movement. What animals peek? Are there any animals that can’t peek? </a:t>
            </a:r>
          </a:p>
          <a:p>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How do you arch your back? Show the movement. What animals arch their backs? Are there any animals that can’t arch their backs? </a:t>
            </a:r>
          </a:p>
          <a:p>
            <a:endParaRPr lang="en-US"/>
          </a:p>
        </p:txBody>
      </p:sp>
    </p:spTree>
    <p:extLst>
      <p:ext uri="{BB962C8B-B14F-4D97-AF65-F5344CB8AC3E}">
        <p14:creationId xmlns:p14="http://schemas.microsoft.com/office/powerpoint/2010/main" val="727485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C1DA-002C-0AE6-E7E9-902BF30FEAA7}"/>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a:lstStyle>
          <a:p>
            <a:r>
              <a:rPr lang="en-US">
                <a:solidFill>
                  <a:srgbClr val="053F96"/>
                </a:solidFill>
              </a:rPr>
              <a:t>Post-Reading Activities: 2</a:t>
            </a:r>
          </a:p>
        </p:txBody>
      </p:sp>
      <p:sp>
        <p:nvSpPr>
          <p:cNvPr id="3" name="Content Placeholder 2">
            <a:extLst>
              <a:ext uri="{FF2B5EF4-FFF2-40B4-BE49-F238E27FC236}">
                <a16:creationId xmlns:a16="http://schemas.microsoft.com/office/drawing/2014/main" id="{22371C7A-7393-FE92-2B8E-4FBF57A924D1}"/>
              </a:ext>
            </a:extLst>
          </p:cNvPr>
          <p:cNvSpPr txBox="1">
            <a:spLocks/>
          </p:cNvSpPr>
          <p:nvPr/>
        </p:nvSpPr>
        <p:spPr>
          <a:xfrm>
            <a:off x="838199" y="1385888"/>
            <a:ext cx="10748963" cy="47910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3200" u="sng" kern="100">
                <a:effectLst/>
                <a:latin typeface="Urbanist Medium" panose="020B0A04040200000203" pitchFamily="34" charset="77"/>
                <a:ea typeface="Urbanist Medium" panose="020B0A04040200000203" pitchFamily="34" charset="77"/>
                <a:cs typeface="Urbanist Medium" panose="020B0A04040200000203" pitchFamily="34" charset="77"/>
              </a:rPr>
              <a:t>Part 1: </a:t>
            </a: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How does Timmy feel in this story? Write 2-3 sentences saying how he feels. Use words from the story to support your answer. </a:t>
            </a:r>
          </a:p>
          <a:p>
            <a:pPr marL="0" indent="0">
              <a:buNone/>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pPr marL="0" indent="0">
              <a:buNone/>
            </a:pPr>
            <a:r>
              <a:rPr lang="en-CA" sz="3200" u="sng" kern="100">
                <a:effectLst/>
                <a:latin typeface="Urbanist Medium" panose="020B0A04040200000203" pitchFamily="34" charset="77"/>
                <a:ea typeface="Urbanist Medium" panose="020B0A04040200000203" pitchFamily="34" charset="77"/>
                <a:cs typeface="Urbanist Medium" panose="020B0A04040200000203" pitchFamily="34" charset="77"/>
              </a:rPr>
              <a:t>Part 2: </a:t>
            </a: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What can we do to help our pets and other animals feel safer on Halloween? Write 2-3 sentences saying what we can do and why. </a:t>
            </a:r>
          </a:p>
          <a:p>
            <a:endParaRPr lang="en-US"/>
          </a:p>
        </p:txBody>
      </p:sp>
    </p:spTree>
    <p:extLst>
      <p:ext uri="{BB962C8B-B14F-4D97-AF65-F5344CB8AC3E}">
        <p14:creationId xmlns:p14="http://schemas.microsoft.com/office/powerpoint/2010/main" val="256170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4F345-B0B4-4F6F-0E35-1F286062008E}"/>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a:lstStyle>
          <a:p>
            <a:r>
              <a:rPr lang="en-US">
                <a:solidFill>
                  <a:srgbClr val="053F96"/>
                </a:solidFill>
              </a:rPr>
              <a:t>Post-Reading Activities: 3</a:t>
            </a:r>
          </a:p>
        </p:txBody>
      </p:sp>
      <p:sp>
        <p:nvSpPr>
          <p:cNvPr id="3" name="Content Placeholder 2">
            <a:extLst>
              <a:ext uri="{FF2B5EF4-FFF2-40B4-BE49-F238E27FC236}">
                <a16:creationId xmlns:a16="http://schemas.microsoft.com/office/drawing/2014/main" id="{CBA97495-8445-D669-5686-2BC5C90529B8}"/>
              </a:ext>
            </a:extLst>
          </p:cNvPr>
          <p:cNvSpPr txBox="1">
            <a:spLocks/>
          </p:cNvSpPr>
          <p:nvPr/>
        </p:nvSpPr>
        <p:spPr>
          <a:xfrm>
            <a:off x="838199" y="1385888"/>
            <a:ext cx="10748963" cy="51069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Write your own spooky Halloween story. Use the questions below to help you plan.</a:t>
            </a:r>
          </a:p>
          <a:p>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Where is your story set? (for example: at home, in a city, in a forest)</a:t>
            </a:r>
          </a:p>
          <a:p>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Who is your main character? (is it a human, an animal, a different kind of creature?)</a:t>
            </a:r>
          </a:p>
          <a:p>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Who or what is your main character scared of? Why? </a:t>
            </a:r>
          </a:p>
          <a:p>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Are there other characters in the story? What do these characters do? Why are they in the story?</a:t>
            </a:r>
          </a:p>
          <a:p>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Will your main character feel less scared or more scared at the end of your story? </a:t>
            </a:r>
          </a:p>
          <a:p>
            <a:pPr marL="0" indent="0">
              <a:buNone/>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endParaRPr lang="en-US"/>
          </a:p>
        </p:txBody>
      </p:sp>
    </p:spTree>
    <p:extLst>
      <p:ext uri="{BB962C8B-B14F-4D97-AF65-F5344CB8AC3E}">
        <p14:creationId xmlns:p14="http://schemas.microsoft.com/office/powerpoint/2010/main" val="3712410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BEE93-9306-8835-2AA5-45820E21A3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092659-ABFF-0D4F-CAC2-184C9475A3EA}"/>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a:lstStyle>
          <a:p>
            <a:r>
              <a:rPr lang="en-US">
                <a:solidFill>
                  <a:srgbClr val="053F96"/>
                </a:solidFill>
              </a:rPr>
              <a:t>Post-Reading Activities: 3</a:t>
            </a:r>
          </a:p>
        </p:txBody>
      </p:sp>
      <p:sp>
        <p:nvSpPr>
          <p:cNvPr id="3" name="Content Placeholder 2">
            <a:extLst>
              <a:ext uri="{FF2B5EF4-FFF2-40B4-BE49-F238E27FC236}">
                <a16:creationId xmlns:a16="http://schemas.microsoft.com/office/drawing/2014/main" id="{CFD61F0C-0CF3-C957-0DA0-7F1B0489AF99}"/>
              </a:ext>
            </a:extLst>
          </p:cNvPr>
          <p:cNvSpPr txBox="1">
            <a:spLocks/>
          </p:cNvSpPr>
          <p:nvPr/>
        </p:nvSpPr>
        <p:spPr>
          <a:xfrm>
            <a:off x="838200" y="1171576"/>
            <a:ext cx="10748963" cy="51069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Before you write your story, write down 3 verbs you can use: ____</a:t>
            </a:r>
          </a:p>
          <a:p>
            <a:pPr marL="0" indent="0">
              <a:buNone/>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Now, write your story:</a:t>
            </a:r>
          </a:p>
          <a:p>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Beginning of the story (1-2 sentences: introduce the main character, the setting, and the first scary thing)</a:t>
            </a:r>
          </a:p>
          <a:p>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Middle of the story (1-2 sentences: show your character feeling scared and/or what they are scared of)</a:t>
            </a:r>
          </a:p>
          <a:p>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 End of the story (1-2 sentences: show your character feeling less or more scared. Give your reader a happy ending OR an open ending with one final jump scare! Your choice!)</a:t>
            </a:r>
          </a:p>
          <a:p>
            <a:pPr marL="0" indent="0">
              <a:buNone/>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endParaRPr lang="en-US"/>
          </a:p>
        </p:txBody>
      </p:sp>
    </p:spTree>
    <p:extLst>
      <p:ext uri="{BB962C8B-B14F-4D97-AF65-F5344CB8AC3E}">
        <p14:creationId xmlns:p14="http://schemas.microsoft.com/office/powerpoint/2010/main" val="3501654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3624D-1128-6F62-2A83-8DC23C3935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F67B5F-63E2-D26D-625D-F34B96B2A699}"/>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a:lstStyle>
          <a:p>
            <a:r>
              <a:rPr lang="en-US">
                <a:solidFill>
                  <a:srgbClr val="053F96"/>
                </a:solidFill>
              </a:rPr>
              <a:t>Reading Comprehension Questions</a:t>
            </a:r>
          </a:p>
        </p:txBody>
      </p:sp>
      <p:sp>
        <p:nvSpPr>
          <p:cNvPr id="3" name="Content Placeholder 2">
            <a:extLst>
              <a:ext uri="{FF2B5EF4-FFF2-40B4-BE49-F238E27FC236}">
                <a16:creationId xmlns:a16="http://schemas.microsoft.com/office/drawing/2014/main" id="{F8D3E48B-D64F-25B3-6600-0C174CD1C05D}"/>
              </a:ext>
            </a:extLst>
          </p:cNvPr>
          <p:cNvSpPr txBox="1">
            <a:spLocks/>
          </p:cNvSpPr>
          <p:nvPr/>
        </p:nvSpPr>
        <p:spPr>
          <a:xfrm>
            <a:off x="838200" y="1767681"/>
            <a:ext cx="10748963" cy="38433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What does Timmy want at the start of this story? </a:t>
            </a:r>
          </a:p>
          <a:p>
            <a:pPr marL="514350" indent="-514350">
              <a:buFont typeface="+mj-lt"/>
              <a:buAutoNum type="arabicPeriod"/>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Why does Timmy think there’s something wrong? </a:t>
            </a:r>
          </a:p>
          <a:p>
            <a:pPr marL="514350" indent="-514350">
              <a:buFont typeface="+mj-lt"/>
              <a:buAutoNum type="arabicPeriod"/>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What is the tall, mysterious figure holding in her one hand? </a:t>
            </a:r>
          </a:p>
          <a:p>
            <a:pPr marL="514350" indent="-514350">
              <a:buFont typeface="+mj-lt"/>
              <a:buAutoNum type="arabicPeriod"/>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What appears next to Timmy at the end of the story? </a:t>
            </a:r>
          </a:p>
          <a:p>
            <a:pPr marL="0" indent="0">
              <a:buNone/>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endParaRPr lang="en-US"/>
          </a:p>
        </p:txBody>
      </p:sp>
    </p:spTree>
    <p:extLst>
      <p:ext uri="{BB962C8B-B14F-4D97-AF65-F5344CB8AC3E}">
        <p14:creationId xmlns:p14="http://schemas.microsoft.com/office/powerpoint/2010/main" val="1726255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7FA40-BD5B-8009-36DE-834E5258AC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6AB8BD-7909-A2B0-E3B1-0D4E5EA85BCD}"/>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a:lstStyle>
          <a:p>
            <a:r>
              <a:rPr lang="en-US">
                <a:solidFill>
                  <a:srgbClr val="053F96"/>
                </a:solidFill>
              </a:rPr>
              <a:t>ESL/ELL Language Questions</a:t>
            </a:r>
          </a:p>
        </p:txBody>
      </p:sp>
      <p:sp>
        <p:nvSpPr>
          <p:cNvPr id="3" name="Content Placeholder 2">
            <a:extLst>
              <a:ext uri="{FF2B5EF4-FFF2-40B4-BE49-F238E27FC236}">
                <a16:creationId xmlns:a16="http://schemas.microsoft.com/office/drawing/2014/main" id="{BD7BD6DD-D6CD-DD83-8B07-18B6C6293B7C}"/>
              </a:ext>
            </a:extLst>
          </p:cNvPr>
          <p:cNvSpPr txBox="1">
            <a:spLocks/>
          </p:cNvSpPr>
          <p:nvPr/>
        </p:nvSpPr>
        <p:spPr>
          <a:xfrm>
            <a:off x="838200" y="1767681"/>
            <a:ext cx="10748963" cy="38433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Underline all the indefinite pronouns in the story (no one, anyone, everyone, someone, something).  </a:t>
            </a:r>
          </a:p>
          <a:p>
            <a:pPr marL="0" indent="0">
              <a:buNone/>
            </a:pPr>
            <a:r>
              <a:rPr lang="en-CA" sz="32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endParaRPr lang="en-US"/>
          </a:p>
        </p:txBody>
      </p:sp>
    </p:spTree>
    <p:extLst>
      <p:ext uri="{BB962C8B-B14F-4D97-AF65-F5344CB8AC3E}">
        <p14:creationId xmlns:p14="http://schemas.microsoft.com/office/powerpoint/2010/main" val="2495730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284CD-3FEC-9712-1E33-2754F9F644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95AD62-DDD6-2505-AC74-D9AC8BCF59AF}"/>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a:lstStyle>
          <a:p>
            <a:r>
              <a:rPr lang="en-US">
                <a:solidFill>
                  <a:srgbClr val="053F96"/>
                </a:solidFill>
              </a:rPr>
              <a:t>ESL/ELL Language Questions</a:t>
            </a:r>
          </a:p>
        </p:txBody>
      </p:sp>
      <p:sp>
        <p:nvSpPr>
          <p:cNvPr id="3" name="Content Placeholder 2">
            <a:extLst>
              <a:ext uri="{FF2B5EF4-FFF2-40B4-BE49-F238E27FC236}">
                <a16:creationId xmlns:a16="http://schemas.microsoft.com/office/drawing/2014/main" id="{ED4B9538-0E00-A46F-EF8F-6F8637460FA5}"/>
              </a:ext>
            </a:extLst>
          </p:cNvPr>
          <p:cNvSpPr txBox="1">
            <a:spLocks/>
          </p:cNvSpPr>
          <p:nvPr/>
        </p:nvSpPr>
        <p:spPr>
          <a:xfrm>
            <a:off x="838200" y="1196181"/>
            <a:ext cx="10748963" cy="9755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2. Fill in the gaps below with an indefinite pronoun. Make sure you read the whole sentence to choose the right meaning.  </a:t>
            </a:r>
          </a:p>
          <a:p>
            <a:pPr marL="0" indent="0">
              <a:buNone/>
            </a:pPr>
            <a:endParaRPr lang="en-US"/>
          </a:p>
        </p:txBody>
      </p:sp>
      <p:graphicFrame>
        <p:nvGraphicFramePr>
          <p:cNvPr id="6" name="Table 5">
            <a:extLst>
              <a:ext uri="{FF2B5EF4-FFF2-40B4-BE49-F238E27FC236}">
                <a16:creationId xmlns:a16="http://schemas.microsoft.com/office/drawing/2014/main" id="{0C42565D-665C-7F79-5EB8-423E1FFF7119}"/>
              </a:ext>
            </a:extLst>
          </p:cNvPr>
          <p:cNvGraphicFramePr>
            <a:graphicFrameLocks noGrp="1"/>
          </p:cNvGraphicFramePr>
          <p:nvPr>
            <p:extLst>
              <p:ext uri="{D42A27DB-BD31-4B8C-83A1-F6EECF244321}">
                <p14:modId xmlns:p14="http://schemas.microsoft.com/office/powerpoint/2010/main" val="2430513616"/>
              </p:ext>
            </p:extLst>
          </p:nvPr>
        </p:nvGraphicFramePr>
        <p:xfrm>
          <a:off x="946149" y="2336324"/>
          <a:ext cx="10169524" cy="518160"/>
        </p:xfrm>
        <a:graphic>
          <a:graphicData uri="http://schemas.openxmlformats.org/drawingml/2006/table">
            <a:tbl>
              <a:tblPr firstRow="1" bandRow="1">
                <a:tableStyleId>{5C22544A-7EE6-4342-B048-85BDC9FD1C3A}</a:tableStyleId>
              </a:tblPr>
              <a:tblGrid>
                <a:gridCol w="2542381">
                  <a:extLst>
                    <a:ext uri="{9D8B030D-6E8A-4147-A177-3AD203B41FA5}">
                      <a16:colId xmlns:a16="http://schemas.microsoft.com/office/drawing/2014/main" val="2881811728"/>
                    </a:ext>
                  </a:extLst>
                </a:gridCol>
                <a:gridCol w="2542381">
                  <a:extLst>
                    <a:ext uri="{9D8B030D-6E8A-4147-A177-3AD203B41FA5}">
                      <a16:colId xmlns:a16="http://schemas.microsoft.com/office/drawing/2014/main" val="1851120290"/>
                    </a:ext>
                  </a:extLst>
                </a:gridCol>
                <a:gridCol w="2542381">
                  <a:extLst>
                    <a:ext uri="{9D8B030D-6E8A-4147-A177-3AD203B41FA5}">
                      <a16:colId xmlns:a16="http://schemas.microsoft.com/office/drawing/2014/main" val="2011399855"/>
                    </a:ext>
                  </a:extLst>
                </a:gridCol>
                <a:gridCol w="2542381">
                  <a:extLst>
                    <a:ext uri="{9D8B030D-6E8A-4147-A177-3AD203B41FA5}">
                      <a16:colId xmlns:a16="http://schemas.microsoft.com/office/drawing/2014/main" val="2731486534"/>
                    </a:ext>
                  </a:extLst>
                </a:gridCol>
              </a:tblGrid>
              <a:tr h="370840">
                <a:tc>
                  <a:txBody>
                    <a:bodyPr/>
                    <a:lstStyle/>
                    <a:p>
                      <a:pPr algn="ctr"/>
                      <a:r>
                        <a:rPr lang="en-US" sz="2800" b="0" i="0">
                          <a:solidFill>
                            <a:schemeClr val="tx2">
                              <a:lumMod val="75000"/>
                              <a:lumOff val="25000"/>
                            </a:schemeClr>
                          </a:solidFill>
                          <a:latin typeface="Urbanist Medium" panose="020B0A04040200000203" pitchFamily="34" charset="77"/>
                          <a:ea typeface="Urbanist Medium" panose="020B0A04040200000203" pitchFamily="34" charset="77"/>
                          <a:cs typeface="Urbanist Medium" panose="020B0A04040200000203" pitchFamily="34" charset="77"/>
                        </a:rPr>
                        <a:t>someone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i="0">
                          <a:solidFill>
                            <a:schemeClr val="tx2">
                              <a:lumMod val="75000"/>
                              <a:lumOff val="25000"/>
                            </a:schemeClr>
                          </a:solidFill>
                          <a:latin typeface="Urbanist Medium" panose="020B0A04040200000203" pitchFamily="34" charset="77"/>
                          <a:ea typeface="Urbanist Medium" panose="020B0A04040200000203" pitchFamily="34" charset="77"/>
                          <a:cs typeface="Urbanist Medium" panose="020B0A04040200000203" pitchFamily="34" charset="77"/>
                        </a:rPr>
                        <a:t>something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i="0">
                          <a:solidFill>
                            <a:schemeClr val="tx2">
                              <a:lumMod val="75000"/>
                              <a:lumOff val="25000"/>
                            </a:schemeClr>
                          </a:solidFill>
                          <a:latin typeface="Urbanist Medium" panose="020B0A04040200000203" pitchFamily="34" charset="77"/>
                          <a:ea typeface="Urbanist Medium" panose="020B0A04040200000203" pitchFamily="34" charset="77"/>
                          <a:cs typeface="Urbanist Medium" panose="020B0A04040200000203" pitchFamily="34" charset="77"/>
                        </a:rPr>
                        <a:t>no 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i="0">
                          <a:solidFill>
                            <a:schemeClr val="tx2">
                              <a:lumMod val="75000"/>
                              <a:lumOff val="25000"/>
                            </a:schemeClr>
                          </a:solidFill>
                          <a:latin typeface="Urbanist Medium" panose="020B0A04040200000203" pitchFamily="34" charset="77"/>
                          <a:ea typeface="Urbanist Medium" panose="020B0A04040200000203" pitchFamily="34" charset="77"/>
                          <a:cs typeface="Urbanist Medium" panose="020B0A04040200000203" pitchFamily="34" charset="77"/>
                        </a:rPr>
                        <a:t>everyone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73932544"/>
                  </a:ext>
                </a:extLst>
              </a:tr>
            </a:tbl>
          </a:graphicData>
        </a:graphic>
      </p:graphicFrame>
      <p:sp>
        <p:nvSpPr>
          <p:cNvPr id="7" name="Content Placeholder 2">
            <a:extLst>
              <a:ext uri="{FF2B5EF4-FFF2-40B4-BE49-F238E27FC236}">
                <a16:creationId xmlns:a16="http://schemas.microsoft.com/office/drawing/2014/main" id="{AACB1AB0-C865-EF6A-413F-329AE71F97E0}"/>
              </a:ext>
            </a:extLst>
          </p:cNvPr>
          <p:cNvSpPr txBox="1">
            <a:spLocks/>
          </p:cNvSpPr>
          <p:nvPr/>
        </p:nvSpPr>
        <p:spPr>
          <a:xfrm>
            <a:off x="838200" y="3120231"/>
            <a:ext cx="10948989" cy="34805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lphaLcPeriod"/>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In Timmy’s family, ___________ likes broccoli. They all love green vegetables. </a:t>
            </a:r>
          </a:p>
          <a:p>
            <a:pPr marL="514350" indent="-514350">
              <a:buFont typeface="+mj-lt"/>
              <a:buAutoNum type="alphaLcPeriod"/>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_______________ made a strange sound in the yard that night. It wasn’t a human or an animal.</a:t>
            </a:r>
          </a:p>
          <a:p>
            <a:pPr marL="514350" indent="-514350">
              <a:buFont typeface="+mj-lt"/>
              <a:buAutoNum type="alphaLcPeriod"/>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Timmy searched his whole house, but there was _____________ at home. </a:t>
            </a:r>
          </a:p>
          <a:p>
            <a:pPr marL="514350" indent="-514350">
              <a:buFont typeface="+mj-lt"/>
              <a:buAutoNum type="alphaLcPeriod"/>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At the end of the night, _______________ stroked Timmy’s back. </a:t>
            </a:r>
            <a:endParaRPr lang="en-US"/>
          </a:p>
        </p:txBody>
      </p:sp>
    </p:spTree>
    <p:extLst>
      <p:ext uri="{BB962C8B-B14F-4D97-AF65-F5344CB8AC3E}">
        <p14:creationId xmlns:p14="http://schemas.microsoft.com/office/powerpoint/2010/main" val="659314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11FA6-CB7C-0BCF-E5E0-590FA4C002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FF004E-3654-7A11-34F6-8F0ED8D2A46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a:lstStyle>
          <a:p>
            <a:r>
              <a:rPr lang="en-US">
                <a:solidFill>
                  <a:srgbClr val="053F96"/>
                </a:solidFill>
              </a:rPr>
              <a:t>ESL/ELL Language Questions</a:t>
            </a:r>
          </a:p>
        </p:txBody>
      </p:sp>
      <p:sp>
        <p:nvSpPr>
          <p:cNvPr id="3" name="Content Placeholder 2">
            <a:extLst>
              <a:ext uri="{FF2B5EF4-FFF2-40B4-BE49-F238E27FC236}">
                <a16:creationId xmlns:a16="http://schemas.microsoft.com/office/drawing/2014/main" id="{ED881D6D-E777-0043-D475-E64D8578A567}"/>
              </a:ext>
            </a:extLst>
          </p:cNvPr>
          <p:cNvSpPr txBox="1">
            <a:spLocks/>
          </p:cNvSpPr>
          <p:nvPr/>
        </p:nvSpPr>
        <p:spPr>
          <a:xfrm>
            <a:off x="838200" y="1453356"/>
            <a:ext cx="10748963" cy="40473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Correct the errors in these sentences. Explain the error. </a:t>
            </a:r>
          </a:p>
          <a:p>
            <a:pPr marL="0" indent="0">
              <a:buNone/>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pPr marL="0" indent="0">
              <a:buNone/>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Example: No one in my family </a:t>
            </a:r>
            <a:r>
              <a:rPr lang="en-CA" strike="sngStrike" kern="100">
                <a:effectLst/>
                <a:latin typeface="Urbanist Medium" panose="020B0A04040200000203" pitchFamily="34" charset="77"/>
                <a:ea typeface="Urbanist Medium" panose="020B0A04040200000203" pitchFamily="34" charset="77"/>
                <a:cs typeface="Urbanist Medium" panose="020B0A04040200000203" pitchFamily="34" charset="77"/>
              </a:rPr>
              <a:t>like</a:t>
            </a: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 carrots. </a:t>
            </a:r>
            <a:r>
              <a:rPr lang="en-CA" u="sng" kern="100">
                <a:effectLst/>
                <a:latin typeface="Urbanist Medium" panose="020B0A04040200000203" pitchFamily="34" charset="77"/>
                <a:ea typeface="Urbanist Medium" panose="020B0A04040200000203" pitchFamily="34" charset="77"/>
                <a:cs typeface="Urbanist Medium" panose="020B0A04040200000203" pitchFamily="34" charset="77"/>
              </a:rPr>
              <a:t>Likes</a:t>
            </a: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 not like: we use a singular verb after indefinite pronouns. </a:t>
            </a:r>
          </a:p>
          <a:p>
            <a:pPr marL="0" indent="0">
              <a:buNone/>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pPr marL="0" indent="0">
              <a:buNone/>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Everyone at my school love recess. </a:t>
            </a:r>
          </a:p>
          <a:p>
            <a:pPr marL="0" indent="0">
              <a:buNone/>
            </a:pPr>
            <a:r>
              <a:rPr lang="en-CA" kern="100">
                <a:effectLst/>
                <a:latin typeface="Urbanist Medium" panose="020B0A04040200000203" pitchFamily="34" charset="77"/>
                <a:ea typeface="Urbanist Medium" panose="020B0A04040200000203" pitchFamily="34" charset="77"/>
                <a:cs typeface="Urbanist Medium" panose="020B0A04040200000203" pitchFamily="34" charset="77"/>
              </a:rPr>
              <a:t>No one wasn’t at Timmy’s house. </a:t>
            </a:r>
          </a:p>
          <a:p>
            <a:pPr marL="0" indent="0">
              <a:buNone/>
            </a:pPr>
            <a:endParaRPr lang="en-US"/>
          </a:p>
        </p:txBody>
      </p:sp>
    </p:spTree>
    <p:extLst>
      <p:ext uri="{BB962C8B-B14F-4D97-AF65-F5344CB8AC3E}">
        <p14:creationId xmlns:p14="http://schemas.microsoft.com/office/powerpoint/2010/main" val="2826617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26925F1C-C82C-F2FB-6FCD-1342A441D52E}"/>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rgbClr val="053F95"/>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3" name="Google Shape;196;p28">
            <a:extLst>
              <a:ext uri="{FF2B5EF4-FFF2-40B4-BE49-F238E27FC236}">
                <a16:creationId xmlns:a16="http://schemas.microsoft.com/office/drawing/2014/main" id="{C2DAE12A-24B6-3963-7FC9-0B7AE2C93D68}"/>
              </a:ext>
            </a:extLst>
          </p:cNvPr>
          <p:cNvSpPr txBox="1"/>
          <p:nvPr/>
        </p:nvSpPr>
        <p:spPr>
          <a:xfrm>
            <a:off x="1269555" y="1138345"/>
            <a:ext cx="8440800" cy="4743166"/>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All text and images in this resource, including any original poems or stories, are copyright © Kim T. Harrison, 2024</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Video created in Canva. Audio recording created in GarageBand.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and adapt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resource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or would like to provide feedback on the resource,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2"/>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Happy teaching! </a:t>
            </a:r>
          </a:p>
          <a:p>
            <a:pPr marL="114300" lvl="0" algn="l" rtl="0">
              <a:lnSpc>
                <a:spcPct val="115000"/>
              </a:lnSpc>
              <a:spcBef>
                <a:spcPts val="0"/>
              </a:spcBef>
              <a:spcAft>
                <a:spcPts val="0"/>
              </a:spcAft>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Kim xo </a:t>
            </a: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1286949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26925F1C-C82C-F2FB-6FCD-1342A441D52E}"/>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rgbClr val="053F95"/>
                </a:solidFill>
                <a:latin typeface="Urbanist SemiBold" panose="020B0A04040200000203" pitchFamily="34" charset="77"/>
                <a:ea typeface="Urbanist SemiBold" panose="020B0A04040200000203" pitchFamily="34" charset="77"/>
                <a:cs typeface="Urbanist SemiBold" panose="020B0A04040200000203" pitchFamily="34" charset="77"/>
              </a:rPr>
              <a:t>About the Resource Creator</a:t>
            </a:r>
          </a:p>
        </p:txBody>
      </p:sp>
      <p:sp>
        <p:nvSpPr>
          <p:cNvPr id="3" name="Google Shape;196;p28">
            <a:extLst>
              <a:ext uri="{FF2B5EF4-FFF2-40B4-BE49-F238E27FC236}">
                <a16:creationId xmlns:a16="http://schemas.microsoft.com/office/drawing/2014/main" id="{C2DAE12A-24B6-3963-7FC9-0B7AE2C93D68}"/>
              </a:ext>
            </a:extLst>
          </p:cNvPr>
          <p:cNvSpPr txBox="1"/>
          <p:nvPr/>
        </p:nvSpPr>
        <p:spPr>
          <a:xfrm>
            <a:off x="897021" y="1093189"/>
            <a:ext cx="8440800"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T. Harrison is a certified ESL Instructor with a PhD in contemporary French literature and cultural studies. She has been teaching English and French language and literature since 1996 in a variety of settings, including universities, language schools, and around her kitchen table. In recent years, she has also transitioned to teaching online using digital tools. </a:t>
            </a: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In addition to her teaching experience, Kim worked for over 15 years in the field of corporate communications and copywriting.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loves the possibilities of language in all its forms and today finds joy in teaching languages, writing her own stories and poems, and creating resources to inspire students, teachers, and fellow writers. Kim currently lives on the beautiful Avalon Peninsula in Newfoundland, Canada, with her family.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I hope you find this resource useful. If you have any questions or have ideas for other resources, please get in touch! Kim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2"/>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4" name="Oval 3">
            <a:extLst>
              <a:ext uri="{FF2B5EF4-FFF2-40B4-BE49-F238E27FC236}">
                <a16:creationId xmlns:a16="http://schemas.microsoft.com/office/drawing/2014/main" id="{A83E7800-9864-C1FE-BD5C-08D12910F53F}"/>
              </a:ext>
            </a:extLst>
          </p:cNvPr>
          <p:cNvSpPr/>
          <p:nvPr/>
        </p:nvSpPr>
        <p:spPr>
          <a:xfrm>
            <a:off x="9234311" y="718825"/>
            <a:ext cx="1919111" cy="197555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053F9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9311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311</TotalTime>
  <Words>1714</Words>
  <Application>Microsoft Macintosh PowerPoint</Application>
  <PresentationFormat>Widescreen</PresentationFormat>
  <Paragraphs>130</Paragraphs>
  <Slides>21</Slides>
  <Notes>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Aptos</vt:lpstr>
      <vt:lpstr>Arial</vt:lpstr>
      <vt:lpstr>Caveat</vt:lpstr>
      <vt:lpstr>Urbanist Black</vt:lpstr>
      <vt:lpstr>Urbanist Medium</vt:lpstr>
      <vt:lpstr>Urbanist SemiBold</vt:lpstr>
      <vt:lpstr>Wingdings</vt:lpstr>
      <vt:lpstr>Office Theme</vt:lpstr>
      <vt:lpstr>PowerPoint Presentation</vt:lpstr>
      <vt:lpstr>Timmy’s Lonely Night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Harrison</dc:creator>
  <cp:lastModifiedBy>Kim Harrison</cp:lastModifiedBy>
  <cp:revision>19</cp:revision>
  <dcterms:created xsi:type="dcterms:W3CDTF">2024-04-25T00:29:33Z</dcterms:created>
  <dcterms:modified xsi:type="dcterms:W3CDTF">2024-10-27T15:20:27Z</dcterms:modified>
</cp:coreProperties>
</file>