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45"/>
  </p:normalViewPr>
  <p:slideViewPr>
    <p:cSldViewPr snapToGrid="0">
      <p:cViewPr varScale="1">
        <p:scale>
          <a:sx n="99" d="100"/>
          <a:sy n="99" d="100"/>
        </p:scale>
        <p:origin x="1160" y="4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2/2/25</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A819F2-C445-631C-5D65-22737FBA1AAA}"/>
              </a:ext>
            </a:extLst>
          </p:cNvPr>
          <p:cNvSpPr/>
          <p:nvPr/>
        </p:nvSpPr>
        <p:spPr>
          <a:xfrm>
            <a:off x="0" y="4482803"/>
            <a:ext cx="2460977"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706602" y="4523587"/>
            <a:ext cx="1752600"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Grades K-2 </a:t>
            </a:r>
          </a:p>
        </p:txBody>
      </p:sp>
      <p:sp>
        <p:nvSpPr>
          <p:cNvPr id="6" name="Rectangle 5">
            <a:extLst>
              <a:ext uri="{FF2B5EF4-FFF2-40B4-BE49-F238E27FC236}">
                <a16:creationId xmlns:a16="http://schemas.microsoft.com/office/drawing/2014/main" id="{EEDB0E18-D32A-3034-B287-C8F3C686F593}"/>
              </a:ext>
            </a:extLst>
          </p:cNvPr>
          <p:cNvSpPr/>
          <p:nvPr/>
        </p:nvSpPr>
        <p:spPr>
          <a:xfrm>
            <a:off x="0" y="4979011"/>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C8C832-60FE-F80D-69FC-82A24F3FF9A6}"/>
              </a:ext>
            </a:extLst>
          </p:cNvPr>
          <p:cNvSpPr txBox="1"/>
          <p:nvPr/>
        </p:nvSpPr>
        <p:spPr>
          <a:xfrm>
            <a:off x="589842" y="5021690"/>
            <a:ext cx="1869359"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ELL, Grade 3</a:t>
            </a:r>
          </a:p>
        </p:txBody>
      </p:sp>
      <p:sp>
        <p:nvSpPr>
          <p:cNvPr id="9" name="Rectangle 8">
            <a:extLst>
              <a:ext uri="{FF2B5EF4-FFF2-40B4-BE49-F238E27FC236}">
                <a16:creationId xmlns:a16="http://schemas.microsoft.com/office/drawing/2014/main" id="{9B26963F-38F3-02F3-CC43-803C962BEDF6}"/>
              </a:ext>
            </a:extLst>
          </p:cNvPr>
          <p:cNvSpPr/>
          <p:nvPr/>
        </p:nvSpPr>
        <p:spPr>
          <a:xfrm>
            <a:off x="0" y="5475219"/>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40D8EA6-AAFF-EF19-1901-3F56BFD117FB}"/>
              </a:ext>
            </a:extLst>
          </p:cNvPr>
          <p:cNvSpPr txBox="1"/>
          <p:nvPr/>
        </p:nvSpPr>
        <p:spPr>
          <a:xfrm>
            <a:off x="101599" y="5517898"/>
            <a:ext cx="2357602"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ESL, Elementary</a:t>
            </a:r>
          </a:p>
        </p:txBody>
      </p:sp>
      <p:sp>
        <p:nvSpPr>
          <p:cNvPr id="11" name="Google Shape;54;p13">
            <a:extLst>
              <a:ext uri="{FF2B5EF4-FFF2-40B4-BE49-F238E27FC236}">
                <a16:creationId xmlns:a16="http://schemas.microsoft.com/office/drawing/2014/main" id="{EB36396D-3C66-DE27-7234-F3C6B047535D}"/>
              </a:ext>
            </a:extLst>
          </p:cNvPr>
          <p:cNvSpPr txBox="1">
            <a:spLocks noGrp="1"/>
          </p:cNvSpPr>
          <p:nvPr>
            <p:ph type="ctrTitle"/>
          </p:nvPr>
        </p:nvSpPr>
        <p:spPr>
          <a:xfrm>
            <a:off x="1917025" y="562643"/>
            <a:ext cx="8520600" cy="106725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solidFill>
                  <a:srgbClr val="C00000"/>
                </a:solidFill>
                <a:latin typeface="Urbanist Medium"/>
                <a:ea typeface="Urbanist Medium"/>
                <a:cs typeface="Urbanist Medium"/>
                <a:sym typeface="Urbanist"/>
              </a:rPr>
              <a:t>Valentine’s Day Poem</a:t>
            </a:r>
            <a:endParaRPr dirty="0">
              <a:solidFill>
                <a:srgbClr val="C00000"/>
              </a:solidFill>
              <a:latin typeface="Urbanist Medium"/>
              <a:ea typeface="Urbanist Medium"/>
              <a:cs typeface="Urbanist Medium"/>
              <a:sym typeface="Urbanist"/>
            </a:endParaRPr>
          </a:p>
        </p:txBody>
      </p:sp>
      <p:pic>
        <p:nvPicPr>
          <p:cNvPr id="3" name="Picture 2" descr="A red heart with a face drawn on it&#10;&#10;AI-generated content may be incorrect.">
            <a:extLst>
              <a:ext uri="{FF2B5EF4-FFF2-40B4-BE49-F238E27FC236}">
                <a16:creationId xmlns:a16="http://schemas.microsoft.com/office/drawing/2014/main" id="{B90D68D8-3201-4A39-71AA-02B4EA2CC1AF}"/>
              </a:ext>
            </a:extLst>
          </p:cNvPr>
          <p:cNvPicPr>
            <a:picLocks noChangeAspect="1"/>
          </p:cNvPicPr>
          <p:nvPr/>
        </p:nvPicPr>
        <p:blipFill>
          <a:blip r:embed="rId2"/>
          <a:stretch>
            <a:fillRect/>
          </a:stretch>
        </p:blipFill>
        <p:spPr>
          <a:xfrm>
            <a:off x="4643728" y="1899558"/>
            <a:ext cx="3652368" cy="3618340"/>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96;p28">
            <a:extLst>
              <a:ext uri="{FF2B5EF4-FFF2-40B4-BE49-F238E27FC236}">
                <a16:creationId xmlns:a16="http://schemas.microsoft.com/office/drawing/2014/main" id="{E02568F6-EE27-2A7B-043B-474516CF62C4}"/>
              </a:ext>
            </a:extLst>
          </p:cNvPr>
          <p:cNvSpPr txBox="1"/>
          <p:nvPr/>
        </p:nvSpPr>
        <p:spPr>
          <a:xfrm>
            <a:off x="3374264" y="1148375"/>
            <a:ext cx="7856113" cy="4561249"/>
          </a:xfrm>
          <a:prstGeom prst="rect">
            <a:avLst/>
          </a:prstGeom>
          <a:noFill/>
          <a:ln>
            <a:noFill/>
          </a:ln>
        </p:spPr>
        <p:txBody>
          <a:bodyPr spcFirstLastPara="1" wrap="square" lIns="91425" tIns="91425" rIns="91425" bIns="91425" anchor="t" anchorCtr="0">
            <a:noAutofit/>
          </a:bodyPr>
          <a:lstStyle/>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I made a heart just for you</a:t>
            </a:r>
          </a:p>
          <a:p>
            <a:r>
              <a:rPr lang="en-CA" sz="2400" kern="100">
                <a:latin typeface="Urbanist Medium" panose="020B0A04040200000203" pitchFamily="34" charset="77"/>
                <a:ea typeface="Urbanist Medium" panose="020B0A04040200000203" pitchFamily="34" charset="77"/>
                <a:cs typeface="Urbanist Medium" panose="020B0A04040200000203" pitchFamily="34" charset="77"/>
              </a:rPr>
              <a:t>Painted it red, with eyes of blue</a:t>
            </a:r>
          </a:p>
          <a:p>
            <a:endPar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endParaRPr>
          </a:p>
          <a:p>
            <a:r>
              <a:rPr lang="en-CA" sz="2400" kern="100">
                <a:latin typeface="Urbanist Medium" panose="020B0A04040200000203" pitchFamily="34" charset="77"/>
                <a:ea typeface="Urbanist Medium" panose="020B0A04040200000203" pitchFamily="34" charset="77"/>
                <a:cs typeface="Urbanist Medium" panose="020B0A04040200000203" pitchFamily="34" charset="77"/>
              </a:rPr>
              <a:t>Sprinkled glitter all over the glue</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Gave it a mouth, a nose, a shoe</a:t>
            </a:r>
          </a:p>
          <a:p>
            <a:endParaRPr lang="en-CA" sz="2400" kern="100">
              <a:latin typeface="Urbanist Medium" panose="020B0A04040200000203" pitchFamily="34" charset="77"/>
              <a:ea typeface="Urbanist Medium" panose="020B0A04040200000203" pitchFamily="34" charset="77"/>
              <a:cs typeface="Urbanist Medium" panose="020B0A04040200000203" pitchFamily="34" charset="77"/>
            </a:endParaRP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Taped a treat and left a clue</a:t>
            </a:r>
          </a:p>
          <a:p>
            <a:r>
              <a:rPr lang="en-CA" sz="2400" i="1" kern="100">
                <a:latin typeface="Urbanist Medium" panose="020B0A04040200000203" pitchFamily="34" charset="77"/>
                <a:ea typeface="Urbanist Medium" panose="020B0A04040200000203" pitchFamily="34" charset="77"/>
                <a:cs typeface="Urbanist Medium" panose="020B0A04040200000203" pitchFamily="34" charset="77"/>
              </a:rPr>
              <a:t>It’s on your bed, from you know who</a:t>
            </a:r>
          </a:p>
          <a:p>
            <a:endParaRPr lang="en-CA" sz="2400" i="1" kern="100">
              <a:effectLst/>
              <a:latin typeface="Urbanist Medium" panose="020B0A04040200000203" pitchFamily="34" charset="77"/>
              <a:ea typeface="Urbanist Medium" panose="020B0A04040200000203" pitchFamily="34" charset="77"/>
              <a:cs typeface="Urbanist Medium" panose="020B0A04040200000203" pitchFamily="34" charset="77"/>
            </a:endParaRPr>
          </a:p>
          <a:p>
            <a:r>
              <a:rPr lang="en-CA" sz="2400" kern="100">
                <a:latin typeface="Urbanist Medium" panose="020B0A04040200000203" pitchFamily="34" charset="77"/>
                <a:ea typeface="Urbanist Medium" panose="020B0A04040200000203" pitchFamily="34" charset="77"/>
                <a:cs typeface="Urbanist Medium" panose="020B0A04040200000203" pitchFamily="34" charset="77"/>
              </a:rPr>
              <a:t>Ooops! The treat is gone!</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Good thing I made two</a:t>
            </a:r>
          </a:p>
          <a:p>
            <a:pPr marL="457200" lvl="0" indent="0" algn="l" rtl="0">
              <a:lnSpc>
                <a:spcPct val="115000"/>
              </a:lnSpc>
              <a:spcBef>
                <a:spcPts val="0"/>
              </a:spcBef>
              <a:spcAft>
                <a:spcPts val="0"/>
              </a:spcAft>
              <a:buClr>
                <a:schemeClr val="dk1"/>
              </a:buClr>
              <a:buSzPts val="1100"/>
              <a:buFont typeface="Arial"/>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6" name="Picture 5" descr="A red heart with a face drawn on it&#10;&#10;AI-generated content may be incorrect.">
            <a:extLst>
              <a:ext uri="{FF2B5EF4-FFF2-40B4-BE49-F238E27FC236}">
                <a16:creationId xmlns:a16="http://schemas.microsoft.com/office/drawing/2014/main" id="{6D724626-3D49-2D7E-4BBE-4DA59E9C5362}"/>
              </a:ext>
            </a:extLst>
          </p:cNvPr>
          <p:cNvPicPr>
            <a:picLocks noChangeAspect="1"/>
          </p:cNvPicPr>
          <p:nvPr/>
        </p:nvPicPr>
        <p:blipFill>
          <a:blip r:embed="rId2"/>
          <a:stretch>
            <a:fillRect/>
          </a:stretch>
        </p:blipFill>
        <p:spPr>
          <a:xfrm>
            <a:off x="9164212" y="3805632"/>
            <a:ext cx="2515575" cy="2492138"/>
          </a:xfrm>
          <a:prstGeom prst="rect">
            <a:avLst/>
          </a:prstGeom>
        </p:spPr>
      </p:pic>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chemeClr val="accent4">
                    <a:lumMod val="75000"/>
                  </a:schemeClr>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1269555" y="1138344"/>
            <a:ext cx="8440800" cy="5107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All text and images in this resource, including any original poems or stories, are copyright © Kim T. Harrison, 2025</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Images credit: Images created in Canva, using Canva elements</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and adapt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resource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or would like to provide feedback on the resource,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Happy teaching! </a:t>
            </a:r>
          </a:p>
          <a:p>
            <a:pPr marL="114300" lvl="0" algn="l" rtl="0">
              <a:lnSpc>
                <a:spcPct val="115000"/>
              </a:lnSpc>
              <a:spcBef>
                <a:spcPts val="0"/>
              </a:spcBef>
              <a:spcAft>
                <a:spcPts val="0"/>
              </a:spcAft>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Kim xo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chemeClr val="accent4">
                    <a:lumMod val="75000"/>
                  </a:schemeClr>
                </a:solidFill>
                <a:latin typeface="Urbanist SemiBold" panose="020B0A04040200000203" pitchFamily="34" charset="77"/>
                <a:ea typeface="Urbanist SemiBold" panose="020B0A04040200000203" pitchFamily="34" charset="77"/>
                <a:cs typeface="Urbanist SemiBold" panose="020B0A04040200000203" pitchFamily="34" charset="77"/>
              </a:rPr>
              <a:t>About the Resource Creator</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897021" y="1093189"/>
            <a:ext cx="8440800"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T. Harrison is a certified ESL Instructor with a PhD in contemporary French literature and cultural studies. She has been teaching English and French language and literature since 1996 in a variety of settings, including universities, language schools, and around her kitchen table. In recent years, she has also transitioned to teaching online using digital tools. </a:t>
            </a: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In addition to her teaching experience, Kim worked for over 15 years in the field of corporate communications and copywriting.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loves the possibilities of language in all its forms and today finds joy in teaching languages, writing her own stories and poems, and creating resources to inspire students, teachers, and fellow writers. Kim currently lives on the beautiful Avalon Peninsula in Newfoundland, Canada, with her family.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I hope you find this resource useful. If you have any questions or have ideas for other resources, please get in touch! Kim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4" name="Oval 3">
            <a:extLst>
              <a:ext uri="{FF2B5EF4-FFF2-40B4-BE49-F238E27FC236}">
                <a16:creationId xmlns:a16="http://schemas.microsoft.com/office/drawing/2014/main" id="{A83E7800-9864-C1FE-BD5C-08D12910F53F}"/>
              </a:ext>
            </a:extLst>
          </p:cNvPr>
          <p:cNvSpPr/>
          <p:nvPr/>
        </p:nvSpPr>
        <p:spPr>
          <a:xfrm>
            <a:off x="9234311" y="718825"/>
            <a:ext cx="1919111" cy="19755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931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266</TotalTime>
  <Words>383</Words>
  <Application>Microsoft Macintosh PowerPoint</Application>
  <PresentationFormat>Widescreen</PresentationFormat>
  <Paragraphs>41</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Arial</vt:lpstr>
      <vt:lpstr>Caveat</vt:lpstr>
      <vt:lpstr>Urbanist Black</vt:lpstr>
      <vt:lpstr>Urbanist Medium</vt:lpstr>
      <vt:lpstr>Urbanist SemiBold</vt:lpstr>
      <vt:lpstr>Office Theme</vt:lpstr>
      <vt:lpstr>Valentine’s Day Poem</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16</cp:revision>
  <dcterms:created xsi:type="dcterms:W3CDTF">2024-04-25T00:29:33Z</dcterms:created>
  <dcterms:modified xsi:type="dcterms:W3CDTF">2025-02-02T13:07:42Z</dcterms:modified>
</cp:coreProperties>
</file>