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0" r:id="rId4"/>
    <p:sldId id="258"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A2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53"/>
    <p:restoredTop sz="94630"/>
  </p:normalViewPr>
  <p:slideViewPr>
    <p:cSldViewPr snapToGrid="0">
      <p:cViewPr varScale="1">
        <p:scale>
          <a:sx n="113" d="100"/>
          <a:sy n="113" d="100"/>
        </p:scale>
        <p:origin x="44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4/18/25</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A819F2-C445-631C-5D65-22737FBA1AAA}"/>
              </a:ext>
            </a:extLst>
          </p:cNvPr>
          <p:cNvSpPr/>
          <p:nvPr/>
        </p:nvSpPr>
        <p:spPr>
          <a:xfrm>
            <a:off x="9731023" y="4804775"/>
            <a:ext cx="2460977"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437625" y="4845559"/>
            <a:ext cx="1752600"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Grades 2-4 </a:t>
            </a:r>
          </a:p>
        </p:txBody>
      </p:sp>
      <p:sp>
        <p:nvSpPr>
          <p:cNvPr id="6" name="Rectangle 5">
            <a:extLst>
              <a:ext uri="{FF2B5EF4-FFF2-40B4-BE49-F238E27FC236}">
                <a16:creationId xmlns:a16="http://schemas.microsoft.com/office/drawing/2014/main" id="{EEDB0E18-D32A-3034-B287-C8F3C686F593}"/>
              </a:ext>
            </a:extLst>
          </p:cNvPr>
          <p:cNvSpPr/>
          <p:nvPr/>
        </p:nvSpPr>
        <p:spPr>
          <a:xfrm>
            <a:off x="9731023" y="5300983"/>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C8C832-60FE-F80D-69FC-82A24F3FF9A6}"/>
              </a:ext>
            </a:extLst>
          </p:cNvPr>
          <p:cNvSpPr txBox="1"/>
          <p:nvPr/>
        </p:nvSpPr>
        <p:spPr>
          <a:xfrm>
            <a:off x="10320865" y="5343662"/>
            <a:ext cx="1869359"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ELL</a:t>
            </a:r>
          </a:p>
        </p:txBody>
      </p:sp>
      <p:sp>
        <p:nvSpPr>
          <p:cNvPr id="9" name="Rectangle 8">
            <a:extLst>
              <a:ext uri="{FF2B5EF4-FFF2-40B4-BE49-F238E27FC236}">
                <a16:creationId xmlns:a16="http://schemas.microsoft.com/office/drawing/2014/main" id="{9B26963F-38F3-02F3-CC43-803C962BEDF6}"/>
              </a:ext>
            </a:extLst>
          </p:cNvPr>
          <p:cNvSpPr/>
          <p:nvPr/>
        </p:nvSpPr>
        <p:spPr>
          <a:xfrm>
            <a:off x="9731023" y="5797191"/>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40D8EA6-AAFF-EF19-1901-3F56BFD117FB}"/>
              </a:ext>
            </a:extLst>
          </p:cNvPr>
          <p:cNvSpPr txBox="1"/>
          <p:nvPr/>
        </p:nvSpPr>
        <p:spPr>
          <a:xfrm>
            <a:off x="9832622" y="5839870"/>
            <a:ext cx="2357602"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ESL, Elementary</a:t>
            </a:r>
          </a:p>
        </p:txBody>
      </p:sp>
      <p:sp>
        <p:nvSpPr>
          <p:cNvPr id="11" name="Google Shape;54;p13">
            <a:extLst>
              <a:ext uri="{FF2B5EF4-FFF2-40B4-BE49-F238E27FC236}">
                <a16:creationId xmlns:a16="http://schemas.microsoft.com/office/drawing/2014/main" id="{EB36396D-3C66-DE27-7234-F3C6B047535D}"/>
              </a:ext>
            </a:extLst>
          </p:cNvPr>
          <p:cNvSpPr txBox="1">
            <a:spLocks noGrp="1"/>
          </p:cNvSpPr>
          <p:nvPr>
            <p:ph type="ctrTitle"/>
          </p:nvPr>
        </p:nvSpPr>
        <p:spPr>
          <a:xfrm>
            <a:off x="1504265" y="1004990"/>
            <a:ext cx="8520600" cy="106725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dirty="0">
                <a:solidFill>
                  <a:srgbClr val="5EA20D"/>
                </a:solidFill>
                <a:latin typeface="Urbanist Medium"/>
                <a:ea typeface="Urbanist Medium"/>
                <a:cs typeface="Urbanist Medium"/>
                <a:sym typeface="Urbanist"/>
              </a:rPr>
              <a:t>What Am I?</a:t>
            </a:r>
            <a:endParaRPr dirty="0">
              <a:solidFill>
                <a:srgbClr val="5EA20D"/>
              </a:solidFill>
              <a:latin typeface="Urbanist Medium"/>
              <a:ea typeface="Urbanist Medium"/>
              <a:cs typeface="Urbanist Medium"/>
              <a:sym typeface="Urbanist"/>
            </a:endParaRPr>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a:off x="3223781" y="2495361"/>
            <a:ext cx="5081567" cy="3357649"/>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endParaRPr lang="en-CA" sz="3600" dirty="0">
              <a:solidFill>
                <a:srgbClr val="00B050"/>
              </a:solidFill>
              <a:latin typeface="Urbanist Medium"/>
              <a:ea typeface="Urbanist Medium"/>
              <a:cs typeface="Urbanist Medium"/>
              <a:sym typeface="Urbanist"/>
            </a:endParaRPr>
          </a:p>
          <a:p>
            <a:pPr marL="0" lvl="0" indent="0" rtl="0">
              <a:spcBef>
                <a:spcPts val="0"/>
              </a:spcBef>
              <a:spcAft>
                <a:spcPts val="0"/>
              </a:spcAft>
              <a:buNone/>
            </a:pPr>
            <a:r>
              <a:rPr lang="en-CA" sz="3600" dirty="0">
                <a:solidFill>
                  <a:srgbClr val="5EA20D"/>
                </a:solidFill>
                <a:latin typeface="Urbanist Medium"/>
                <a:ea typeface="Urbanist Medium"/>
                <a:cs typeface="Urbanist Medium"/>
                <a:sym typeface="Urbanist"/>
              </a:rPr>
              <a:t>Spring Riddle Poem</a:t>
            </a:r>
          </a:p>
          <a:p>
            <a:pPr marL="0" lvl="0" indent="0" rtl="0">
              <a:spcBef>
                <a:spcPts val="0"/>
              </a:spcBef>
              <a:spcAft>
                <a:spcPts val="0"/>
              </a:spcAft>
              <a:buNone/>
            </a:pPr>
            <a:r>
              <a:rPr lang="en-CA" sz="3600" dirty="0">
                <a:solidFill>
                  <a:srgbClr val="5EA20D"/>
                </a:solidFill>
                <a:latin typeface="Urbanist Medium"/>
                <a:ea typeface="Urbanist Medium"/>
                <a:cs typeface="Urbanist Medium"/>
                <a:sym typeface="Urbanist"/>
              </a:rPr>
              <a:t>By Kim T. Harrison</a:t>
            </a:r>
          </a:p>
          <a:p>
            <a:pPr marL="0" lvl="0" indent="0" algn="ctr" rtl="0">
              <a:spcBef>
                <a:spcPts val="0"/>
              </a:spcBef>
              <a:spcAft>
                <a:spcPts val="0"/>
              </a:spcAft>
              <a:buNone/>
            </a:pPr>
            <a:endParaRPr sz="2400" dirty="0">
              <a:latin typeface="Urbanist Medium"/>
              <a:ea typeface="Urbanist Medium"/>
              <a:cs typeface="Urbanist Medium"/>
              <a:sym typeface="Urbanist"/>
            </a:endParaRPr>
          </a:p>
        </p:txBody>
      </p:sp>
      <p:pic>
        <p:nvPicPr>
          <p:cNvPr id="14" name="Picture 13" descr="A yellow question mark on a white background&#10;&#10;Description automatically generated">
            <a:extLst>
              <a:ext uri="{FF2B5EF4-FFF2-40B4-BE49-F238E27FC236}">
                <a16:creationId xmlns:a16="http://schemas.microsoft.com/office/drawing/2014/main" id="{9E1653F2-98FA-6CAF-145D-E6A793086202}"/>
              </a:ext>
            </a:extLst>
          </p:cNvPr>
          <p:cNvPicPr>
            <a:picLocks noChangeAspect="1"/>
          </p:cNvPicPr>
          <p:nvPr/>
        </p:nvPicPr>
        <p:blipFill>
          <a:blip r:embed="rId2"/>
          <a:stretch>
            <a:fillRect/>
          </a:stretch>
        </p:blipFill>
        <p:spPr>
          <a:xfrm rot="837895">
            <a:off x="8966772" y="1738707"/>
            <a:ext cx="1524145" cy="1817789"/>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7498F6F5-6A8C-A0B7-9196-D8B7AA59D0FD}"/>
              </a:ext>
            </a:extLst>
          </p:cNvPr>
          <p:cNvSpPr txBox="1"/>
          <p:nvPr/>
        </p:nvSpPr>
        <p:spPr>
          <a:xfrm>
            <a:off x="1411223" y="502276"/>
            <a:ext cx="8440800" cy="5636812"/>
          </a:xfrm>
          <a:prstGeom prst="rect">
            <a:avLst/>
          </a:prstGeom>
          <a:noFill/>
          <a:ln>
            <a:noFill/>
          </a:ln>
        </p:spPr>
        <p:txBody>
          <a:bodyPr spcFirstLastPara="1" wrap="square" lIns="91425" tIns="91425" rIns="91425" bIns="91425" anchor="t" anchorCtr="0">
            <a:noAutofit/>
          </a:bodyPr>
          <a:lstStyle/>
          <a:p>
            <a:pPr marL="114300" lvl="0" algn="ctr" rtl="0">
              <a:lnSpc>
                <a:spcPct val="150000"/>
              </a:lnSpc>
              <a:spcBef>
                <a:spcPts val="0"/>
              </a:spcBef>
              <a:spcAft>
                <a:spcPts val="0"/>
              </a:spcAft>
              <a:buClr>
                <a:schemeClr val="dk2"/>
              </a:buClr>
              <a:buSzPts val="1800"/>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Raindrops plop on the slushy snow</a:t>
            </a:r>
          </a:p>
          <a:p>
            <a:pPr marL="114300" lvl="0" algn="ctr" rtl="0">
              <a:lnSpc>
                <a:spcPct val="150000"/>
              </a:lnSpc>
              <a:spcBef>
                <a:spcPts val="0"/>
              </a:spcBef>
              <a:spcAft>
                <a:spcPts val="0"/>
              </a:spcAft>
              <a:buClr>
                <a:schemeClr val="dk2"/>
              </a:buClr>
              <a:buSzPts val="1800"/>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It’s time to wake! It’s time to go!</a:t>
            </a:r>
          </a:p>
          <a:p>
            <a:pPr marL="114300" lvl="0" algn="ctr" rtl="0">
              <a:lnSpc>
                <a:spcPct val="150000"/>
              </a:lnSpc>
              <a:spcBef>
                <a:spcPts val="0"/>
              </a:spcBef>
              <a:spcAft>
                <a:spcPts val="0"/>
              </a:spcAft>
              <a:buClr>
                <a:schemeClr val="dk2"/>
              </a:buClr>
              <a:buSzPts val="1800"/>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ctr" rtl="0">
              <a:lnSpc>
                <a:spcPct val="150000"/>
              </a:lnSpc>
              <a:spcBef>
                <a:spcPts val="0"/>
              </a:spcBef>
              <a:spcAft>
                <a:spcPts val="0"/>
              </a:spcAft>
              <a:buClr>
                <a:schemeClr val="dk2"/>
              </a:buClr>
              <a:buSzPts val="1800"/>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My stripy fur feels warm again</a:t>
            </a:r>
          </a:p>
          <a:p>
            <a:pPr marL="114300" lvl="0" algn="ctr" rtl="0">
              <a:lnSpc>
                <a:spcPct val="150000"/>
              </a:lnSpc>
              <a:spcBef>
                <a:spcPts val="0"/>
              </a:spcBef>
              <a:spcAft>
                <a:spcPts val="0"/>
              </a:spcAft>
              <a:buClr>
                <a:schemeClr val="dk2"/>
              </a:buClr>
              <a:buSzPts val="1800"/>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Let’s find a nest! Let’s leave the den!</a:t>
            </a:r>
          </a:p>
          <a:p>
            <a:pPr marL="114300" lvl="0" algn="ctr" rtl="0">
              <a:lnSpc>
                <a:spcPct val="150000"/>
              </a:lnSpc>
              <a:spcBef>
                <a:spcPts val="0"/>
              </a:spcBef>
              <a:spcAft>
                <a:spcPts val="0"/>
              </a:spcAft>
              <a:buClr>
                <a:schemeClr val="dk2"/>
              </a:buClr>
              <a:buSzPts val="1800"/>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ctr" rtl="0">
              <a:lnSpc>
                <a:spcPct val="150000"/>
              </a:lnSpc>
              <a:spcBef>
                <a:spcPts val="0"/>
              </a:spcBef>
              <a:spcAft>
                <a:spcPts val="0"/>
              </a:spcAft>
              <a:buClr>
                <a:schemeClr val="dk2"/>
              </a:buClr>
              <a:buSzPts val="1800"/>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 zip past squirrel, hear his squeaks</a:t>
            </a:r>
          </a:p>
          <a:p>
            <a:pPr marL="114300" lvl="0" algn="ctr" rtl="0">
              <a:lnSpc>
                <a:spcPct val="150000"/>
              </a:lnSpc>
              <a:spcBef>
                <a:spcPts val="0"/>
              </a:spcBef>
              <a:spcAft>
                <a:spcPts val="0"/>
              </a:spcAft>
              <a:buClr>
                <a:schemeClr val="dk2"/>
              </a:buClr>
              <a:buSzPts val="1800"/>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 munch on nuts! I stuff my cheeks!</a:t>
            </a:r>
          </a:p>
          <a:p>
            <a:pPr marL="114300" lvl="0" algn="ctr" rtl="0">
              <a:lnSpc>
                <a:spcPct val="150000"/>
              </a:lnSpc>
              <a:spcBef>
                <a:spcPts val="0"/>
              </a:spcBef>
              <a:spcAft>
                <a:spcPts val="0"/>
              </a:spcAft>
              <a:buClr>
                <a:schemeClr val="dk2"/>
              </a:buClr>
              <a:buSzPts val="1800"/>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ctr" rtl="0">
              <a:lnSpc>
                <a:spcPct val="150000"/>
              </a:lnSpc>
              <a:spcBef>
                <a:spcPts val="0"/>
              </a:spcBef>
              <a:spcAft>
                <a:spcPts val="0"/>
              </a:spcAft>
              <a:buClr>
                <a:schemeClr val="dk2"/>
              </a:buClr>
              <a:buSzPts val="1800"/>
            </a:pPr>
            <a:r>
              <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What Am I? </a:t>
            </a:r>
          </a:p>
          <a:p>
            <a:pPr marL="114300" lvl="0" algn="l" rtl="0">
              <a:lnSpc>
                <a:spcPct val="115000"/>
              </a:lnSpc>
              <a:spcBef>
                <a:spcPts val="0"/>
              </a:spcBef>
              <a:spcAft>
                <a:spcPts val="0"/>
              </a:spcAft>
              <a:buClr>
                <a:schemeClr val="dk2"/>
              </a:buClr>
              <a:buSzPts val="1800"/>
            </a:pPr>
            <a:endParaRPr lang="en-CA" sz="24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24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24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24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5194C-6F21-11FD-CF9B-337823923F2C}"/>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F4058805-DD7D-5DFD-B6E1-1CEE00D6B8ED}"/>
              </a:ext>
            </a:extLst>
          </p:cNvPr>
          <p:cNvSpPr txBox="1"/>
          <p:nvPr/>
        </p:nvSpPr>
        <p:spPr>
          <a:xfrm>
            <a:off x="1506622" y="4030132"/>
            <a:ext cx="8440800" cy="1761067"/>
          </a:xfrm>
          <a:prstGeom prst="rect">
            <a:avLst/>
          </a:prstGeom>
          <a:noFill/>
          <a:ln>
            <a:noFill/>
          </a:ln>
        </p:spPr>
        <p:txBody>
          <a:bodyPr spcFirstLastPara="1" wrap="square" lIns="91425" tIns="91425" rIns="91425" bIns="91425" anchor="t" anchorCtr="0">
            <a:noAutofit/>
          </a:bodyPr>
          <a:lstStyle/>
          <a:p>
            <a:pPr marL="114300" lvl="0" algn="ctr" rtl="0">
              <a:lnSpc>
                <a:spcPct val="150000"/>
              </a:lnSpc>
              <a:spcBef>
                <a:spcPts val="0"/>
              </a:spcBef>
              <a:spcAft>
                <a:spcPts val="0"/>
              </a:spcAft>
              <a:buClr>
                <a:schemeClr val="dk2"/>
              </a:buClr>
              <a:buSzPts val="1800"/>
            </a:pPr>
            <a:endParaRPr lang="en-CA" sz="20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ctr" rtl="0">
              <a:lnSpc>
                <a:spcPct val="150000"/>
              </a:lnSpc>
              <a:spcBef>
                <a:spcPts val="0"/>
              </a:spcBef>
              <a:spcAft>
                <a:spcPts val="0"/>
              </a:spcAft>
              <a:buClr>
                <a:schemeClr val="dk2"/>
              </a:buClr>
              <a:buSzPts val="1800"/>
            </a:pPr>
            <a:r>
              <a:rPr lang="en-CA" sz="20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ctr" rtl="0">
              <a:lnSpc>
                <a:spcPct val="150000"/>
              </a:lnSpc>
              <a:spcBef>
                <a:spcPts val="0"/>
              </a:spcBef>
              <a:spcAft>
                <a:spcPts val="0"/>
              </a:spcAft>
              <a:buClr>
                <a:schemeClr val="dk2"/>
              </a:buClr>
              <a:buSzPts val="1800"/>
            </a:pPr>
            <a:r>
              <a:rPr lang="en-CA" sz="3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 chipmunk!</a:t>
            </a:r>
            <a:endParaRPr lang="en-CA" sz="32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32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pic>
        <p:nvPicPr>
          <p:cNvPr id="4" name="Picture 3" descr="A chipmunk eating a fruit&#10;&#10;AI-generated content may be incorrect.">
            <a:extLst>
              <a:ext uri="{FF2B5EF4-FFF2-40B4-BE49-F238E27FC236}">
                <a16:creationId xmlns:a16="http://schemas.microsoft.com/office/drawing/2014/main" id="{C09FAFAA-D8CE-3EAC-5943-0D0E77A28797}"/>
              </a:ext>
            </a:extLst>
          </p:cNvPr>
          <p:cNvPicPr>
            <a:picLocks noChangeAspect="1"/>
          </p:cNvPicPr>
          <p:nvPr/>
        </p:nvPicPr>
        <p:blipFill>
          <a:blip r:embed="rId2"/>
          <a:stretch>
            <a:fillRect/>
          </a:stretch>
        </p:blipFill>
        <p:spPr>
          <a:xfrm>
            <a:off x="3649863" y="553791"/>
            <a:ext cx="4219129" cy="4240085"/>
          </a:xfrm>
          <a:prstGeom prst="rect">
            <a:avLst/>
          </a:prstGeom>
        </p:spPr>
      </p:pic>
    </p:spTree>
    <p:extLst>
      <p:ext uri="{BB962C8B-B14F-4D97-AF65-F5344CB8AC3E}">
        <p14:creationId xmlns:p14="http://schemas.microsoft.com/office/powerpoint/2010/main" val="1045193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5EA20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1269555" y="1138344"/>
            <a:ext cx="8440800" cy="512078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All text and illustration in this resource, including any original poems or stories, are copyright © Kim T. Harrison, 2025</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Image credit: Canva Pro (photograph of squirrel; paper background)</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and adapt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resource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or would like to provide feedback on the resource,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Happy teaching! </a:t>
            </a:r>
          </a:p>
          <a:p>
            <a:pPr marL="114300" lvl="0" algn="l" rtl="0">
              <a:lnSpc>
                <a:spcPct val="115000"/>
              </a:lnSpc>
              <a:spcBef>
                <a:spcPts val="0"/>
              </a:spcBef>
              <a:spcAft>
                <a:spcPts val="0"/>
              </a:spcAft>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Kim xo </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5EA20E"/>
                </a:solidFill>
                <a:latin typeface="Urbanist SemiBold" panose="020B0A04040200000203" pitchFamily="34" charset="77"/>
                <a:ea typeface="Urbanist SemiBold" panose="020B0A04040200000203" pitchFamily="34" charset="77"/>
                <a:cs typeface="Urbanist SemiBold" panose="020B0A04040200000203" pitchFamily="34" charset="77"/>
              </a:rPr>
              <a:t>About the Resource Creator</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897021" y="1093189"/>
            <a:ext cx="8440800"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T. Harrison creates fun poems that kids will enjoy and teachers will find useful! She is a certified ESL Instructor with a PhD in contemporary French literature and cultural studies. She has been teaching English and French language and literature since 1996 in a variety of settings, including universities, language schools, and around her kitchen table. In recent years, she has also transitioned to teaching online using digital tools. </a:t>
            </a: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In addition to her teaching experience, Kim worked for over 15 years in the field of corporate communications and copywriting.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loves the possibilities of language in all its forms and today finds joy in teaching languages, writing her own stories and poems, and creating resources to inspire students, teachers, and fellow writers. Kim currently lives on the beautiful Avalon Peninsula in Newfoundland, Canada, with her family.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I hope you find this resource useful. If you have any questions or have ideas for other resources, please get in touch! Kim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4" name="Oval 3">
            <a:extLst>
              <a:ext uri="{FF2B5EF4-FFF2-40B4-BE49-F238E27FC236}">
                <a16:creationId xmlns:a16="http://schemas.microsoft.com/office/drawing/2014/main" id="{A83E7800-9864-C1FE-BD5C-08D12910F53F}"/>
              </a:ext>
            </a:extLst>
          </p:cNvPr>
          <p:cNvSpPr/>
          <p:nvPr/>
        </p:nvSpPr>
        <p:spPr>
          <a:xfrm>
            <a:off x="9234311" y="718825"/>
            <a:ext cx="1919111" cy="19755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931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217</TotalTime>
  <Words>407</Words>
  <Application>Microsoft Macintosh PowerPoint</Application>
  <PresentationFormat>Widescreen</PresentationFormat>
  <Paragraphs>48</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Arial</vt:lpstr>
      <vt:lpstr>Caveat</vt:lpstr>
      <vt:lpstr>Urbanist Black</vt:lpstr>
      <vt:lpstr>Urbanist Medium</vt:lpstr>
      <vt:lpstr>Urbanist SemiBold</vt:lpstr>
      <vt:lpstr>Office Theme</vt:lpstr>
      <vt:lpstr>What Am I?</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20</cp:revision>
  <dcterms:created xsi:type="dcterms:W3CDTF">2024-04-25T00:29:33Z</dcterms:created>
  <dcterms:modified xsi:type="dcterms:W3CDTF">2025-04-18T11:49:34Z</dcterms:modified>
</cp:coreProperties>
</file>