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60" r:id="rId4"/>
    <p:sldId id="258" r:id="rId5"/>
    <p:sldId id="25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EA20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559"/>
    <p:restoredTop sz="94670"/>
  </p:normalViewPr>
  <p:slideViewPr>
    <p:cSldViewPr snapToGrid="0">
      <p:cViewPr>
        <p:scale>
          <a:sx n="95" d="100"/>
          <a:sy n="95" d="100"/>
        </p:scale>
        <p:origin x="58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16D96-2A6E-46EA-6754-CF96A36897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2E85FAB-EB63-AC4B-CBE7-67E95821EC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Google Shape;56;p13">
            <a:extLst>
              <a:ext uri="{FF2B5EF4-FFF2-40B4-BE49-F238E27FC236}">
                <a16:creationId xmlns:a16="http://schemas.microsoft.com/office/drawing/2014/main" id="{D5175D0B-C438-EDD9-443C-D07ADDAD2D6B}"/>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 name="Google Shape;57;p13">
            <a:extLst>
              <a:ext uri="{FF2B5EF4-FFF2-40B4-BE49-F238E27FC236}">
                <a16:creationId xmlns:a16="http://schemas.microsoft.com/office/drawing/2014/main" id="{FBE5C263-A743-5A9E-9AD2-F880EA33E0DF}"/>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2025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4277477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A935B-F82B-7C80-E0B2-68698EB883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F3E7A9-97EC-8621-44DD-C575076590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561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69073-401E-E14C-50EA-256F112D49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8AA85BB-0E70-B884-DAFC-00E88B49AA9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1525309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2EE25-AE04-A3CE-CEF7-69D10E9D96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FF9384-966A-5C3B-04C6-BD526E5CDC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652B2B-B5DA-2418-5110-D63439F7D8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2272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C5702-712E-7978-245D-47590EA16C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B05B7B6-C142-1BF2-0BEF-E7651A49AA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CD2600-DEAC-1197-D7DF-E83AA2CD1D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74F6ED9-1527-ADFD-8E50-3CDAF786C4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213AF0-B499-1F0F-7938-F0BF944221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10121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A1BBE-459A-B121-194C-3B8DCF4C8B7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671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7253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96561-5884-EB9D-309C-29E405C939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00C49DB-70B4-D9E2-7EF9-941407A0CC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9159A2-3EEC-F23D-DCB3-592B0DE9B2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827431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32604-A93E-4311-57EF-8A4838BAE1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E9AD9C6-EAAD-6126-F5AC-D50872B30A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A67A036-E317-4891-23DE-F7BE19AC6C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61742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C1E30-A2D7-D948-73FB-F6EBC78F9D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8C8D21-2ECF-E2C7-B6E8-606240BB6A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7637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DE7AE8-77C5-F17E-D1BD-5716A06940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Title Font = Urbanist Semi-Bold</a:t>
            </a:r>
          </a:p>
        </p:txBody>
      </p:sp>
      <p:sp>
        <p:nvSpPr>
          <p:cNvPr id="3" name="Text Placeholder 2">
            <a:extLst>
              <a:ext uri="{FF2B5EF4-FFF2-40B4-BE49-F238E27FC236}">
                <a16:creationId xmlns:a16="http://schemas.microsoft.com/office/drawing/2014/main" id="{D519E560-DBEB-4F87-A313-C7536D180C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Sub-headings or larger text: urbanist medium</a:t>
            </a:r>
          </a:p>
          <a:p>
            <a:pPr lvl="1"/>
            <a:r>
              <a:rPr lang="en-US" dirty="0"/>
              <a:t>Alternate text: Caveat</a:t>
            </a:r>
          </a:p>
          <a:p>
            <a:pPr lvl="2"/>
            <a:r>
              <a:rPr lang="en-US" dirty="0"/>
              <a:t>If needed: Urbanist regular</a:t>
            </a:r>
          </a:p>
        </p:txBody>
      </p:sp>
      <p:sp>
        <p:nvSpPr>
          <p:cNvPr id="4" name="Date Placeholder 3">
            <a:extLst>
              <a:ext uri="{FF2B5EF4-FFF2-40B4-BE49-F238E27FC236}">
                <a16:creationId xmlns:a16="http://schemas.microsoft.com/office/drawing/2014/main" id="{BD3F9D6F-9360-C3F5-8221-48C3727E18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53EDD77-CC0A-2843-A37E-788343B24C39}" type="datetimeFigureOut">
              <a:rPr lang="en-US" smtClean="0"/>
              <a:t>4/18/25</a:t>
            </a:fld>
            <a:endParaRPr lang="en-US"/>
          </a:p>
        </p:txBody>
      </p:sp>
      <p:sp>
        <p:nvSpPr>
          <p:cNvPr id="5" name="Footer Placeholder 4">
            <a:extLst>
              <a:ext uri="{FF2B5EF4-FFF2-40B4-BE49-F238E27FC236}">
                <a16:creationId xmlns:a16="http://schemas.microsoft.com/office/drawing/2014/main" id="{21033A04-4764-603B-758C-20C20E44EB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0A39938-6194-A20F-C170-3449DC509A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4E5FD2-8152-DC4F-9057-2D14E52B67E1}" type="slidenum">
              <a:rPr lang="en-US" smtClean="0"/>
              <a:t>‹#›</a:t>
            </a:fld>
            <a:endParaRPr lang="en-US"/>
          </a:p>
        </p:txBody>
      </p:sp>
      <p:sp>
        <p:nvSpPr>
          <p:cNvPr id="8" name="Google Shape;56;p13">
            <a:extLst>
              <a:ext uri="{FF2B5EF4-FFF2-40B4-BE49-F238E27FC236}">
                <a16:creationId xmlns:a16="http://schemas.microsoft.com/office/drawing/2014/main" id="{D069CEAC-080F-4FB4-AA38-2A3B22038490}"/>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 name="Google Shape;57;p13">
            <a:extLst>
              <a:ext uri="{FF2B5EF4-FFF2-40B4-BE49-F238E27FC236}">
                <a16:creationId xmlns:a16="http://schemas.microsoft.com/office/drawing/2014/main" id="{FF419626-81DF-FDF3-C65D-35B43A7082AD}"/>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2025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20444696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b="1" i="0" kern="1200">
          <a:solidFill>
            <a:schemeClr val="tx1"/>
          </a:solidFill>
          <a:latin typeface="Urbanist SemiBold" panose="020B0A04040200000203" pitchFamily="34" charset="77"/>
          <a:ea typeface="Urbanist SemiBold" panose="020B0A04040200000203" pitchFamily="34" charset="77"/>
          <a:cs typeface="Urbanist SemiBold" panose="020B0A04040200000203" pitchFamily="34"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vea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mailto:kimtharrisonwrites@gmail.com"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mailto:kimtharrisonwrites@gmail.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3A819F2-C445-631C-5D65-22737FBA1AAA}"/>
              </a:ext>
            </a:extLst>
          </p:cNvPr>
          <p:cNvSpPr/>
          <p:nvPr/>
        </p:nvSpPr>
        <p:spPr>
          <a:xfrm>
            <a:off x="9731023" y="4804775"/>
            <a:ext cx="2460977" cy="423332"/>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13635D5-0574-C2B4-7801-4B5B1206F50C}"/>
              </a:ext>
            </a:extLst>
          </p:cNvPr>
          <p:cNvSpPr txBox="1"/>
          <p:nvPr/>
        </p:nvSpPr>
        <p:spPr>
          <a:xfrm>
            <a:off x="10437625" y="4845559"/>
            <a:ext cx="1752600" cy="369332"/>
          </a:xfrm>
          <a:prstGeom prst="rect">
            <a:avLst/>
          </a:prstGeom>
          <a:noFill/>
        </p:spPr>
        <p:txBody>
          <a:bodyPr wrap="square" rtlCol="0">
            <a:spAutoFit/>
          </a:bodyPr>
          <a:lstStyle/>
          <a:p>
            <a:pPr marL="0" lvl="0" indent="0" algn="r" rtl="0">
              <a:spcBef>
                <a:spcPts val="0"/>
              </a:spcBef>
              <a:spcAft>
                <a:spcPts val="0"/>
              </a:spcAft>
              <a:buNone/>
            </a:pPr>
            <a:r>
              <a:rPr lang="en-CA" b="1" dirty="0">
                <a:solidFill>
                  <a:schemeClr val="tx2">
                    <a:lumMod val="10000"/>
                    <a:lumOff val="90000"/>
                  </a:schemeClr>
                </a:solidFill>
                <a:latin typeface="Urbanist Black"/>
                <a:ea typeface="Urbanist Black"/>
                <a:cs typeface="Urbanist Black"/>
                <a:sym typeface="Urbanist"/>
              </a:rPr>
              <a:t>Grades 2-4 </a:t>
            </a:r>
          </a:p>
        </p:txBody>
      </p:sp>
      <p:sp>
        <p:nvSpPr>
          <p:cNvPr id="6" name="Rectangle 5">
            <a:extLst>
              <a:ext uri="{FF2B5EF4-FFF2-40B4-BE49-F238E27FC236}">
                <a16:creationId xmlns:a16="http://schemas.microsoft.com/office/drawing/2014/main" id="{EEDB0E18-D32A-3034-B287-C8F3C686F593}"/>
              </a:ext>
            </a:extLst>
          </p:cNvPr>
          <p:cNvSpPr/>
          <p:nvPr/>
        </p:nvSpPr>
        <p:spPr>
          <a:xfrm>
            <a:off x="9731023" y="5300983"/>
            <a:ext cx="2460978" cy="423332"/>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FC8C832-60FE-F80D-69FC-82A24F3FF9A6}"/>
              </a:ext>
            </a:extLst>
          </p:cNvPr>
          <p:cNvSpPr txBox="1"/>
          <p:nvPr/>
        </p:nvSpPr>
        <p:spPr>
          <a:xfrm>
            <a:off x="10320865" y="5343662"/>
            <a:ext cx="1869359" cy="369332"/>
          </a:xfrm>
          <a:prstGeom prst="rect">
            <a:avLst/>
          </a:prstGeom>
          <a:noFill/>
        </p:spPr>
        <p:txBody>
          <a:bodyPr wrap="square" rtlCol="0">
            <a:spAutoFit/>
          </a:bodyPr>
          <a:lstStyle/>
          <a:p>
            <a:pPr marL="0" lvl="0" indent="0" algn="r" rtl="0">
              <a:spcBef>
                <a:spcPts val="0"/>
              </a:spcBef>
              <a:spcAft>
                <a:spcPts val="0"/>
              </a:spcAft>
              <a:buNone/>
            </a:pPr>
            <a:r>
              <a:rPr lang="en-CA" b="1" dirty="0">
                <a:solidFill>
                  <a:schemeClr val="tx2">
                    <a:lumMod val="10000"/>
                    <a:lumOff val="90000"/>
                  </a:schemeClr>
                </a:solidFill>
                <a:latin typeface="Urbanist Black"/>
                <a:ea typeface="Urbanist Black"/>
                <a:cs typeface="Urbanist Black"/>
                <a:sym typeface="Urbanist"/>
              </a:rPr>
              <a:t>ELL</a:t>
            </a:r>
          </a:p>
        </p:txBody>
      </p:sp>
      <p:sp>
        <p:nvSpPr>
          <p:cNvPr id="10" name="TextBox 9">
            <a:extLst>
              <a:ext uri="{FF2B5EF4-FFF2-40B4-BE49-F238E27FC236}">
                <a16:creationId xmlns:a16="http://schemas.microsoft.com/office/drawing/2014/main" id="{740D8EA6-AAFF-EF19-1901-3F56BFD117FB}"/>
              </a:ext>
            </a:extLst>
          </p:cNvPr>
          <p:cNvSpPr txBox="1"/>
          <p:nvPr/>
        </p:nvSpPr>
        <p:spPr>
          <a:xfrm>
            <a:off x="9729246" y="5810407"/>
            <a:ext cx="2460978" cy="369332"/>
          </a:xfrm>
          <a:prstGeom prst="rect">
            <a:avLst/>
          </a:prstGeom>
          <a:solidFill>
            <a:srgbClr val="7030A0"/>
          </a:solidFill>
          <a:ln>
            <a:solidFill>
              <a:schemeClr val="bg1">
                <a:lumMod val="95000"/>
              </a:schemeClr>
            </a:solidFill>
          </a:ln>
        </p:spPr>
        <p:txBody>
          <a:bodyPr wrap="square" rtlCol="0">
            <a:spAutoFit/>
          </a:bodyPr>
          <a:lstStyle/>
          <a:p>
            <a:pPr marL="0" lvl="0" indent="0" algn="r" rtl="0">
              <a:spcBef>
                <a:spcPts val="0"/>
              </a:spcBef>
              <a:spcAft>
                <a:spcPts val="0"/>
              </a:spcAft>
              <a:buNone/>
            </a:pPr>
            <a:r>
              <a:rPr lang="en-CA" b="1" dirty="0">
                <a:solidFill>
                  <a:schemeClr val="tx2">
                    <a:lumMod val="10000"/>
                    <a:lumOff val="90000"/>
                  </a:schemeClr>
                </a:solidFill>
                <a:latin typeface="Urbanist Black"/>
                <a:ea typeface="Urbanist Black"/>
                <a:cs typeface="Urbanist Black"/>
                <a:sym typeface="Urbanist"/>
              </a:rPr>
              <a:t>ESL, Elementary</a:t>
            </a:r>
          </a:p>
        </p:txBody>
      </p:sp>
      <p:sp>
        <p:nvSpPr>
          <p:cNvPr id="11" name="Google Shape;54;p13">
            <a:extLst>
              <a:ext uri="{FF2B5EF4-FFF2-40B4-BE49-F238E27FC236}">
                <a16:creationId xmlns:a16="http://schemas.microsoft.com/office/drawing/2014/main" id="{EB36396D-3C66-DE27-7234-F3C6B047535D}"/>
              </a:ext>
            </a:extLst>
          </p:cNvPr>
          <p:cNvSpPr txBox="1">
            <a:spLocks noGrp="1"/>
          </p:cNvSpPr>
          <p:nvPr>
            <p:ph type="ctrTitle"/>
          </p:nvPr>
        </p:nvSpPr>
        <p:spPr>
          <a:xfrm>
            <a:off x="1504265" y="1004990"/>
            <a:ext cx="8520600" cy="106725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dirty="0">
                <a:solidFill>
                  <a:srgbClr val="7030A0"/>
                </a:solidFill>
                <a:latin typeface="Urbanist Medium"/>
                <a:ea typeface="Urbanist Medium"/>
                <a:cs typeface="Urbanist Medium"/>
                <a:sym typeface="Urbanist"/>
              </a:rPr>
              <a:t>What Am I?</a:t>
            </a:r>
            <a:endParaRPr dirty="0">
              <a:solidFill>
                <a:srgbClr val="7030A0"/>
              </a:solidFill>
              <a:latin typeface="Urbanist Medium"/>
              <a:ea typeface="Urbanist Medium"/>
              <a:cs typeface="Urbanist Medium"/>
              <a:sym typeface="Urbanist"/>
            </a:endParaRPr>
          </a:p>
        </p:txBody>
      </p:sp>
      <p:sp>
        <p:nvSpPr>
          <p:cNvPr id="12" name="Google Shape;55;p13">
            <a:extLst>
              <a:ext uri="{FF2B5EF4-FFF2-40B4-BE49-F238E27FC236}">
                <a16:creationId xmlns:a16="http://schemas.microsoft.com/office/drawing/2014/main" id="{D9002536-85D4-5304-635C-653A7A6BA3A4}"/>
              </a:ext>
            </a:extLst>
          </p:cNvPr>
          <p:cNvSpPr txBox="1">
            <a:spLocks noGrp="1"/>
          </p:cNvSpPr>
          <p:nvPr>
            <p:ph type="subTitle" idx="1"/>
          </p:nvPr>
        </p:nvSpPr>
        <p:spPr>
          <a:xfrm>
            <a:off x="3223781" y="2495361"/>
            <a:ext cx="5081567" cy="3357649"/>
          </a:xfrm>
          <a:prstGeom prst="rect">
            <a:avLst/>
          </a:prstGeom>
        </p:spPr>
        <p:txBody>
          <a:bodyPr spcFirstLastPara="1" wrap="square" lIns="91425" tIns="91425" rIns="91425" bIns="91425" anchor="t" anchorCtr="0">
            <a:normAutofit/>
          </a:bodyPr>
          <a:lstStyle/>
          <a:p>
            <a:pPr marL="0" lvl="0" indent="0" rtl="0">
              <a:spcBef>
                <a:spcPts val="0"/>
              </a:spcBef>
              <a:spcAft>
                <a:spcPts val="0"/>
              </a:spcAft>
              <a:buNone/>
            </a:pPr>
            <a:endParaRPr lang="en-CA" sz="3600" dirty="0">
              <a:solidFill>
                <a:srgbClr val="00B0F0"/>
              </a:solidFill>
              <a:latin typeface="Urbanist Medium"/>
              <a:ea typeface="Urbanist Medium"/>
              <a:cs typeface="Urbanist Medium"/>
              <a:sym typeface="Urbanist"/>
            </a:endParaRPr>
          </a:p>
          <a:p>
            <a:pPr marL="0" lvl="0" indent="0" rtl="0">
              <a:spcBef>
                <a:spcPts val="0"/>
              </a:spcBef>
              <a:spcAft>
                <a:spcPts val="0"/>
              </a:spcAft>
              <a:buNone/>
            </a:pPr>
            <a:r>
              <a:rPr lang="en-CA" sz="3600" dirty="0">
                <a:solidFill>
                  <a:srgbClr val="00B0F0"/>
                </a:solidFill>
                <a:latin typeface="Urbanist Medium"/>
                <a:ea typeface="Urbanist Medium"/>
                <a:cs typeface="Urbanist Medium"/>
                <a:sym typeface="Urbanist"/>
              </a:rPr>
              <a:t>Spring Riddle Poem</a:t>
            </a:r>
          </a:p>
          <a:p>
            <a:pPr marL="0" lvl="0" indent="0" rtl="0">
              <a:spcBef>
                <a:spcPts val="0"/>
              </a:spcBef>
              <a:spcAft>
                <a:spcPts val="0"/>
              </a:spcAft>
              <a:buNone/>
            </a:pPr>
            <a:r>
              <a:rPr lang="en-CA" sz="3600" dirty="0">
                <a:solidFill>
                  <a:srgbClr val="00B0F0"/>
                </a:solidFill>
                <a:latin typeface="Urbanist Medium"/>
                <a:ea typeface="Urbanist Medium"/>
                <a:cs typeface="Urbanist Medium"/>
                <a:sym typeface="Urbanist"/>
              </a:rPr>
              <a:t>By Kim T. Harrison</a:t>
            </a:r>
          </a:p>
          <a:p>
            <a:pPr marL="0" lvl="0" indent="0" algn="ctr" rtl="0">
              <a:spcBef>
                <a:spcPts val="0"/>
              </a:spcBef>
              <a:spcAft>
                <a:spcPts val="0"/>
              </a:spcAft>
              <a:buNone/>
            </a:pPr>
            <a:endParaRPr sz="2400" dirty="0">
              <a:solidFill>
                <a:srgbClr val="00B0F0"/>
              </a:solidFill>
              <a:latin typeface="Urbanist Medium"/>
              <a:ea typeface="Urbanist Medium"/>
              <a:cs typeface="Urbanist Medium"/>
              <a:sym typeface="Urbanist"/>
            </a:endParaRPr>
          </a:p>
        </p:txBody>
      </p:sp>
      <p:pic>
        <p:nvPicPr>
          <p:cNvPr id="14" name="Picture 13" descr="A yellow question mark on a white background&#10;&#10;Description automatically generated">
            <a:extLst>
              <a:ext uri="{FF2B5EF4-FFF2-40B4-BE49-F238E27FC236}">
                <a16:creationId xmlns:a16="http://schemas.microsoft.com/office/drawing/2014/main" id="{9E1653F2-98FA-6CAF-145D-E6A793086202}"/>
              </a:ext>
            </a:extLst>
          </p:cNvPr>
          <p:cNvPicPr>
            <a:picLocks noChangeAspect="1"/>
          </p:cNvPicPr>
          <p:nvPr/>
        </p:nvPicPr>
        <p:blipFill>
          <a:blip r:embed="rId2">
            <a:duotone>
              <a:schemeClr val="accent4">
                <a:shade val="45000"/>
                <a:satMod val="135000"/>
              </a:schemeClr>
              <a:prstClr val="white"/>
            </a:duotone>
          </a:blip>
          <a:stretch>
            <a:fillRect/>
          </a:stretch>
        </p:blipFill>
        <p:spPr>
          <a:xfrm rot="837895">
            <a:off x="8667143" y="1773799"/>
            <a:ext cx="1703031" cy="2031139"/>
          </a:xfrm>
          <a:prstGeom prst="rect">
            <a:avLst/>
          </a:prstGeom>
        </p:spPr>
      </p:pic>
      <p:pic>
        <p:nvPicPr>
          <p:cNvPr id="2" name="Picture 1" descr="A yellow question mark on a white background&#10;&#10;Description automatically generated">
            <a:extLst>
              <a:ext uri="{FF2B5EF4-FFF2-40B4-BE49-F238E27FC236}">
                <a16:creationId xmlns:a16="http://schemas.microsoft.com/office/drawing/2014/main" id="{B00C4769-3E99-5D6E-6F21-EC61227F1980}"/>
              </a:ext>
            </a:extLst>
          </p:cNvPr>
          <p:cNvPicPr>
            <a:picLocks noChangeAspect="1"/>
          </p:cNvPicPr>
          <p:nvPr/>
        </p:nvPicPr>
        <p:blipFill>
          <a:blip r:embed="rId2">
            <a:duotone>
              <a:schemeClr val="accent4">
                <a:shade val="45000"/>
                <a:satMod val="135000"/>
              </a:schemeClr>
              <a:prstClr val="white"/>
            </a:duotone>
          </a:blip>
          <a:stretch>
            <a:fillRect/>
          </a:stretch>
        </p:blipFill>
        <p:spPr>
          <a:xfrm rot="20182318">
            <a:off x="1045940" y="3181077"/>
            <a:ext cx="1524145" cy="1817789"/>
          </a:xfrm>
          <a:prstGeom prst="rect">
            <a:avLst/>
          </a:prstGeom>
        </p:spPr>
      </p:pic>
    </p:spTree>
    <p:extLst>
      <p:ext uri="{BB962C8B-B14F-4D97-AF65-F5344CB8AC3E}">
        <p14:creationId xmlns:p14="http://schemas.microsoft.com/office/powerpoint/2010/main" val="1827150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96;p28">
            <a:extLst>
              <a:ext uri="{FF2B5EF4-FFF2-40B4-BE49-F238E27FC236}">
                <a16:creationId xmlns:a16="http://schemas.microsoft.com/office/drawing/2014/main" id="{7498F6F5-6A8C-A0B7-9196-D8B7AA59D0FD}"/>
              </a:ext>
            </a:extLst>
          </p:cNvPr>
          <p:cNvSpPr txBox="1"/>
          <p:nvPr/>
        </p:nvSpPr>
        <p:spPr>
          <a:xfrm>
            <a:off x="1411223" y="223305"/>
            <a:ext cx="8440800" cy="6130999"/>
          </a:xfrm>
          <a:prstGeom prst="rect">
            <a:avLst/>
          </a:prstGeom>
          <a:noFill/>
          <a:ln>
            <a:noFill/>
          </a:ln>
        </p:spPr>
        <p:txBody>
          <a:bodyPr spcFirstLastPara="1" wrap="square" lIns="91425" tIns="91425" rIns="91425" bIns="91425" anchor="t" anchorCtr="0">
            <a:noAutofit/>
          </a:bodyPr>
          <a:lstStyle/>
          <a:p>
            <a:pPr algn="ctr">
              <a:lnSpc>
                <a:spcPct val="150000"/>
              </a:lnSpc>
              <a:buNone/>
            </a:pPr>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Smaller than your fingernail</a:t>
            </a:r>
          </a:p>
          <a:p>
            <a:pPr algn="ctr">
              <a:lnSpc>
                <a:spcPct val="150000"/>
              </a:lnSpc>
              <a:buNone/>
            </a:pPr>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Or bigger than your head</a:t>
            </a:r>
          </a:p>
          <a:p>
            <a:pPr algn="ctr">
              <a:lnSpc>
                <a:spcPct val="150000"/>
              </a:lnSpc>
              <a:buNone/>
            </a:pPr>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Up a tree or on the ground</a:t>
            </a:r>
          </a:p>
          <a:p>
            <a:pPr algn="ctr">
              <a:lnSpc>
                <a:spcPct val="150000"/>
              </a:lnSpc>
              <a:buNone/>
            </a:pPr>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Twigs can make my bed</a:t>
            </a:r>
          </a:p>
          <a:p>
            <a:pPr algn="ctr">
              <a:lnSpc>
                <a:spcPct val="150000"/>
              </a:lnSpc>
              <a:buNone/>
            </a:pPr>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p>
            <a:pPr algn="ctr">
              <a:lnSpc>
                <a:spcPct val="150000"/>
              </a:lnSpc>
              <a:buNone/>
            </a:pPr>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Lighter than a butterfly</a:t>
            </a:r>
          </a:p>
          <a:p>
            <a:pPr algn="ctr">
              <a:lnSpc>
                <a:spcPct val="150000"/>
              </a:lnSpc>
              <a:buNone/>
            </a:pPr>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Or heavier than clay</a:t>
            </a:r>
          </a:p>
          <a:p>
            <a:pPr algn="ctr">
              <a:lnSpc>
                <a:spcPct val="150000"/>
              </a:lnSpc>
              <a:buNone/>
            </a:pPr>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In a cup or on a plate</a:t>
            </a:r>
          </a:p>
          <a:p>
            <a:pPr algn="ctr">
              <a:lnSpc>
                <a:spcPct val="150000"/>
              </a:lnSpc>
            </a:pPr>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I help you start the day</a:t>
            </a:r>
          </a:p>
          <a:p>
            <a:pPr marL="114300" lvl="0" algn="ctr" rtl="0">
              <a:lnSpc>
                <a:spcPct val="150000"/>
              </a:lnSpc>
              <a:spcBef>
                <a:spcPts val="0"/>
              </a:spcBef>
              <a:spcAft>
                <a:spcPts val="0"/>
              </a:spcAft>
              <a:buClr>
                <a:schemeClr val="dk2"/>
              </a:buClr>
              <a:buSzPts val="1800"/>
            </a:pPr>
            <a:r>
              <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p>
          <a:p>
            <a:pPr marL="114300" lvl="0" algn="ctr" rtl="0">
              <a:lnSpc>
                <a:spcPct val="150000"/>
              </a:lnSpc>
              <a:spcBef>
                <a:spcPts val="0"/>
              </a:spcBef>
              <a:spcAft>
                <a:spcPts val="0"/>
              </a:spcAft>
              <a:buClr>
                <a:schemeClr val="dk2"/>
              </a:buClr>
              <a:buSzPts val="1800"/>
            </a:pPr>
            <a:r>
              <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What Am I? </a:t>
            </a:r>
          </a:p>
          <a:p>
            <a:pPr marL="114300" lvl="0" algn="l" rtl="0">
              <a:lnSpc>
                <a:spcPct val="115000"/>
              </a:lnSpc>
              <a:spcBef>
                <a:spcPts val="0"/>
              </a:spcBef>
              <a:spcAft>
                <a:spcPts val="0"/>
              </a:spcAft>
              <a:buClr>
                <a:schemeClr val="dk2"/>
              </a:buClr>
              <a:buSzPts val="1800"/>
            </a:pPr>
            <a:endParaRPr lang="en-CA" sz="2400" dirty="0">
              <a:solidFill>
                <a:schemeClr val="dk2"/>
              </a:solidFill>
              <a:latin typeface="Caveat" pitchFamily="2" charset="0"/>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24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24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2400" dirty="0">
              <a:solidFill>
                <a:schemeClr val="dk2"/>
              </a:solidFill>
              <a:latin typeface="Urbanist SemiBold"/>
              <a:ea typeface="Urbanist SemiBold"/>
              <a:cs typeface="Urbanist SemiBold"/>
              <a:sym typeface="Urbanist SemiBold"/>
            </a:endParaRPr>
          </a:p>
        </p:txBody>
      </p:sp>
    </p:spTree>
    <p:extLst>
      <p:ext uri="{BB962C8B-B14F-4D97-AF65-F5344CB8AC3E}">
        <p14:creationId xmlns:p14="http://schemas.microsoft.com/office/powerpoint/2010/main" val="55636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5194C-6F21-11FD-CF9B-337823923F2C}"/>
            </a:ext>
          </a:extLst>
        </p:cNvPr>
        <p:cNvGrpSpPr/>
        <p:nvPr/>
      </p:nvGrpSpPr>
      <p:grpSpPr>
        <a:xfrm>
          <a:off x="0" y="0"/>
          <a:ext cx="0" cy="0"/>
          <a:chOff x="0" y="0"/>
          <a:chExt cx="0" cy="0"/>
        </a:xfrm>
      </p:grpSpPr>
      <p:pic>
        <p:nvPicPr>
          <p:cNvPr id="5" name="Picture 4" descr="A screenshot of a game&#10;&#10;AI-generated content may be incorrect.">
            <a:extLst>
              <a:ext uri="{FF2B5EF4-FFF2-40B4-BE49-F238E27FC236}">
                <a16:creationId xmlns:a16="http://schemas.microsoft.com/office/drawing/2014/main" id="{B30D0059-ED7C-CADF-F7FE-262E513396BD}"/>
              </a:ext>
            </a:extLst>
          </p:cNvPr>
          <p:cNvPicPr>
            <a:picLocks noChangeAspect="1"/>
          </p:cNvPicPr>
          <p:nvPr/>
        </p:nvPicPr>
        <p:blipFill>
          <a:blip r:embed="rId2"/>
          <a:srcRect l="889" r="-1" b="-1"/>
          <a:stretch/>
        </p:blipFill>
        <p:spPr>
          <a:xfrm>
            <a:off x="20" y="10"/>
            <a:ext cx="12191980" cy="6857990"/>
          </a:xfrm>
          <a:prstGeom prst="rect">
            <a:avLst/>
          </a:prstGeom>
          <a:noFill/>
        </p:spPr>
      </p:pic>
    </p:spTree>
    <p:extLst>
      <p:ext uri="{BB962C8B-B14F-4D97-AF65-F5344CB8AC3E}">
        <p14:creationId xmlns:p14="http://schemas.microsoft.com/office/powerpoint/2010/main" val="1045193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04;p29">
            <a:extLst>
              <a:ext uri="{FF2B5EF4-FFF2-40B4-BE49-F238E27FC236}">
                <a16:creationId xmlns:a16="http://schemas.microsoft.com/office/drawing/2014/main" id="{26925F1C-C82C-F2FB-6FCD-1342A441D52E}"/>
              </a:ext>
            </a:extLst>
          </p:cNvPr>
          <p:cNvSpPr txBox="1"/>
          <p:nvPr/>
        </p:nvSpPr>
        <p:spPr>
          <a:xfrm>
            <a:off x="161050" y="155725"/>
            <a:ext cx="8440800" cy="563100"/>
          </a:xfrm>
          <a:prstGeom prst="rect">
            <a:avLst/>
          </a:prstGeom>
          <a:noFill/>
          <a:ln>
            <a:noFill/>
          </a:ln>
        </p:spPr>
        <p:txBody>
          <a:bodyPr spcFirstLastPara="1" wrap="square" lIns="91425" tIns="91425" rIns="91425" bIns="91425" anchor="t" anchorCtr="0">
            <a:noAutofit/>
          </a:bodyPr>
          <a:lstStyle/>
          <a:p>
            <a:r>
              <a:rPr lang="en-US" sz="2000" b="1" dirty="0">
                <a:solidFill>
                  <a:srgbClr val="7030A0"/>
                </a:solidFill>
                <a:latin typeface="Urbanist SemiBold" panose="020B0A04040200000203" pitchFamily="34" charset="77"/>
                <a:ea typeface="Urbanist SemiBold" panose="020B0A04040200000203" pitchFamily="34" charset="77"/>
                <a:cs typeface="Urbanist SemiBold" panose="020B0A04040200000203" pitchFamily="34" charset="77"/>
              </a:rPr>
              <a:t>Copyright &amp; Terms of Use </a:t>
            </a:r>
          </a:p>
        </p:txBody>
      </p:sp>
      <p:sp>
        <p:nvSpPr>
          <p:cNvPr id="3" name="Google Shape;196;p28">
            <a:extLst>
              <a:ext uri="{FF2B5EF4-FFF2-40B4-BE49-F238E27FC236}">
                <a16:creationId xmlns:a16="http://schemas.microsoft.com/office/drawing/2014/main" id="{C2DAE12A-24B6-3963-7FC9-0B7AE2C93D68}"/>
              </a:ext>
            </a:extLst>
          </p:cNvPr>
          <p:cNvSpPr txBox="1"/>
          <p:nvPr/>
        </p:nvSpPr>
        <p:spPr>
          <a:xfrm>
            <a:off x="1269555" y="1138344"/>
            <a:ext cx="8440800" cy="5120787"/>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All text and illustration in this resource, including any original poems or stories, are copyright © Kim T. Harrison, 2025</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Fonts credit: Google Fonts (Urbanist; Caveat) </a:t>
            </a: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Image credit: Canva Pro (all images on “answer” slide)</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You have permission to use and adapt this resource for educational purposes only. </a:t>
            </a: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Any re-selling is prohibited; similarly, re-sharing without attribution is prohibited.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sharing this resource with other educators, please include link to my website: </a:t>
            </a:r>
            <a:r>
              <a:rPr lang="en-CA" sz="1600" dirty="0" err="1">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and/or my full name, Kim T. Harrison</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you have questions or would like to provide feedback on the resource, please get in touch: </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hlinkClick r:id="rId2"/>
              </a:rPr>
              <a:t>kimtharrisonwrites@gmail.com</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Happy teaching! </a:t>
            </a:r>
          </a:p>
          <a:p>
            <a:pPr marL="114300" lvl="0" algn="l" rtl="0">
              <a:lnSpc>
                <a:spcPct val="115000"/>
              </a:lnSpc>
              <a:spcBef>
                <a:spcPts val="0"/>
              </a:spcBef>
              <a:spcAft>
                <a:spcPts val="0"/>
              </a:spcAft>
              <a:buClr>
                <a:schemeClr val="dk2"/>
              </a:buClr>
              <a:buSzPts val="1800"/>
            </a:pPr>
            <a:r>
              <a:rPr lang="en-CA" sz="2000" dirty="0">
                <a:solidFill>
                  <a:schemeClr val="dk2"/>
                </a:solidFill>
                <a:latin typeface="Caveat" pitchFamily="2" charset="0"/>
                <a:ea typeface="Urbanist Medium" panose="020B0A04040200000203" pitchFamily="34" charset="77"/>
                <a:cs typeface="Urbanist Medium" panose="020B0A04040200000203" pitchFamily="34" charset="77"/>
                <a:sym typeface="Caveat Medium"/>
              </a:rPr>
              <a:t>Kim xo </a:t>
            </a: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Tree>
    <p:extLst>
      <p:ext uri="{BB962C8B-B14F-4D97-AF65-F5344CB8AC3E}">
        <p14:creationId xmlns:p14="http://schemas.microsoft.com/office/powerpoint/2010/main" val="1286949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04;p29">
            <a:extLst>
              <a:ext uri="{FF2B5EF4-FFF2-40B4-BE49-F238E27FC236}">
                <a16:creationId xmlns:a16="http://schemas.microsoft.com/office/drawing/2014/main" id="{26925F1C-C82C-F2FB-6FCD-1342A441D52E}"/>
              </a:ext>
            </a:extLst>
          </p:cNvPr>
          <p:cNvSpPr txBox="1"/>
          <p:nvPr/>
        </p:nvSpPr>
        <p:spPr>
          <a:xfrm>
            <a:off x="161050" y="155725"/>
            <a:ext cx="8440800" cy="563100"/>
          </a:xfrm>
          <a:prstGeom prst="rect">
            <a:avLst/>
          </a:prstGeom>
          <a:noFill/>
          <a:ln>
            <a:noFill/>
          </a:ln>
        </p:spPr>
        <p:txBody>
          <a:bodyPr spcFirstLastPara="1" wrap="square" lIns="91425" tIns="91425" rIns="91425" bIns="91425" anchor="t" anchorCtr="0">
            <a:noAutofit/>
          </a:bodyPr>
          <a:lstStyle/>
          <a:p>
            <a:r>
              <a:rPr lang="en-US" sz="2000" b="1" dirty="0">
                <a:solidFill>
                  <a:srgbClr val="7030A0"/>
                </a:solidFill>
                <a:latin typeface="Urbanist SemiBold" panose="020B0A04040200000203" pitchFamily="34" charset="77"/>
                <a:ea typeface="Urbanist SemiBold" panose="020B0A04040200000203" pitchFamily="34" charset="77"/>
                <a:cs typeface="Urbanist SemiBold" panose="020B0A04040200000203" pitchFamily="34" charset="77"/>
              </a:rPr>
              <a:t>About the Resource Creator</a:t>
            </a:r>
          </a:p>
        </p:txBody>
      </p:sp>
      <p:sp>
        <p:nvSpPr>
          <p:cNvPr id="3" name="Google Shape;196;p28">
            <a:extLst>
              <a:ext uri="{FF2B5EF4-FFF2-40B4-BE49-F238E27FC236}">
                <a16:creationId xmlns:a16="http://schemas.microsoft.com/office/drawing/2014/main" id="{C2DAE12A-24B6-3963-7FC9-0B7AE2C93D68}"/>
              </a:ext>
            </a:extLst>
          </p:cNvPr>
          <p:cNvSpPr txBox="1"/>
          <p:nvPr/>
        </p:nvSpPr>
        <p:spPr>
          <a:xfrm>
            <a:off x="897021" y="1093189"/>
            <a:ext cx="8440800" cy="5138277"/>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 T. Harrison creates fun poems that kids will enjoy and teachers will find useful! She is a certified ESL Instructor with a PhD in contemporary French literature and cultural studies. She has been teaching English and French language and literature since 1996 in a variety of settings, including universities, language schools, and around her kitchen table. In recent years, she has also transitioned to teaching online using digital tools. </a:t>
            </a:r>
          </a:p>
          <a:p>
            <a:pPr marL="114300">
              <a:lnSpc>
                <a:spcPct val="115000"/>
              </a:lnSpc>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In addition to her teaching experience, Kim worked for over 15 years in the field of corporate communications and copywriting. </a:t>
            </a: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 loves the possibilities of language in all its forms and today finds joy in teaching languages, writing her own stories and poems, and creating resources to inspire students, teachers, and fellow writers. Kim currently lives on the beautiful Avalon Peninsula in Newfoundland, Canada, with her family. </a:t>
            </a: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sz="2000" dirty="0">
                <a:solidFill>
                  <a:schemeClr val="dk2"/>
                </a:solidFill>
                <a:latin typeface="Caveat" pitchFamily="2" charset="0"/>
                <a:ea typeface="Urbanist Medium" panose="020B0A04040200000203" pitchFamily="34" charset="77"/>
                <a:cs typeface="Urbanist Medium" panose="020B0A04040200000203" pitchFamily="34" charset="77"/>
                <a:sym typeface="Caveat Medium"/>
              </a:rPr>
              <a:t>I hope you find this resource useful. If you have any questions or have ideas for other resources, please get in touch! Kim  </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hlinkClick r:id="rId2"/>
              </a:rPr>
              <a:t>kimtharrisonwrites@gmail.com</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
        <p:nvSpPr>
          <p:cNvPr id="4" name="Oval 3">
            <a:extLst>
              <a:ext uri="{FF2B5EF4-FFF2-40B4-BE49-F238E27FC236}">
                <a16:creationId xmlns:a16="http://schemas.microsoft.com/office/drawing/2014/main" id="{A83E7800-9864-C1FE-BD5C-08D12910F53F}"/>
              </a:ext>
            </a:extLst>
          </p:cNvPr>
          <p:cNvSpPr/>
          <p:nvPr/>
        </p:nvSpPr>
        <p:spPr>
          <a:xfrm>
            <a:off x="9234311" y="718825"/>
            <a:ext cx="1919111" cy="1975555"/>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59311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226</TotalTime>
  <Words>395</Words>
  <Application>Microsoft Macintosh PowerPoint</Application>
  <PresentationFormat>Widescreen</PresentationFormat>
  <Paragraphs>45</Paragraphs>
  <Slides>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Aptos</vt:lpstr>
      <vt:lpstr>Arial</vt:lpstr>
      <vt:lpstr>Caveat</vt:lpstr>
      <vt:lpstr>Urbanist Black</vt:lpstr>
      <vt:lpstr>Urbanist Medium</vt:lpstr>
      <vt:lpstr>Urbanist SemiBold</vt:lpstr>
      <vt:lpstr>Office Theme</vt:lpstr>
      <vt:lpstr>What Am I?</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Harrison</dc:creator>
  <cp:lastModifiedBy>Kim Harrison</cp:lastModifiedBy>
  <cp:revision>21</cp:revision>
  <dcterms:created xsi:type="dcterms:W3CDTF">2024-04-25T00:29:33Z</dcterms:created>
  <dcterms:modified xsi:type="dcterms:W3CDTF">2025-04-18T14:53:19Z</dcterms:modified>
</cp:coreProperties>
</file>