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60"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A2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76"/>
    <p:restoredTop sz="94611"/>
  </p:normalViewPr>
  <p:slideViewPr>
    <p:cSldViewPr snapToGrid="0">
      <p:cViewPr varScale="1">
        <p:scale>
          <a:sx n="77" d="100"/>
          <a:sy n="77" d="100"/>
        </p:scale>
        <p:origin x="712"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95AFE-BD6B-C446-BEED-A0AE4BEB03EF}" type="datetimeFigureOut">
              <a:t>7/5/25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4AE3E3-4BD0-BA42-81E1-CEDA4772D3BF}" type="slidenum">
              <a:t>‹#›</a:t>
            </a:fld>
            <a:endParaRPr lang="en-US"/>
          </a:p>
        </p:txBody>
      </p:sp>
    </p:spTree>
    <p:extLst>
      <p:ext uri="{BB962C8B-B14F-4D97-AF65-F5344CB8AC3E}">
        <p14:creationId xmlns:p14="http://schemas.microsoft.com/office/powerpoint/2010/main" val="1777388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4AE3E3-4BD0-BA42-81E1-CEDA4772D3BF}" type="slidenum">
              <a:t>1</a:t>
            </a:fld>
            <a:endParaRPr lang="en-US"/>
          </a:p>
        </p:txBody>
      </p:sp>
    </p:spTree>
    <p:extLst>
      <p:ext uri="{BB962C8B-B14F-4D97-AF65-F5344CB8AC3E}">
        <p14:creationId xmlns:p14="http://schemas.microsoft.com/office/powerpoint/2010/main" val="2514118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7/5/25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solidFill>
                  <a:schemeClr val="tx1">
                    <a:lumMod val="85000"/>
                    <a:lumOff val="15000"/>
                  </a:schemeClr>
                </a:solidFill>
                <a:latin typeface="Urbanist Black"/>
                <a:ea typeface="Urbanist Black"/>
                <a:cs typeface="Urbanist Black"/>
                <a:sym typeface="Urbanist"/>
              </a:rPr>
              <a:t>Grades K-2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solidFill>
                  <a:schemeClr val="tx1">
                    <a:lumMod val="85000"/>
                    <a:lumOff val="15000"/>
                  </a:schemeClr>
                </a:solidFill>
                <a:latin typeface="Urbanist Black"/>
                <a:ea typeface="Urbanist Black"/>
                <a:cs typeface="Urbanist Black"/>
                <a:sym typeface="Urbanist"/>
              </a:rPr>
              <a:t>ESL, Beginner</a:t>
            </a:r>
          </a:p>
        </p:txBody>
      </p:sp>
      <p:sp>
        <p:nvSpPr>
          <p:cNvPr id="10" name="TextBox 9">
            <a:extLst>
              <a:ext uri="{FF2B5EF4-FFF2-40B4-BE49-F238E27FC236}">
                <a16:creationId xmlns:a16="http://schemas.microsoft.com/office/drawing/2014/main" id="{740D8EA6-AAFF-EF19-1901-3F56BFD117FB}"/>
              </a:ext>
            </a:extLst>
          </p:cNvPr>
          <p:cNvSpPr txBox="1"/>
          <p:nvPr/>
        </p:nvSpPr>
        <p:spPr>
          <a:xfrm>
            <a:off x="9729246" y="5810407"/>
            <a:ext cx="2460978" cy="369332"/>
          </a:xfrm>
          <a:prstGeom prst="rect">
            <a:avLst/>
          </a:prstGeom>
          <a:solidFill>
            <a:srgbClr val="92D050"/>
          </a:solidFill>
          <a:ln>
            <a:solidFill>
              <a:schemeClr val="bg1">
                <a:lumMod val="95000"/>
              </a:schemeClr>
            </a:solidFill>
          </a:ln>
        </p:spPr>
        <p:txBody>
          <a:bodyPr wrap="square" rtlCol="0">
            <a:spAutoFit/>
          </a:bodyPr>
          <a:lstStyle/>
          <a:p>
            <a:pPr marL="0" lvl="0" indent="0" algn="r" rtl="0">
              <a:spcBef>
                <a:spcPts val="0"/>
              </a:spcBef>
              <a:spcAft>
                <a:spcPts val="0"/>
              </a:spcAft>
              <a:buNone/>
            </a:pPr>
            <a:r>
              <a:rPr lang="en-CA" b="1" dirty="0">
                <a:solidFill>
                  <a:schemeClr val="tx1">
                    <a:lumMod val="85000"/>
                    <a:lumOff val="15000"/>
                  </a:schemeClr>
                </a:solidFill>
                <a:latin typeface="Urbanist Black"/>
                <a:ea typeface="Urbanist Black"/>
                <a:cs typeface="Urbanist Black"/>
                <a:sym typeface="Urbanist"/>
              </a:rPr>
              <a:t>ELL,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504265" y="1004990"/>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chemeClr val="accent6">
                    <a:lumMod val="75000"/>
                  </a:schemeClr>
                </a:solidFill>
                <a:latin typeface="Urbanist Medium"/>
                <a:ea typeface="Urbanist Medium"/>
                <a:cs typeface="Urbanist Medium"/>
                <a:sym typeface="Urbanist"/>
              </a:rPr>
              <a:t>What Am I?</a:t>
            </a:r>
            <a:endParaRPr dirty="0">
              <a:solidFill>
                <a:schemeClr val="accent6">
                  <a:lumMod val="75000"/>
                </a:schemeClr>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a:off x="3223781" y="2495361"/>
            <a:ext cx="5081567" cy="335764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endParaRPr lang="en-CA" sz="3600" dirty="0">
              <a:solidFill>
                <a:srgbClr val="00B0F0"/>
              </a:solidFill>
              <a:latin typeface="Urbanist Medium"/>
              <a:ea typeface="Urbanist Medium"/>
              <a:cs typeface="Urbanist Medium"/>
              <a:sym typeface="Urbanist"/>
            </a:endParaRPr>
          </a:p>
          <a:p>
            <a:pPr marL="0" lvl="0" indent="0" rtl="0">
              <a:spcBef>
                <a:spcPts val="0"/>
              </a:spcBef>
              <a:spcAft>
                <a:spcPts val="0"/>
              </a:spcAft>
              <a:buNone/>
            </a:pPr>
            <a:r>
              <a:rPr lang="en-CA" sz="3600" dirty="0">
                <a:solidFill>
                  <a:schemeClr val="accent6">
                    <a:lumMod val="75000"/>
                  </a:schemeClr>
                </a:solidFill>
                <a:latin typeface="Urbanist Medium"/>
                <a:ea typeface="Urbanist Medium"/>
                <a:cs typeface="Urbanist Medium"/>
                <a:sym typeface="Urbanist"/>
              </a:rPr>
              <a:t>Summer Riddle Poem</a:t>
            </a:r>
          </a:p>
          <a:p>
            <a:pPr marL="0" lvl="0" indent="0" rtl="0">
              <a:spcBef>
                <a:spcPts val="0"/>
              </a:spcBef>
              <a:spcAft>
                <a:spcPts val="0"/>
              </a:spcAft>
              <a:buNone/>
            </a:pPr>
            <a:r>
              <a:rPr lang="en-CA" sz="3600" dirty="0">
                <a:solidFill>
                  <a:schemeClr val="accent6">
                    <a:lumMod val="75000"/>
                  </a:schemeClr>
                </a:solidFill>
                <a:latin typeface="Urbanist Medium"/>
                <a:ea typeface="Urbanist Medium"/>
                <a:cs typeface="Urbanist Medium"/>
                <a:sym typeface="Urbanist"/>
              </a:rPr>
              <a:t>By Kim T. Harrison</a:t>
            </a:r>
          </a:p>
          <a:p>
            <a:pPr marL="0" lvl="0" indent="0" algn="ctr" rtl="0">
              <a:spcBef>
                <a:spcPts val="0"/>
              </a:spcBef>
              <a:spcAft>
                <a:spcPts val="0"/>
              </a:spcAft>
              <a:buNone/>
            </a:pPr>
            <a:endParaRPr sz="2400" dirty="0">
              <a:solidFill>
                <a:srgbClr val="00B0F0"/>
              </a:solidFill>
              <a:latin typeface="Urbanist Medium"/>
              <a:ea typeface="Urbanist Medium"/>
              <a:cs typeface="Urbanist Medium"/>
              <a:sym typeface="Urbanist"/>
            </a:endParaRPr>
          </a:p>
        </p:txBody>
      </p:sp>
      <p:pic>
        <p:nvPicPr>
          <p:cNvPr id="14" name="Picture 13" descr="A yellow question mark on a white background&#10;&#10;Description automatically generated">
            <a:extLst>
              <a:ext uri="{FF2B5EF4-FFF2-40B4-BE49-F238E27FC236}">
                <a16:creationId xmlns:a16="http://schemas.microsoft.com/office/drawing/2014/main" id="{9E1653F2-98FA-6CAF-145D-E6A793086202}"/>
              </a:ext>
            </a:extLst>
          </p:cNvPr>
          <p:cNvPicPr>
            <a:picLocks noChangeAspect="1"/>
          </p:cNvPicPr>
          <p:nvPr/>
        </p:nvPicPr>
        <p:blipFill>
          <a:blip r:embed="rId3">
            <a:duotone>
              <a:schemeClr val="accent6">
                <a:shade val="45000"/>
                <a:satMod val="135000"/>
              </a:schemeClr>
              <a:prstClr val="white"/>
            </a:duotone>
          </a:blip>
          <a:stretch>
            <a:fillRect/>
          </a:stretch>
        </p:blipFill>
        <p:spPr>
          <a:xfrm rot="837895">
            <a:off x="8667143" y="1773799"/>
            <a:ext cx="1703031" cy="2031139"/>
          </a:xfrm>
          <a:prstGeom prst="rect">
            <a:avLst/>
          </a:prstGeom>
        </p:spPr>
      </p:pic>
      <p:pic>
        <p:nvPicPr>
          <p:cNvPr id="2" name="Picture 1" descr="A yellow question mark on a white background&#10;&#10;Description automatically generated">
            <a:extLst>
              <a:ext uri="{FF2B5EF4-FFF2-40B4-BE49-F238E27FC236}">
                <a16:creationId xmlns:a16="http://schemas.microsoft.com/office/drawing/2014/main" id="{B00C4769-3E99-5D6E-6F21-EC61227F1980}"/>
              </a:ext>
            </a:extLst>
          </p:cNvPr>
          <p:cNvPicPr>
            <a:picLocks noChangeAspect="1"/>
          </p:cNvPicPr>
          <p:nvPr/>
        </p:nvPicPr>
        <p:blipFill>
          <a:blip r:embed="rId3">
            <a:duotone>
              <a:schemeClr val="accent6">
                <a:shade val="45000"/>
                <a:satMod val="135000"/>
              </a:schemeClr>
              <a:prstClr val="white"/>
            </a:duotone>
          </a:blip>
          <a:stretch>
            <a:fillRect/>
          </a:stretch>
        </p:blipFill>
        <p:spPr>
          <a:xfrm rot="20182318">
            <a:off x="1045940" y="3181077"/>
            <a:ext cx="1524145" cy="1817789"/>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7498F6F5-6A8C-A0B7-9196-D8B7AA59D0FD}"/>
              </a:ext>
            </a:extLst>
          </p:cNvPr>
          <p:cNvSpPr txBox="1"/>
          <p:nvPr/>
        </p:nvSpPr>
        <p:spPr>
          <a:xfrm>
            <a:off x="1411223" y="223305"/>
            <a:ext cx="8440800" cy="6130999"/>
          </a:xfrm>
          <a:prstGeom prst="rect">
            <a:avLst/>
          </a:prstGeom>
          <a:noFill/>
          <a:ln>
            <a:noFill/>
          </a:ln>
        </p:spPr>
        <p:txBody>
          <a:bodyPr spcFirstLastPara="1" wrap="square" lIns="91425" tIns="91425" rIns="91425" bIns="91425" anchor="t" anchorCtr="0">
            <a:noAutofit/>
          </a:bodyPr>
          <a:lstStyle/>
          <a:p>
            <a:pPr algn="ctr"/>
            <a:r>
              <a:rPr lang="en-CA" sz="2600"/>
              <a:t>What Am I?</a:t>
            </a:r>
          </a:p>
          <a:p>
            <a:pPr algn="ctr"/>
            <a:r>
              <a:rPr lang="en-CA" sz="2600"/>
              <a:t> </a:t>
            </a:r>
          </a:p>
          <a:p>
            <a:pPr algn="ctr"/>
            <a:r>
              <a:rPr lang="en-CA" sz="2600"/>
              <a:t>I’m not a bee</a:t>
            </a:r>
          </a:p>
          <a:p>
            <a:pPr algn="ctr"/>
            <a:r>
              <a:rPr lang="en-CA" sz="2600"/>
              <a:t>or a knee</a:t>
            </a:r>
          </a:p>
          <a:p>
            <a:pPr algn="ctr"/>
            <a:r>
              <a:rPr lang="en-CA" sz="2600"/>
              <a:t>or a juicy green pea</a:t>
            </a:r>
          </a:p>
          <a:p>
            <a:pPr algn="ctr"/>
            <a:r>
              <a:rPr lang="en-CA" sz="2600"/>
              <a:t> </a:t>
            </a:r>
          </a:p>
          <a:p>
            <a:pPr algn="ctr"/>
            <a:r>
              <a:rPr lang="en-CA" sz="2600"/>
              <a:t>I live in forests</a:t>
            </a:r>
          </a:p>
          <a:p>
            <a:pPr algn="ctr"/>
            <a:r>
              <a:rPr lang="en-CA" sz="2600"/>
              <a:t>and fields</a:t>
            </a:r>
          </a:p>
          <a:p>
            <a:pPr algn="ctr"/>
            <a:r>
              <a:rPr lang="en-CA" sz="2600"/>
              <a:t>or next to the sea</a:t>
            </a:r>
          </a:p>
          <a:p>
            <a:pPr algn="ctr"/>
            <a:r>
              <a:rPr lang="en-CA" sz="2600"/>
              <a:t> </a:t>
            </a:r>
          </a:p>
          <a:p>
            <a:pPr algn="ctr"/>
            <a:r>
              <a:rPr lang="en-CA" sz="2600"/>
              <a:t>Climb up high</a:t>
            </a:r>
          </a:p>
          <a:p>
            <a:pPr algn="ctr"/>
            <a:r>
              <a:rPr lang="en-CA" sz="2600"/>
              <a:t>and you will see,</a:t>
            </a:r>
          </a:p>
          <a:p>
            <a:pPr algn="ctr"/>
            <a:r>
              <a:rPr lang="en-CA" sz="2600"/>
              <a:t>it’s very clear</a:t>
            </a:r>
          </a:p>
          <a:p>
            <a:pPr algn="ctr"/>
            <a:endParaRPr lang="en-CA" sz="2600"/>
          </a:p>
          <a:p>
            <a:pPr algn="ctr"/>
            <a:r>
              <a:rPr lang="en-CA" sz="2600"/>
              <a:t>I am a …</a:t>
            </a:r>
          </a:p>
          <a:p>
            <a:pPr marL="114300" lvl="0" algn="l" rtl="0">
              <a:lnSpc>
                <a:spcPct val="115000"/>
              </a:lnSpc>
              <a:spcBef>
                <a:spcPts val="0"/>
              </a:spcBef>
              <a:spcAft>
                <a:spcPts val="0"/>
              </a:spcAft>
              <a:buClr>
                <a:schemeClr val="dk2"/>
              </a:buClr>
              <a:buSzPts val="1800"/>
            </a:pPr>
            <a:endParaRPr lang="en-CA" sz="24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24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194C-6F21-11FD-CF9B-337823923F2C}"/>
            </a:ext>
          </a:extLst>
        </p:cNvPr>
        <p:cNvGrpSpPr/>
        <p:nvPr/>
      </p:nvGrpSpPr>
      <p:grpSpPr>
        <a:xfrm>
          <a:off x="0" y="0"/>
          <a:ext cx="0" cy="0"/>
          <a:chOff x="0" y="0"/>
          <a:chExt cx="0" cy="0"/>
        </a:xfrm>
      </p:grpSpPr>
      <p:pic>
        <p:nvPicPr>
          <p:cNvPr id="3" name="Picture 2" descr="A watercolor of a tree&#10;&#10;AI-generated content may be incorrect.">
            <a:extLst>
              <a:ext uri="{FF2B5EF4-FFF2-40B4-BE49-F238E27FC236}">
                <a16:creationId xmlns:a16="http://schemas.microsoft.com/office/drawing/2014/main" id="{D7E66607-34C9-E5CF-6730-F2A6060722AF}"/>
              </a:ext>
            </a:extLst>
          </p:cNvPr>
          <p:cNvPicPr>
            <a:picLocks noChangeAspect="1"/>
          </p:cNvPicPr>
          <p:nvPr/>
        </p:nvPicPr>
        <p:blipFill>
          <a:blip r:embed="rId2"/>
          <a:srcRect l="444"/>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04519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6">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4"/>
            <a:ext cx="8440800" cy="512078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illustration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Image credit: Canva Pro (all images on “answer” slide)</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6">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creates fun poems that kids will enjoy and teachers will find useful! She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251</TotalTime>
  <Words>395</Words>
  <Application>Microsoft Macintosh PowerPoint</Application>
  <PresentationFormat>Widescreen</PresentationFormat>
  <Paragraphs>50</Paragraphs>
  <Slides>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What Am I?</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22</cp:revision>
  <dcterms:created xsi:type="dcterms:W3CDTF">2024-04-25T00:29:33Z</dcterms:created>
  <dcterms:modified xsi:type="dcterms:W3CDTF">2025-07-05T13:08:28Z</dcterms:modified>
</cp:coreProperties>
</file>