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58" r:id="rId4"/>
    <p:sldId id="260" r:id="rId5"/>
    <p:sldId id="261" r:id="rId6"/>
    <p:sldId id="262" r:id="rId7"/>
    <p:sldId id="264" r:id="rId8"/>
    <p:sldId id="265" r:id="rId9"/>
    <p:sldId id="266" r:id="rId10"/>
    <p:sldId id="267" r:id="rId11"/>
    <p:sldId id="268" r:id="rId12"/>
    <p:sldId id="259" r:id="rId13"/>
    <p:sldId id="263" r:id="rId14"/>
  </p:sldIdLst>
  <p:sldSz cx="12192000" cy="6858000"/>
  <p:notesSz cx="6858000" cy="9144000"/>
  <p:embeddedFontLst>
    <p:embeddedFont>
      <p:font typeface="Caveat" pitchFamily="2" charset="0"/>
      <p:regular r:id="rId16"/>
      <p:bold r:id="rId17"/>
    </p:embeddedFont>
    <p:embeddedFont>
      <p:font typeface="Urbanist Black" panose="020B0A04040200000203" pitchFamily="34" charset="77"/>
      <p:bold r:id="rId18"/>
      <p:italic r:id="rId19"/>
      <p:boldItalic r:id="rId20"/>
    </p:embeddedFont>
    <p:embeddedFont>
      <p:font typeface="Urbanist Medium" panose="020B0A04040200000203" pitchFamily="34" charset="77"/>
      <p:regular r:id="rId21"/>
      <p:italic r:id="rId22"/>
    </p:embeddedFont>
    <p:embeddedFont>
      <p:font typeface="Urbanist SemiBold" panose="020B0A04040200000203" pitchFamily="34" charset="77"/>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F4E"/>
    <a:srgbClr val="F6D611"/>
    <a:srgbClr val="053F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17"/>
    <p:restoredTop sz="94635"/>
  </p:normalViewPr>
  <p:slideViewPr>
    <p:cSldViewPr snapToGrid="0">
      <p:cViewPr varScale="1">
        <p:scale>
          <a:sx n="91" d="100"/>
          <a:sy n="91" d="100"/>
        </p:scale>
        <p:origin x="672"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91408A-D10D-784D-A39B-24997F1FEEA2}" type="datetimeFigureOut">
              <a:t>8/15/25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4B893-ACDB-0245-BAE1-D9789906DC4A}" type="slidenum">
              <a:t>‹#›</a:t>
            </a:fld>
            <a:endParaRPr lang="en-US"/>
          </a:p>
        </p:txBody>
      </p:sp>
    </p:spTree>
    <p:extLst>
      <p:ext uri="{BB962C8B-B14F-4D97-AF65-F5344CB8AC3E}">
        <p14:creationId xmlns:p14="http://schemas.microsoft.com/office/powerpoint/2010/main" val="2624871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E4B893-ACDB-0245-BAE1-D9789906DC4A}" type="slidenum">
              <a:rPr lang="en-CA"/>
              <a:t>11</a:t>
            </a:fld>
            <a:endParaRPr lang="en-CA"/>
          </a:p>
        </p:txBody>
      </p:sp>
    </p:spTree>
    <p:extLst>
      <p:ext uri="{BB962C8B-B14F-4D97-AF65-F5344CB8AC3E}">
        <p14:creationId xmlns:p14="http://schemas.microsoft.com/office/powerpoint/2010/main" val="1380807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E4B893-ACDB-0245-BAE1-D9789906DC4A}" type="slidenum">
              <a:t>12</a:t>
            </a:fld>
            <a:endParaRPr lang="en-US"/>
          </a:p>
        </p:txBody>
      </p:sp>
    </p:spTree>
    <p:extLst>
      <p:ext uri="{BB962C8B-B14F-4D97-AF65-F5344CB8AC3E}">
        <p14:creationId xmlns:p14="http://schemas.microsoft.com/office/powerpoint/2010/main" val="677798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83E2B-DE7B-5458-DED6-7937DA304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2A888-5B9B-F148-6013-EF37D1A51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E16C9-767F-C1E8-BD28-2B1954244B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52D674-3CE3-D48C-1CC7-C735ABD14BD6}"/>
              </a:ext>
            </a:extLst>
          </p:cNvPr>
          <p:cNvSpPr>
            <a:spLocks noGrp="1"/>
          </p:cNvSpPr>
          <p:nvPr>
            <p:ph type="sldNum" sz="quarter" idx="5"/>
          </p:nvPr>
        </p:nvSpPr>
        <p:spPr/>
        <p:txBody>
          <a:bodyPr/>
          <a:lstStyle/>
          <a:p>
            <a:fld id="{13E4B893-ACDB-0245-BAE1-D9789906DC4A}" type="slidenum">
              <a:t>13</a:t>
            </a:fld>
            <a:endParaRPr lang="en-US"/>
          </a:p>
        </p:txBody>
      </p:sp>
    </p:spTree>
    <p:extLst>
      <p:ext uri="{BB962C8B-B14F-4D97-AF65-F5344CB8AC3E}">
        <p14:creationId xmlns:p14="http://schemas.microsoft.com/office/powerpoint/2010/main" val="396353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8/15/25</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KimTHarrison/videos"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mailto:kimtharrisonwrites@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EC5CEAE-CA2A-A856-045E-F9412164B85A}"/>
              </a:ext>
            </a:extLst>
          </p:cNvPr>
          <p:cNvSpPr/>
          <p:nvPr/>
        </p:nvSpPr>
        <p:spPr>
          <a:xfrm>
            <a:off x="0" y="2053225"/>
            <a:ext cx="12188447" cy="461932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F636C9E-D386-323C-B9E4-780712F0ABD1}"/>
              </a:ext>
            </a:extLst>
          </p:cNvPr>
          <p:cNvSpPr/>
          <p:nvPr/>
        </p:nvSpPr>
        <p:spPr>
          <a:xfrm>
            <a:off x="3966339" y="2137409"/>
            <a:ext cx="3606931" cy="3776694"/>
          </a:xfrm>
          <a:prstGeom prst="rect">
            <a:avLst/>
          </a:prstGeom>
          <a:solidFill>
            <a:srgbClr val="F6D611"/>
          </a:solidFill>
          <a:ln w="57150">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A1AAB8-6CC3-746C-B62F-135FF97A7BED}"/>
              </a:ext>
            </a:extLst>
          </p:cNvPr>
          <p:cNvSpPr/>
          <p:nvPr/>
        </p:nvSpPr>
        <p:spPr>
          <a:xfrm>
            <a:off x="0" y="-11970"/>
            <a:ext cx="12192000" cy="2065195"/>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04;p29">
            <a:extLst>
              <a:ext uri="{FF2B5EF4-FFF2-40B4-BE49-F238E27FC236}">
                <a16:creationId xmlns:a16="http://schemas.microsoft.com/office/drawing/2014/main" id="{B1323302-8E71-5162-9AC3-584F962F87F8}"/>
              </a:ext>
            </a:extLst>
          </p:cNvPr>
          <p:cNvSpPr txBox="1"/>
          <p:nvPr/>
        </p:nvSpPr>
        <p:spPr>
          <a:xfrm>
            <a:off x="512036" y="8031"/>
            <a:ext cx="10515536" cy="1873433"/>
          </a:xfrm>
          <a:prstGeom prst="rect">
            <a:avLst/>
          </a:prstGeom>
          <a:noFill/>
          <a:ln>
            <a:noFill/>
          </a:ln>
        </p:spPr>
        <p:txBody>
          <a:bodyPr spcFirstLastPara="1" wrap="square" lIns="91425" tIns="91425" rIns="91425" bIns="91425" anchor="t" anchorCtr="0">
            <a:noAutofit/>
          </a:bodyPr>
          <a:lstStyle/>
          <a:p>
            <a:pPr algn="ctr"/>
            <a:r>
              <a:rPr lang="en-US" sz="48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“BEACH DAY” POEM</a:t>
            </a:r>
          </a:p>
          <a:p>
            <a:pPr algn="ctr"/>
            <a:r>
              <a:rPr lang="en-US" sz="48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&amp; ACTIVITY IDEAS</a:t>
            </a:r>
          </a:p>
          <a:p>
            <a:pPr algn="ctr"/>
            <a:endPar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4" name="Rectangle 3">
            <a:extLst>
              <a:ext uri="{FF2B5EF4-FFF2-40B4-BE49-F238E27FC236}">
                <a16:creationId xmlns:a16="http://schemas.microsoft.com/office/drawing/2014/main" id="{B3A819F2-C445-631C-5D65-22737FBA1AAA}"/>
              </a:ext>
            </a:extLst>
          </p:cNvPr>
          <p:cNvSpPr/>
          <p:nvPr/>
        </p:nvSpPr>
        <p:spPr>
          <a:xfrm>
            <a:off x="10058400" y="451555"/>
            <a:ext cx="2131824" cy="1196123"/>
          </a:xfrm>
          <a:prstGeom prst="rect">
            <a:avLst/>
          </a:prstGeom>
          <a:solidFill>
            <a:srgbClr val="C52F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058400" y="592321"/>
            <a:ext cx="2130047" cy="830997"/>
          </a:xfrm>
          <a:prstGeom prst="rect">
            <a:avLst/>
          </a:prstGeom>
          <a:noFill/>
          <a:ln>
            <a:noFill/>
          </a:ln>
        </p:spPr>
        <p:txBody>
          <a:bodyPr wrap="square" rtlCol="0">
            <a:spAutoFit/>
          </a:bodyPr>
          <a:lstStyle/>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Grades 2-4</a:t>
            </a:r>
          </a:p>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ESL, ELL </a:t>
            </a:r>
          </a:p>
        </p:txBody>
      </p:sp>
      <p:pic>
        <p:nvPicPr>
          <p:cNvPr id="9" name="Picture 8" descr="A watercolor of a beach with a football and a flag&#10;&#10;AI-generated content may be incorrect.">
            <a:extLst>
              <a:ext uri="{FF2B5EF4-FFF2-40B4-BE49-F238E27FC236}">
                <a16:creationId xmlns:a16="http://schemas.microsoft.com/office/drawing/2014/main" id="{83D5E68F-DC77-4293-91C9-91B23962B8FC}"/>
              </a:ext>
            </a:extLst>
          </p:cNvPr>
          <p:cNvPicPr>
            <a:picLocks noChangeAspect="1"/>
          </p:cNvPicPr>
          <p:nvPr/>
        </p:nvPicPr>
        <p:blipFill>
          <a:blip r:embed="rId2"/>
          <a:stretch>
            <a:fillRect/>
          </a:stretch>
        </p:blipFill>
        <p:spPr>
          <a:xfrm>
            <a:off x="4130982" y="2291442"/>
            <a:ext cx="3287805" cy="3504674"/>
          </a:xfrm>
          <a:prstGeom prst="rect">
            <a:avLst/>
          </a:prstGeom>
        </p:spPr>
      </p:pic>
      <p:sp>
        <p:nvSpPr>
          <p:cNvPr id="14" name="Rectangle 13">
            <a:extLst>
              <a:ext uri="{FF2B5EF4-FFF2-40B4-BE49-F238E27FC236}">
                <a16:creationId xmlns:a16="http://schemas.microsoft.com/office/drawing/2014/main" id="{ABF719D0-E37D-4AE6-590A-E7144BD412E8}"/>
              </a:ext>
            </a:extLst>
          </p:cNvPr>
          <p:cNvSpPr/>
          <p:nvPr/>
        </p:nvSpPr>
        <p:spPr>
          <a:xfrm rot="20832950">
            <a:off x="543686" y="2087111"/>
            <a:ext cx="3606931" cy="4122889"/>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white text with black text&#10;&#10;AI-generated content may be incorrect.">
            <a:extLst>
              <a:ext uri="{FF2B5EF4-FFF2-40B4-BE49-F238E27FC236}">
                <a16:creationId xmlns:a16="http://schemas.microsoft.com/office/drawing/2014/main" id="{5280523C-4028-D911-4854-48A07D4E4F4D}"/>
              </a:ext>
            </a:extLst>
          </p:cNvPr>
          <p:cNvPicPr>
            <a:picLocks noChangeAspect="1"/>
          </p:cNvPicPr>
          <p:nvPr/>
        </p:nvPicPr>
        <p:blipFill>
          <a:blip r:embed="rId3"/>
          <a:stretch>
            <a:fillRect/>
          </a:stretch>
        </p:blipFill>
        <p:spPr>
          <a:xfrm rot="20821658">
            <a:off x="756413" y="2173705"/>
            <a:ext cx="3287133" cy="4243715"/>
          </a:xfrm>
          <a:prstGeom prst="rect">
            <a:avLst/>
          </a:prstGeom>
        </p:spPr>
      </p:pic>
      <p:sp>
        <p:nvSpPr>
          <p:cNvPr id="15" name="Terminator 14">
            <a:extLst>
              <a:ext uri="{FF2B5EF4-FFF2-40B4-BE49-F238E27FC236}">
                <a16:creationId xmlns:a16="http://schemas.microsoft.com/office/drawing/2014/main" id="{E089507E-E99D-7D47-D110-C3381AF2853C}"/>
              </a:ext>
            </a:extLst>
          </p:cNvPr>
          <p:cNvSpPr/>
          <p:nvPr/>
        </p:nvSpPr>
        <p:spPr>
          <a:xfrm rot="20836218">
            <a:off x="683714" y="5582957"/>
            <a:ext cx="4153491" cy="889008"/>
          </a:xfrm>
          <a:prstGeom prst="flowChartTerminator">
            <a:avLst/>
          </a:prstGeom>
          <a:solidFill>
            <a:srgbClr val="F6D611"/>
          </a:solid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rot="20861963">
            <a:off x="912673" y="5742516"/>
            <a:ext cx="3654486" cy="569888"/>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n-CA" sz="2400" dirty="0">
                <a:solidFill>
                  <a:srgbClr val="C52F4E"/>
                </a:solidFill>
                <a:latin typeface="Urbanist Medium"/>
                <a:ea typeface="Urbanist Medium"/>
                <a:cs typeface="Urbanist Medium"/>
                <a:sym typeface="Urbanist"/>
              </a:rPr>
              <a:t>Original poem by Kim T. Harrison</a:t>
            </a:r>
          </a:p>
          <a:p>
            <a:pPr marL="0" lvl="0" indent="0" algn="ctr" rtl="0">
              <a:spcBef>
                <a:spcPts val="0"/>
              </a:spcBef>
              <a:spcAft>
                <a:spcPts val="0"/>
              </a:spcAft>
              <a:buNone/>
            </a:pPr>
            <a:endParaRPr sz="2400" dirty="0">
              <a:solidFill>
                <a:srgbClr val="C52F4E"/>
              </a:solidFill>
              <a:latin typeface="Urbanist Medium"/>
              <a:ea typeface="Urbanist Medium"/>
              <a:cs typeface="Urbanist Medium"/>
              <a:sym typeface="Urbanist"/>
            </a:endParaRPr>
          </a:p>
        </p:txBody>
      </p:sp>
      <p:sp>
        <p:nvSpPr>
          <p:cNvPr id="17" name="Rectangle 16">
            <a:extLst>
              <a:ext uri="{FF2B5EF4-FFF2-40B4-BE49-F238E27FC236}">
                <a16:creationId xmlns:a16="http://schemas.microsoft.com/office/drawing/2014/main" id="{8C53D93F-6171-BB0F-CDDE-3835F9CB5D6D}"/>
              </a:ext>
            </a:extLst>
          </p:cNvPr>
          <p:cNvSpPr/>
          <p:nvPr/>
        </p:nvSpPr>
        <p:spPr>
          <a:xfrm rot="999264">
            <a:off x="7530415" y="1968995"/>
            <a:ext cx="3848254" cy="4430481"/>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white rectangular object with black lines&#10;&#10;AI-generated content may be incorrect.">
            <a:extLst>
              <a:ext uri="{FF2B5EF4-FFF2-40B4-BE49-F238E27FC236}">
                <a16:creationId xmlns:a16="http://schemas.microsoft.com/office/drawing/2014/main" id="{C95F5379-BAF6-83EC-C9C2-C539575659EB}"/>
              </a:ext>
            </a:extLst>
          </p:cNvPr>
          <p:cNvPicPr>
            <a:picLocks noChangeAspect="1"/>
          </p:cNvPicPr>
          <p:nvPr/>
        </p:nvPicPr>
        <p:blipFill>
          <a:blip r:embed="rId4"/>
          <a:stretch>
            <a:fillRect/>
          </a:stretch>
        </p:blipFill>
        <p:spPr>
          <a:xfrm rot="1000947">
            <a:off x="7829103" y="2171721"/>
            <a:ext cx="3219425" cy="3893398"/>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E7DE9C02-2C92-0D23-9BD0-8AA45A3E3DC9}"/>
              </a:ext>
            </a:extLst>
          </p:cNvPr>
          <p:cNvSpPr txBox="1"/>
          <p:nvPr/>
        </p:nvSpPr>
        <p:spPr>
          <a:xfrm>
            <a:off x="106014" y="171497"/>
            <a:ext cx="5950227" cy="5712467"/>
          </a:xfrm>
          <a:prstGeom prst="rect">
            <a:avLst/>
          </a:prstGeom>
          <a:solidFill>
            <a:schemeClr val="bg1">
              <a:lumMod val="95000"/>
            </a:schemeClr>
          </a:solidFill>
          <a:ln w="19050">
            <a:solidFill>
              <a:schemeClr val="tx1">
                <a:lumMod val="50000"/>
                <a:lumOff val="50000"/>
              </a:schemeClr>
            </a:solidFill>
          </a:ln>
        </p:spPr>
        <p:txBody>
          <a:bodyPr spcFirstLastPara="1" wrap="square" lIns="91425" tIns="91425" rIns="91425" bIns="91425" anchor="t" anchorCtr="0">
            <a:noAutofit/>
          </a:bodyPr>
          <a:lstStyle/>
          <a:p>
            <a:r>
              <a:rPr lang="en-CA" sz="2000">
                <a:latin typeface="Urbanist Medium" panose="020B0A04040200000203" pitchFamily="34" charset="77"/>
                <a:ea typeface="Urbanist Medium" panose="020B0A04040200000203" pitchFamily="34" charset="77"/>
                <a:cs typeface="Urbanist Medium" panose="020B0A04040200000203" pitchFamily="34" charset="77"/>
              </a:rPr>
              <a:t>Feel the sand on your toes and the fresh salty air</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Hear the skimming of stones and the breeze in your hair</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Splash through the waves – you’re a dolphin, a whale</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Steer left, then steer right, now slap down your tail</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Run back to the beach, the breeze brushing your hair</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Build a city of sand in the fresh salty air</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Steer through the streets – you’re a ship with a sail</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Flow left, then flow right, now follow that trail</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Play catch with a friend in the fresh salty air</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Throw the ball long, the breeze tickling your hair</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Steer round the flags – you’re the star in this tale</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Weave left, then weave right, like a storybook snail</a:t>
            </a:r>
          </a:p>
          <a:p>
            <a:endParaRPr lang="en-CA" sz="2000"/>
          </a:p>
          <a:p>
            <a:endParaRPr lang="en-CA" sz="2000"/>
          </a:p>
          <a:p>
            <a:pPr marL="457200" lvl="0" indent="0" algn="l" rtl="0">
              <a:lnSpc>
                <a:spcPct val="115000"/>
              </a:lnSpc>
              <a:spcBef>
                <a:spcPts val="0"/>
              </a:spcBef>
              <a:spcAft>
                <a:spcPts val="0"/>
              </a:spcAft>
              <a:buClr>
                <a:schemeClr val="dk1"/>
              </a:buClr>
              <a:buSzPts val="1100"/>
              <a:buFont typeface="Arial"/>
              <a:buNone/>
            </a:pPr>
            <a:endParaRPr sz="20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20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2000" dirty="0">
              <a:solidFill>
                <a:schemeClr val="dk2"/>
              </a:solidFill>
              <a:latin typeface="Urbanist SemiBold"/>
              <a:ea typeface="Urbanist SemiBold"/>
              <a:cs typeface="Urbanist SemiBold"/>
              <a:sym typeface="Urbanist SemiBold"/>
            </a:endParaRPr>
          </a:p>
        </p:txBody>
      </p:sp>
      <p:sp>
        <p:nvSpPr>
          <p:cNvPr id="3" name="Google Shape;196;p28">
            <a:extLst>
              <a:ext uri="{FF2B5EF4-FFF2-40B4-BE49-F238E27FC236}">
                <a16:creationId xmlns:a16="http://schemas.microsoft.com/office/drawing/2014/main" id="{321A8622-4903-410C-591D-CB727EC59282}"/>
              </a:ext>
            </a:extLst>
          </p:cNvPr>
          <p:cNvSpPr txBox="1"/>
          <p:nvPr/>
        </p:nvSpPr>
        <p:spPr>
          <a:xfrm>
            <a:off x="6135759" y="171497"/>
            <a:ext cx="5950227" cy="5712467"/>
          </a:xfrm>
          <a:prstGeom prst="rect">
            <a:avLst/>
          </a:prstGeom>
          <a:solidFill>
            <a:schemeClr val="bg1">
              <a:lumMod val="95000"/>
            </a:schemeClr>
          </a:solidFill>
          <a:ln w="19050">
            <a:solidFill>
              <a:schemeClr val="tx1">
                <a:lumMod val="50000"/>
                <a:lumOff val="50000"/>
              </a:schemeClr>
            </a:solidFill>
          </a:ln>
        </p:spPr>
        <p:txBody>
          <a:bodyPr spcFirstLastPara="1" wrap="square" lIns="91425" tIns="91425" rIns="91425" bIns="91425" anchor="t" anchorCtr="0">
            <a:noAutofit/>
          </a:bodyPr>
          <a:lstStyle/>
          <a:p>
            <a:r>
              <a:rPr lang="en-CA" sz="2000">
                <a:latin typeface="Urbanist Medium" panose="020B0A04040200000203" pitchFamily="34" charset="77"/>
                <a:ea typeface="Urbanist Medium" panose="020B0A04040200000203" pitchFamily="34" charset="77"/>
                <a:cs typeface="Urbanist Medium" panose="020B0A04040200000203" pitchFamily="34" charset="77"/>
              </a:rPr>
              <a:t>Feel the warm summer sun and the breeze in your hair</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Hear the giggles and laughs on the fresh salty air</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Pick up your spade – you’re a sleuth with a pail</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Scoop left, then scoop right, now study that shale</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Shake out your towel and pack up your pail</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Say goodbye to the dolphin, the beach, and the whale</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Brush the sand from your toes and the salt from your hair</a:t>
            </a:r>
          </a:p>
          <a:p>
            <a:r>
              <a:rPr lang="en-CA" sz="2000">
                <a:latin typeface="Urbanist Medium" panose="020B0A04040200000203" pitchFamily="34" charset="77"/>
                <a:ea typeface="Urbanist Medium" panose="020B0A04040200000203" pitchFamily="34" charset="77"/>
                <a:cs typeface="Urbanist Medium" panose="020B0A04040200000203" pitchFamily="34" charset="77"/>
              </a:rPr>
              <a:t>Sway left, then sway right, in the soft, salty air  </a:t>
            </a:r>
          </a:p>
          <a:p>
            <a:endParaRPr lang="en-CA" sz="2000">
              <a:latin typeface="Urbanist Medium" panose="020B0A04040200000203" pitchFamily="34" charset="77"/>
              <a:ea typeface="Urbanist Medium" panose="020B0A04040200000203" pitchFamily="34" charset="77"/>
              <a:cs typeface="Urbanist Medium" panose="020B0A04040200000203" pitchFamily="34" charset="77"/>
            </a:endParaRPr>
          </a:p>
          <a:p>
            <a:endParaRPr lang="en-CA" sz="2000">
              <a:latin typeface="Urbanist Medium" panose="020B0A04040200000203" pitchFamily="34" charset="77"/>
              <a:ea typeface="Urbanist Medium" panose="020B0A04040200000203" pitchFamily="34" charset="77"/>
              <a:cs typeface="Urbanist Medium" panose="020B0A04040200000203" pitchFamily="34" charset="77"/>
            </a:endParaRPr>
          </a:p>
          <a:p>
            <a:pPr marL="457200" lvl="0" indent="0" algn="l" rtl="0">
              <a:lnSpc>
                <a:spcPct val="115000"/>
              </a:lnSpc>
              <a:spcBef>
                <a:spcPts val="0"/>
              </a:spcBef>
              <a:spcAft>
                <a:spcPts val="0"/>
              </a:spcAft>
              <a:buClr>
                <a:schemeClr val="dk1"/>
              </a:buClr>
              <a:buSzPts val="1100"/>
              <a:buFont typeface="Arial"/>
              <a:buNone/>
            </a:pPr>
            <a:endParaRPr sz="20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0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0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BA63254D-6A00-6CBB-7084-924AF8124061}"/>
              </a:ext>
            </a:extLst>
          </p:cNvPr>
          <p:cNvSpPr txBox="1"/>
          <p:nvPr/>
        </p:nvSpPr>
        <p:spPr>
          <a:xfrm>
            <a:off x="191728" y="171497"/>
            <a:ext cx="11769213" cy="5712467"/>
          </a:xfrm>
          <a:prstGeom prst="rect">
            <a:avLst/>
          </a:prstGeom>
          <a:solidFill>
            <a:schemeClr val="bg1">
              <a:lumMod val="95000"/>
            </a:schemeClr>
          </a:solidFill>
          <a:ln w="19050">
            <a:solidFill>
              <a:schemeClr val="tx1">
                <a:lumMod val="50000"/>
                <a:lumOff val="50000"/>
              </a:schemeClr>
            </a:solidFill>
          </a:ln>
        </p:spPr>
        <p:txBody>
          <a:bodyPr spcFirstLastPara="1" wrap="square" lIns="91425" tIns="91425" rIns="91425" bIns="91425" anchor="t" anchorCtr="0">
            <a:noAutofit/>
          </a:bodyPr>
          <a:lstStyle/>
          <a:p>
            <a:r>
              <a:rPr lang="en-CA" sz="3200" b="1">
                <a:latin typeface="Urbanist Black" panose="020B0A04040200000203" pitchFamily="34" charset="77"/>
                <a:ea typeface="Urbanist Black" panose="020B0A04040200000203" pitchFamily="34" charset="77"/>
                <a:cs typeface="Urbanist Black" panose="020B0A04040200000203" pitchFamily="34" charset="77"/>
              </a:rPr>
              <a:t>What did you do over the summer vacation? </a:t>
            </a:r>
          </a:p>
          <a:p>
            <a:endParaRPr lang="en-CA" sz="2400" b="1">
              <a:latin typeface="Urbanist Black" panose="020B0A04040200000203" pitchFamily="34" charset="77"/>
              <a:ea typeface="Urbanist Black" panose="020B0A04040200000203" pitchFamily="34" charset="77"/>
              <a:cs typeface="Urbanist Black" panose="020B0A04040200000203" pitchFamily="34" charset="77"/>
            </a:endParaRPr>
          </a:p>
          <a:p>
            <a:pPr marL="342900" indent="-342900">
              <a:buAutoNum type="arabicPeriod"/>
            </a:pPr>
            <a:r>
              <a:rPr lang="en-CA" sz="3200">
                <a:latin typeface="Urbanist Medium" panose="020B0A04040200000203" pitchFamily="34" charset="77"/>
                <a:ea typeface="Urbanist Medium" panose="020B0A04040200000203" pitchFamily="34" charset="77"/>
                <a:cs typeface="Urbanist Medium" panose="020B0A04040200000203" pitchFamily="34" charset="77"/>
              </a:rPr>
              <a:t>Write two sentences or a short paragraph about something you did over the summer.</a:t>
            </a:r>
          </a:p>
          <a:p>
            <a:pPr marL="342900" indent="-342900">
              <a:buAutoNum type="arabicPeriod"/>
            </a:pPr>
            <a:r>
              <a:rPr lang="en-CA" sz="3200">
                <a:latin typeface="Urbanist Medium" panose="020B0A04040200000203" pitchFamily="34" charset="77"/>
                <a:ea typeface="Urbanist Medium" panose="020B0A04040200000203" pitchFamily="34" charset="77"/>
                <a:cs typeface="Urbanist Medium" panose="020B0A04040200000203" pitchFamily="34" charset="77"/>
              </a:rPr>
              <a:t>Draw a picture or make a collage about something you did over the summer. </a:t>
            </a:r>
          </a:p>
          <a:p>
            <a:endParaRPr lang="en-CA" sz="2400">
              <a:latin typeface="Urbanist Medium" panose="020B0A04040200000203" pitchFamily="34" charset="77"/>
              <a:ea typeface="Urbanist Medium" panose="020B0A04040200000203" pitchFamily="34" charset="77"/>
              <a:cs typeface="Urbanist Medium" panose="020B0A04040200000203" pitchFamily="34" charset="77"/>
            </a:endParaRPr>
          </a:p>
          <a:p>
            <a:pPr marL="457200" lvl="0" indent="0" algn="l" rtl="0">
              <a:lnSpc>
                <a:spcPct val="115000"/>
              </a:lnSpc>
              <a:spcBef>
                <a:spcPts val="0"/>
              </a:spcBef>
              <a:spcAft>
                <a:spcPts val="0"/>
              </a:spcAft>
              <a:buClr>
                <a:schemeClr val="dk1"/>
              </a:buClr>
              <a:buSzPts val="1100"/>
              <a:buFont typeface="Arial"/>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Tree>
    <p:extLst>
      <p:ext uri="{BB962C8B-B14F-4D97-AF65-F5344CB8AC3E}">
        <p14:creationId xmlns:p14="http://schemas.microsoft.com/office/powerpoint/2010/main" val="1286949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3E427F-A90D-28AF-1D3D-354B56AE67DA}"/>
              </a:ext>
            </a:extLst>
          </p:cNvPr>
          <p:cNvSpPr txBox="1"/>
          <p:nvPr/>
        </p:nvSpPr>
        <p:spPr>
          <a:xfrm>
            <a:off x="158544" y="105215"/>
            <a:ext cx="11890887" cy="1938992"/>
          </a:xfrm>
          <a:prstGeom prst="rect">
            <a:avLst/>
          </a:prstGeom>
          <a:noFill/>
        </p:spPr>
        <p:txBody>
          <a:bodyPr wrap="square">
            <a:spAutoFit/>
          </a:bodyPr>
          <a:lstStyle/>
          <a:p>
            <a:pPr>
              <a:buNone/>
            </a:pPr>
            <a:r>
              <a:rPr lang="en-CA" sz="2400" b="1" kern="100">
                <a:effectLst/>
                <a:latin typeface="Urbanist SemiBold" panose="020B0A04040200000203" pitchFamily="34" charset="77"/>
                <a:ea typeface="Urbanist SemiBold" panose="020B0A04040200000203" pitchFamily="34" charset="77"/>
                <a:cs typeface="Urbanist SemiBold" panose="020B0A04040200000203" pitchFamily="34" charset="77"/>
              </a:rPr>
              <a:t>Opinion paragraph writing (option 1)</a:t>
            </a:r>
          </a:p>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a:buNone/>
            </a:pPr>
            <a:r>
              <a:rPr lang="en-CA" sz="2400">
                <a:effectLst/>
                <a:latin typeface="Urbanist Medium" panose="020B0A04040200000203" pitchFamily="34" charset="77"/>
                <a:ea typeface="Urbanist Medium" panose="020B0A04040200000203" pitchFamily="34" charset="77"/>
                <a:cs typeface="Urbanist Medium" panose="020B0A04040200000203" pitchFamily="34" charset="77"/>
              </a:rPr>
              <a:t>1. What is the poem “Beach Day” about? Use the chart below to organize your ideas, then write an opinion paragraph saying what you think the poem is about and why. Remember to include words from the poem. </a:t>
            </a:r>
            <a:endParaRPr lang="en-US" sz="2400">
              <a:latin typeface="Urbanist Medium" panose="020B0A04040200000203" pitchFamily="34" charset="77"/>
              <a:ea typeface="Urbanist Medium" panose="020B0A04040200000203" pitchFamily="34" charset="77"/>
              <a:cs typeface="Urbanist Medium" panose="020B0A04040200000203" pitchFamily="34" charset="77"/>
            </a:endParaRPr>
          </a:p>
        </p:txBody>
      </p:sp>
      <p:graphicFrame>
        <p:nvGraphicFramePr>
          <p:cNvPr id="5" name="Table 4">
            <a:extLst>
              <a:ext uri="{FF2B5EF4-FFF2-40B4-BE49-F238E27FC236}">
                <a16:creationId xmlns:a16="http://schemas.microsoft.com/office/drawing/2014/main" id="{8676B178-C2E2-05A9-90A4-54E7C2FF4A82}"/>
              </a:ext>
            </a:extLst>
          </p:cNvPr>
          <p:cNvGraphicFramePr>
            <a:graphicFrameLocks noGrp="1"/>
          </p:cNvGraphicFramePr>
          <p:nvPr>
            <p:extLst>
              <p:ext uri="{D42A27DB-BD31-4B8C-83A1-F6EECF244321}">
                <p14:modId xmlns:p14="http://schemas.microsoft.com/office/powerpoint/2010/main" val="2815950038"/>
              </p:ext>
            </p:extLst>
          </p:nvPr>
        </p:nvGraphicFramePr>
        <p:xfrm>
          <a:off x="988143" y="2330244"/>
          <a:ext cx="9586451" cy="3980372"/>
        </p:xfrm>
        <a:graphic>
          <a:graphicData uri="http://schemas.openxmlformats.org/drawingml/2006/table">
            <a:tbl>
              <a:tblPr firstRow="1" firstCol="1" bandRow="1"/>
              <a:tblGrid>
                <a:gridCol w="4070554">
                  <a:extLst>
                    <a:ext uri="{9D8B030D-6E8A-4147-A177-3AD203B41FA5}">
                      <a16:colId xmlns:a16="http://schemas.microsoft.com/office/drawing/2014/main" val="1544155929"/>
                    </a:ext>
                  </a:extLst>
                </a:gridCol>
                <a:gridCol w="5515897">
                  <a:extLst>
                    <a:ext uri="{9D8B030D-6E8A-4147-A177-3AD203B41FA5}">
                      <a16:colId xmlns:a16="http://schemas.microsoft.com/office/drawing/2014/main" val="864894248"/>
                    </a:ext>
                  </a:extLst>
                </a:gridCol>
              </a:tblGrid>
              <a:tr h="0">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Opinion statement</a:t>
                      </a:r>
                    </a:p>
                    <a:p>
                      <a:pPr>
                        <a:buNone/>
                      </a:pPr>
                      <a:endPar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118737"/>
                  </a:ext>
                </a:extLst>
              </a:tr>
              <a:tr h="632020">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First reason</a:t>
                      </a:r>
                    </a:p>
                    <a:p>
                      <a:pPr>
                        <a:buNone/>
                      </a:pPr>
                      <a:endPar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1167953"/>
                  </a:ext>
                </a:extLst>
              </a:tr>
              <a:tr h="737356">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First reason support/example: words from the poem</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1186713"/>
                  </a:ext>
                </a:extLst>
              </a:tr>
              <a:tr h="632020">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Second reason</a:t>
                      </a:r>
                    </a:p>
                    <a:p>
                      <a:pPr>
                        <a:buNone/>
                      </a:pPr>
                      <a:endPar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7097113"/>
                  </a:ext>
                </a:extLst>
              </a:tr>
              <a:tr h="737356">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Second reason support/example: words from the poem</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9128497"/>
                  </a:ext>
                </a:extLst>
              </a:tr>
              <a:tr h="632020">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Conclusion sentence</a:t>
                      </a:r>
                    </a:p>
                    <a:p>
                      <a:pPr>
                        <a:buNone/>
                      </a:pPr>
                      <a:endPar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3415852"/>
                  </a:ext>
                </a:extLst>
              </a:tr>
            </a:tbl>
          </a:graphicData>
        </a:graphic>
      </p:graphicFrame>
    </p:spTree>
    <p:extLst>
      <p:ext uri="{BB962C8B-B14F-4D97-AF65-F5344CB8AC3E}">
        <p14:creationId xmlns:p14="http://schemas.microsoft.com/office/powerpoint/2010/main" val="1438053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35FB2-29F2-4544-ACD6-DB6E03D4AF1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09FB233-D11D-132D-A850-A6867B83B93E}"/>
              </a:ext>
            </a:extLst>
          </p:cNvPr>
          <p:cNvSpPr txBox="1"/>
          <p:nvPr/>
        </p:nvSpPr>
        <p:spPr>
          <a:xfrm>
            <a:off x="158544" y="105215"/>
            <a:ext cx="11890887" cy="1938992"/>
          </a:xfrm>
          <a:prstGeom prst="rect">
            <a:avLst/>
          </a:prstGeom>
          <a:noFill/>
        </p:spPr>
        <p:txBody>
          <a:bodyPr wrap="square">
            <a:spAutoFit/>
          </a:bodyPr>
          <a:lstStyle/>
          <a:p>
            <a:pPr>
              <a:buNone/>
            </a:pPr>
            <a:r>
              <a:rPr lang="en-CA" sz="2400" b="1" kern="100">
                <a:effectLst/>
                <a:latin typeface="Urbanist SemiBold" panose="020B0A04040200000203" pitchFamily="34" charset="77"/>
                <a:ea typeface="Urbanist SemiBold" panose="020B0A04040200000203" pitchFamily="34" charset="77"/>
                <a:cs typeface="Urbanist SemiBold" panose="020B0A04040200000203" pitchFamily="34" charset="77"/>
              </a:rPr>
              <a:t>Poem Interpretation: Opinion paragraph writing assignment (option 2)</a:t>
            </a:r>
          </a:p>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a:effectLst/>
                <a:latin typeface="Urbanist Medium" panose="020B0A04040200000203" pitchFamily="34" charset="77"/>
                <a:ea typeface="Urbanist Medium" panose="020B0A04040200000203" pitchFamily="34" charset="77"/>
                <a:cs typeface="Urbanist Medium" panose="020B0A04040200000203" pitchFamily="34" charset="77"/>
              </a:rPr>
              <a:t>1. Do you like the poem “Beach Day”? Why/Why not? Use the chart below to organize your ideas, then write an opinion paragraph saying if you like or dislike the poem and why. Remember to include words from the poem. </a:t>
            </a:r>
            <a:endParaRPr lang="en-US" sz="2400">
              <a:latin typeface="Urbanist Medium" panose="020B0A04040200000203" pitchFamily="34" charset="77"/>
              <a:ea typeface="Urbanist Medium" panose="020B0A04040200000203" pitchFamily="34" charset="77"/>
              <a:cs typeface="Urbanist Medium" panose="020B0A04040200000203" pitchFamily="34" charset="77"/>
            </a:endParaRPr>
          </a:p>
        </p:txBody>
      </p:sp>
      <p:graphicFrame>
        <p:nvGraphicFramePr>
          <p:cNvPr id="5" name="Table 4">
            <a:extLst>
              <a:ext uri="{FF2B5EF4-FFF2-40B4-BE49-F238E27FC236}">
                <a16:creationId xmlns:a16="http://schemas.microsoft.com/office/drawing/2014/main" id="{A295C175-7231-6571-02F8-E3C100FD89F2}"/>
              </a:ext>
            </a:extLst>
          </p:cNvPr>
          <p:cNvGraphicFramePr>
            <a:graphicFrameLocks noGrp="1"/>
          </p:cNvGraphicFramePr>
          <p:nvPr/>
        </p:nvGraphicFramePr>
        <p:xfrm>
          <a:off x="988143" y="2330244"/>
          <a:ext cx="9586451" cy="3980372"/>
        </p:xfrm>
        <a:graphic>
          <a:graphicData uri="http://schemas.openxmlformats.org/drawingml/2006/table">
            <a:tbl>
              <a:tblPr firstRow="1" firstCol="1" bandRow="1"/>
              <a:tblGrid>
                <a:gridCol w="4070554">
                  <a:extLst>
                    <a:ext uri="{9D8B030D-6E8A-4147-A177-3AD203B41FA5}">
                      <a16:colId xmlns:a16="http://schemas.microsoft.com/office/drawing/2014/main" val="1544155929"/>
                    </a:ext>
                  </a:extLst>
                </a:gridCol>
                <a:gridCol w="5515897">
                  <a:extLst>
                    <a:ext uri="{9D8B030D-6E8A-4147-A177-3AD203B41FA5}">
                      <a16:colId xmlns:a16="http://schemas.microsoft.com/office/drawing/2014/main" val="864894248"/>
                    </a:ext>
                  </a:extLst>
                </a:gridCol>
              </a:tblGrid>
              <a:tr h="0">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Opinion statement</a:t>
                      </a:r>
                    </a:p>
                    <a:p>
                      <a:pPr>
                        <a:buNone/>
                      </a:pPr>
                      <a:endPar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118737"/>
                  </a:ext>
                </a:extLst>
              </a:tr>
              <a:tr h="632020">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First reason</a:t>
                      </a:r>
                    </a:p>
                    <a:p>
                      <a:pPr>
                        <a:buNone/>
                      </a:pPr>
                      <a:endPar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1167953"/>
                  </a:ext>
                </a:extLst>
              </a:tr>
              <a:tr h="737356">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First reason support/example: words from the poem</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1186713"/>
                  </a:ext>
                </a:extLst>
              </a:tr>
              <a:tr h="632020">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Second reason</a:t>
                      </a:r>
                    </a:p>
                    <a:p>
                      <a:pPr>
                        <a:buNone/>
                      </a:pPr>
                      <a:endPar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7097113"/>
                  </a:ext>
                </a:extLst>
              </a:tr>
              <a:tr h="737356">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Second reason support/example: words from the poem</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9128497"/>
                  </a:ext>
                </a:extLst>
              </a:tr>
              <a:tr h="632020">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Conclusion sentence</a:t>
                      </a:r>
                    </a:p>
                    <a:p>
                      <a:pPr>
                        <a:buNone/>
                      </a:pPr>
                      <a:endPar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a:buNone/>
                      </a:pPr>
                      <a:r>
                        <a:rPr lang="en-CA" sz="20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3415852"/>
                  </a:ext>
                </a:extLst>
              </a:tr>
            </a:tbl>
          </a:graphicData>
        </a:graphic>
      </p:graphicFrame>
    </p:spTree>
    <p:extLst>
      <p:ext uri="{BB962C8B-B14F-4D97-AF65-F5344CB8AC3E}">
        <p14:creationId xmlns:p14="http://schemas.microsoft.com/office/powerpoint/2010/main" val="3903891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A8323-C249-D1F9-229B-365771C5F1D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7C19AA6-A42B-9C1C-F065-750DC3D0FCF9}"/>
              </a:ext>
            </a:extLst>
          </p:cNvPr>
          <p:cNvSpPr txBox="1"/>
          <p:nvPr/>
        </p:nvSpPr>
        <p:spPr>
          <a:xfrm>
            <a:off x="158544" y="105215"/>
            <a:ext cx="11890887" cy="1569660"/>
          </a:xfrm>
          <a:prstGeom prst="rect">
            <a:avLst/>
          </a:prstGeom>
          <a:noFill/>
        </p:spPr>
        <p:txBody>
          <a:bodyPr wrap="square">
            <a:spAutoFit/>
          </a:bodyPr>
          <a:lstStyle/>
          <a:p>
            <a:pPr>
              <a:buNone/>
            </a:pPr>
            <a:r>
              <a:rPr lang="en-CA" sz="2400" b="1" kern="100">
                <a:effectLst/>
                <a:latin typeface="Urbanist SemiBold" panose="020B0A04040200000203" pitchFamily="34" charset="77"/>
                <a:ea typeface="Urbanist SemiBold" panose="020B0A04040200000203" pitchFamily="34" charset="77"/>
                <a:cs typeface="Urbanist SemiBold" panose="020B0A04040200000203" pitchFamily="34" charset="77"/>
              </a:rPr>
              <a:t>Poetry Writing</a:t>
            </a:r>
          </a:p>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a:effectLst/>
                <a:latin typeface="Urbanist Medium" panose="020B0A04040200000203" pitchFamily="34" charset="77"/>
                <a:ea typeface="Urbanist Medium" panose="020B0A04040200000203" pitchFamily="34" charset="77"/>
                <a:cs typeface="Urbanist Medium" panose="020B0A04040200000203" pitchFamily="34" charset="77"/>
              </a:rPr>
              <a:t>1. </a:t>
            </a:r>
            <a:r>
              <a:rPr lang="en-US" sz="2400">
                <a:latin typeface="Urbanist Medium" panose="020B0A04040200000203" pitchFamily="34" charset="77"/>
                <a:ea typeface="Urbanist Medium" panose="020B0A04040200000203" pitchFamily="34" charset="77"/>
                <a:cs typeface="Urbanist Medium" panose="020B0A04040200000203" pitchFamily="34" charset="77"/>
              </a:rPr>
              <a:t>Write a poem about something you did over the summer. Use the chart below to help plan your poem. </a:t>
            </a:r>
          </a:p>
        </p:txBody>
      </p:sp>
      <p:graphicFrame>
        <p:nvGraphicFramePr>
          <p:cNvPr id="5" name="Table 4">
            <a:extLst>
              <a:ext uri="{FF2B5EF4-FFF2-40B4-BE49-F238E27FC236}">
                <a16:creationId xmlns:a16="http://schemas.microsoft.com/office/drawing/2014/main" id="{B7AB79C0-8B4F-DD92-B921-90EB2E28844A}"/>
              </a:ext>
            </a:extLst>
          </p:cNvPr>
          <p:cNvGraphicFramePr>
            <a:graphicFrameLocks noGrp="1"/>
          </p:cNvGraphicFramePr>
          <p:nvPr>
            <p:extLst>
              <p:ext uri="{D42A27DB-BD31-4B8C-83A1-F6EECF244321}">
                <p14:modId xmlns:p14="http://schemas.microsoft.com/office/powerpoint/2010/main" val="4025806261"/>
              </p:ext>
            </p:extLst>
          </p:nvPr>
        </p:nvGraphicFramePr>
        <p:xfrm>
          <a:off x="988143" y="1858296"/>
          <a:ext cx="9586451" cy="4425436"/>
        </p:xfrm>
        <a:graphic>
          <a:graphicData uri="http://schemas.openxmlformats.org/drawingml/2006/table">
            <a:tbl>
              <a:tblPr firstRow="1" firstCol="1" bandRow="1"/>
              <a:tblGrid>
                <a:gridCol w="6150076">
                  <a:extLst>
                    <a:ext uri="{9D8B030D-6E8A-4147-A177-3AD203B41FA5}">
                      <a16:colId xmlns:a16="http://schemas.microsoft.com/office/drawing/2014/main" val="1544155929"/>
                    </a:ext>
                  </a:extLst>
                </a:gridCol>
                <a:gridCol w="3436375">
                  <a:extLst>
                    <a:ext uri="{9D8B030D-6E8A-4147-A177-3AD203B41FA5}">
                      <a16:colId xmlns:a16="http://schemas.microsoft.com/office/drawing/2014/main" val="864894248"/>
                    </a:ext>
                  </a:extLst>
                </a:gridCol>
              </a:tblGrid>
              <a:tr h="0">
                <a:tc>
                  <a:txBody>
                    <a:bodyPr/>
                    <a:lstStyle/>
                    <a:p>
                      <a:pPr>
                        <a:buNone/>
                      </a:pPr>
                      <a:r>
                        <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rPr>
                        <a:t>What activity or memory will your poem be about?</a:t>
                      </a:r>
                    </a:p>
                    <a:p>
                      <a:pPr>
                        <a:buNone/>
                      </a:pPr>
                      <a:endPar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a:buNone/>
                      </a:pPr>
                      <a:r>
                        <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118737"/>
                  </a:ext>
                </a:extLst>
              </a:tr>
              <a:tr h="632020">
                <a:tc>
                  <a:txBody>
                    <a:bodyPr/>
                    <a:lstStyle/>
                    <a:p>
                      <a:pPr>
                        <a:buNone/>
                      </a:pPr>
                      <a:r>
                        <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rPr>
                        <a:t>How many stanzas will your poem have?</a:t>
                      </a:r>
                    </a:p>
                    <a:p>
                      <a:pPr>
                        <a:buNone/>
                      </a:pPr>
                      <a:endPar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1167953"/>
                  </a:ext>
                </a:extLst>
              </a:tr>
              <a:tr h="737356">
                <a:tc>
                  <a:txBody>
                    <a:bodyPr/>
                    <a:lstStyle/>
                    <a:p>
                      <a:pPr>
                        <a:buNone/>
                      </a:pPr>
                      <a:r>
                        <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rPr>
                        <a:t>What are 2 action or sensory verbs you can use in your poem?</a:t>
                      </a:r>
                    </a:p>
                    <a:p>
                      <a:pPr>
                        <a:buNone/>
                      </a:pPr>
                      <a:endPar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1186713"/>
                  </a:ext>
                </a:extLst>
              </a:tr>
              <a:tr h="632020">
                <a:tc>
                  <a:txBody>
                    <a:bodyPr/>
                    <a:lstStyle/>
                    <a:p>
                      <a:pPr>
                        <a:buNone/>
                      </a:pPr>
                      <a:r>
                        <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rPr>
                        <a:t>What do you want the reader to feel or know about this activity or memory? </a:t>
                      </a:r>
                    </a:p>
                    <a:p>
                      <a:pPr>
                        <a:buNone/>
                      </a:pPr>
                      <a:endPar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a:buNone/>
                      </a:pPr>
                      <a:r>
                        <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7097113"/>
                  </a:ext>
                </a:extLst>
              </a:tr>
              <a:tr h="737356">
                <a:tc>
                  <a:txBody>
                    <a:bodyPr/>
                    <a:lstStyle/>
                    <a:p>
                      <a:pPr>
                        <a:buNone/>
                      </a:pPr>
                      <a:r>
                        <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rPr>
                        <a:t>What is a word or group of words you want to repeat in your poem?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CA" sz="22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9128497"/>
                  </a:ext>
                </a:extLst>
              </a:tr>
            </a:tbl>
          </a:graphicData>
        </a:graphic>
      </p:graphicFrame>
    </p:spTree>
    <p:extLst>
      <p:ext uri="{BB962C8B-B14F-4D97-AF65-F5344CB8AC3E}">
        <p14:creationId xmlns:p14="http://schemas.microsoft.com/office/powerpoint/2010/main" val="4130962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1ADC8-B429-237E-AFA7-5DC050FDCC3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7F20618-4C46-4BF0-40B7-9CCF9FD5259B}"/>
              </a:ext>
            </a:extLst>
          </p:cNvPr>
          <p:cNvSpPr txBox="1"/>
          <p:nvPr/>
        </p:nvSpPr>
        <p:spPr>
          <a:xfrm>
            <a:off x="158544" y="105215"/>
            <a:ext cx="11890887" cy="1200329"/>
          </a:xfrm>
          <a:prstGeom prst="rect">
            <a:avLst/>
          </a:prstGeom>
          <a:noFill/>
        </p:spPr>
        <p:txBody>
          <a:bodyPr wrap="square">
            <a:spAutoFit/>
          </a:bodyPr>
          <a:lstStyle/>
          <a:p>
            <a:pPr>
              <a:buNone/>
            </a:pPr>
            <a:r>
              <a:rPr lang="en-CA" sz="2400" b="1" kern="100">
                <a:effectLst/>
                <a:latin typeface="Urbanist SemiBold" panose="020B0A04040200000203" pitchFamily="34" charset="77"/>
                <a:ea typeface="Urbanist SemiBold" panose="020B0A04040200000203" pitchFamily="34" charset="77"/>
                <a:cs typeface="Urbanist SemiBold" panose="020B0A04040200000203" pitchFamily="34" charset="77"/>
              </a:rPr>
              <a:t>Poetry Reading / Poetic Devices</a:t>
            </a:r>
          </a:p>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a:effectLst/>
                <a:latin typeface="Urbanist Medium" panose="020B0A04040200000203" pitchFamily="34" charset="77"/>
                <a:ea typeface="Urbanist Medium" panose="020B0A04040200000203" pitchFamily="34" charset="77"/>
                <a:cs typeface="Urbanist Medium" panose="020B0A04040200000203" pitchFamily="34" charset="77"/>
              </a:rPr>
              <a:t>1. </a:t>
            </a:r>
            <a:r>
              <a:rPr lang="en-US" sz="2400">
                <a:latin typeface="Urbanist Medium" panose="020B0A04040200000203" pitchFamily="34" charset="77"/>
                <a:ea typeface="Urbanist Medium" panose="020B0A04040200000203" pitchFamily="34" charset="77"/>
                <a:cs typeface="Urbanist Medium" panose="020B0A04040200000203" pitchFamily="34" charset="77"/>
              </a:rPr>
              <a:t>What poetic devices are used in the following lines from the poem:</a:t>
            </a:r>
          </a:p>
        </p:txBody>
      </p:sp>
      <p:graphicFrame>
        <p:nvGraphicFramePr>
          <p:cNvPr id="5" name="Table 4">
            <a:extLst>
              <a:ext uri="{FF2B5EF4-FFF2-40B4-BE49-F238E27FC236}">
                <a16:creationId xmlns:a16="http://schemas.microsoft.com/office/drawing/2014/main" id="{7C75E1B6-5DA3-4300-EF9A-5FA3E3AAB9C7}"/>
              </a:ext>
            </a:extLst>
          </p:cNvPr>
          <p:cNvGraphicFramePr>
            <a:graphicFrameLocks noGrp="1"/>
          </p:cNvGraphicFramePr>
          <p:nvPr>
            <p:extLst>
              <p:ext uri="{D42A27DB-BD31-4B8C-83A1-F6EECF244321}">
                <p14:modId xmlns:p14="http://schemas.microsoft.com/office/powerpoint/2010/main" val="666402197"/>
              </p:ext>
            </p:extLst>
          </p:nvPr>
        </p:nvGraphicFramePr>
        <p:xfrm>
          <a:off x="906256" y="1871944"/>
          <a:ext cx="9586451" cy="2931916"/>
        </p:xfrm>
        <a:graphic>
          <a:graphicData uri="http://schemas.openxmlformats.org/drawingml/2006/table">
            <a:tbl>
              <a:tblPr firstRow="1" firstCol="1" bandRow="1"/>
              <a:tblGrid>
                <a:gridCol w="6736490">
                  <a:extLst>
                    <a:ext uri="{9D8B030D-6E8A-4147-A177-3AD203B41FA5}">
                      <a16:colId xmlns:a16="http://schemas.microsoft.com/office/drawing/2014/main" val="1544155929"/>
                    </a:ext>
                  </a:extLst>
                </a:gridCol>
                <a:gridCol w="2849961">
                  <a:extLst>
                    <a:ext uri="{9D8B030D-6E8A-4147-A177-3AD203B41FA5}">
                      <a16:colId xmlns:a16="http://schemas.microsoft.com/office/drawing/2014/main" val="864894248"/>
                    </a:ext>
                  </a:extLst>
                </a:gridCol>
              </a:tblGrid>
              <a:tr h="0">
                <a:tc>
                  <a:txBody>
                    <a:bodyPr/>
                    <a:lstStyle/>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air / hair </a:t>
                      </a:r>
                    </a:p>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whale / tail</a:t>
                      </a:r>
                    </a:p>
                    <a:p>
                      <a:pPr>
                        <a:buNone/>
                      </a:pPr>
                      <a:endPar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118737"/>
                  </a:ext>
                </a:extLst>
              </a:tr>
              <a:tr h="632020">
                <a:tc>
                  <a:txBody>
                    <a:bodyPr/>
                    <a:lstStyle/>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you’re a dolphin, a whale</a:t>
                      </a:r>
                    </a:p>
                    <a:p>
                      <a:pPr marL="0" marR="0" indent="0" algn="l" defTabSz="914400" rtl="0" eaLnBrk="1" fontAlgn="auto" latinLnBrk="0" hangingPunct="1">
                        <a:lnSpc>
                          <a:spcPct val="100000"/>
                        </a:lnSpc>
                        <a:spcBef>
                          <a:spcPts val="0"/>
                        </a:spcBef>
                        <a:spcAft>
                          <a:spcPts val="0"/>
                        </a:spcAft>
                        <a:buClrTx/>
                        <a:buSzTx/>
                        <a:buFontTx/>
                        <a:buNone/>
                        <a:tabLst/>
                        <a:defRPr/>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you’re a ship with a sail</a:t>
                      </a:r>
                    </a:p>
                    <a:p>
                      <a:pPr>
                        <a:buNone/>
                      </a:pPr>
                      <a:endPar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1167953"/>
                  </a:ext>
                </a:extLst>
              </a:tr>
              <a:tr h="737356">
                <a:tc>
                  <a:txBody>
                    <a:bodyPr/>
                    <a:lstStyle/>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…fresh salty air / fresh salty air / fresh salty air </a:t>
                      </a:r>
                    </a:p>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your hair / your hair / your hair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1186713"/>
                  </a:ext>
                </a:extLst>
              </a:tr>
            </a:tbl>
          </a:graphicData>
        </a:graphic>
      </p:graphicFrame>
    </p:spTree>
    <p:extLst>
      <p:ext uri="{BB962C8B-B14F-4D97-AF65-F5344CB8AC3E}">
        <p14:creationId xmlns:p14="http://schemas.microsoft.com/office/powerpoint/2010/main" val="1084769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6FA37-ACF0-F81A-363C-F64EE2CB181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3243E3-52B8-F9D8-1406-13E3955FE701}"/>
              </a:ext>
            </a:extLst>
          </p:cNvPr>
          <p:cNvSpPr txBox="1"/>
          <p:nvPr/>
        </p:nvSpPr>
        <p:spPr>
          <a:xfrm>
            <a:off x="158544" y="105215"/>
            <a:ext cx="11890887" cy="1200329"/>
          </a:xfrm>
          <a:prstGeom prst="rect">
            <a:avLst/>
          </a:prstGeom>
          <a:noFill/>
        </p:spPr>
        <p:txBody>
          <a:bodyPr wrap="square">
            <a:spAutoFit/>
          </a:bodyPr>
          <a:lstStyle/>
          <a:p>
            <a:pPr>
              <a:buNone/>
            </a:pPr>
            <a:r>
              <a:rPr lang="en-CA" sz="2400" b="1" kern="100">
                <a:effectLst/>
                <a:latin typeface="Urbanist SemiBold" panose="020B0A04040200000203" pitchFamily="34" charset="77"/>
                <a:ea typeface="Urbanist SemiBold" panose="020B0A04040200000203" pitchFamily="34" charset="77"/>
                <a:cs typeface="Urbanist SemiBold" panose="020B0A04040200000203" pitchFamily="34" charset="77"/>
              </a:rPr>
              <a:t>Poetry Reading / Poetic Devices</a:t>
            </a:r>
          </a:p>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a:effectLst/>
                <a:latin typeface="Urbanist Medium" panose="020B0A04040200000203" pitchFamily="34" charset="77"/>
                <a:ea typeface="Urbanist Medium" panose="020B0A04040200000203" pitchFamily="34" charset="77"/>
                <a:cs typeface="Urbanist Medium" panose="020B0A04040200000203" pitchFamily="34" charset="77"/>
              </a:rPr>
              <a:t>1. </a:t>
            </a:r>
            <a:r>
              <a:rPr lang="en-US" sz="2400">
                <a:latin typeface="Urbanist Medium" panose="020B0A04040200000203" pitchFamily="34" charset="77"/>
                <a:ea typeface="Urbanist Medium" panose="020B0A04040200000203" pitchFamily="34" charset="77"/>
                <a:cs typeface="Urbanist Medium" panose="020B0A04040200000203" pitchFamily="34" charset="77"/>
              </a:rPr>
              <a:t>What poetic devices are used in the following lines from the poem:</a:t>
            </a:r>
          </a:p>
        </p:txBody>
      </p:sp>
      <p:graphicFrame>
        <p:nvGraphicFramePr>
          <p:cNvPr id="5" name="Table 4">
            <a:extLst>
              <a:ext uri="{FF2B5EF4-FFF2-40B4-BE49-F238E27FC236}">
                <a16:creationId xmlns:a16="http://schemas.microsoft.com/office/drawing/2014/main" id="{AB1EC2EB-A5C2-1F74-B65B-D08B188B9332}"/>
              </a:ext>
            </a:extLst>
          </p:cNvPr>
          <p:cNvGraphicFramePr>
            <a:graphicFrameLocks noGrp="1"/>
          </p:cNvGraphicFramePr>
          <p:nvPr>
            <p:extLst>
              <p:ext uri="{D42A27DB-BD31-4B8C-83A1-F6EECF244321}">
                <p14:modId xmlns:p14="http://schemas.microsoft.com/office/powerpoint/2010/main" val="4247670094"/>
              </p:ext>
            </p:extLst>
          </p:nvPr>
        </p:nvGraphicFramePr>
        <p:xfrm>
          <a:off x="906256" y="1871944"/>
          <a:ext cx="9586451" cy="2931916"/>
        </p:xfrm>
        <a:graphic>
          <a:graphicData uri="http://schemas.openxmlformats.org/drawingml/2006/table">
            <a:tbl>
              <a:tblPr firstRow="1" firstCol="1" bandRow="1"/>
              <a:tblGrid>
                <a:gridCol w="6736490">
                  <a:extLst>
                    <a:ext uri="{9D8B030D-6E8A-4147-A177-3AD203B41FA5}">
                      <a16:colId xmlns:a16="http://schemas.microsoft.com/office/drawing/2014/main" val="1544155929"/>
                    </a:ext>
                  </a:extLst>
                </a:gridCol>
                <a:gridCol w="2849961">
                  <a:extLst>
                    <a:ext uri="{9D8B030D-6E8A-4147-A177-3AD203B41FA5}">
                      <a16:colId xmlns:a16="http://schemas.microsoft.com/office/drawing/2014/main" val="864894248"/>
                    </a:ext>
                  </a:extLst>
                </a:gridCol>
              </a:tblGrid>
              <a:tr h="0">
                <a:tc>
                  <a:txBody>
                    <a:bodyPr/>
                    <a:lstStyle/>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air / hair </a:t>
                      </a:r>
                    </a:p>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whale / tail</a:t>
                      </a:r>
                    </a:p>
                    <a:p>
                      <a:pPr>
                        <a:buNone/>
                      </a:pPr>
                      <a:endPar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rhyme </a:t>
                      </a:r>
                    </a:p>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118737"/>
                  </a:ext>
                </a:extLst>
              </a:tr>
              <a:tr h="632020">
                <a:tc>
                  <a:txBody>
                    <a:bodyPr/>
                    <a:lstStyle/>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you’re a dolphin, a whale</a:t>
                      </a:r>
                    </a:p>
                    <a:p>
                      <a:pPr marL="0" marR="0" indent="0" algn="l" defTabSz="914400" rtl="0" eaLnBrk="1" fontAlgn="auto" latinLnBrk="0" hangingPunct="1">
                        <a:lnSpc>
                          <a:spcPct val="100000"/>
                        </a:lnSpc>
                        <a:spcBef>
                          <a:spcPts val="0"/>
                        </a:spcBef>
                        <a:spcAft>
                          <a:spcPts val="0"/>
                        </a:spcAft>
                        <a:buClrTx/>
                        <a:buSzTx/>
                        <a:buFontTx/>
                        <a:buNone/>
                        <a:tabLst/>
                        <a:defRPr/>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you’re a ship with a sail</a:t>
                      </a:r>
                    </a:p>
                    <a:p>
                      <a:pPr>
                        <a:buNone/>
                      </a:pPr>
                      <a:endPar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metaphor</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1167953"/>
                  </a:ext>
                </a:extLst>
              </a:tr>
              <a:tr h="737356">
                <a:tc>
                  <a:txBody>
                    <a:bodyPr/>
                    <a:lstStyle/>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…fresh salty air / fresh salty air / fresh salty air </a:t>
                      </a:r>
                    </a:p>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your hair / your hair / your hair </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repetition</a:t>
                      </a: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1186713"/>
                  </a:ext>
                </a:extLst>
              </a:tr>
            </a:tbl>
          </a:graphicData>
        </a:graphic>
      </p:graphicFrame>
    </p:spTree>
    <p:extLst>
      <p:ext uri="{BB962C8B-B14F-4D97-AF65-F5344CB8AC3E}">
        <p14:creationId xmlns:p14="http://schemas.microsoft.com/office/powerpoint/2010/main" val="1628260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C4AE6-8A1D-BC74-3144-FC3B456E537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A1DD7B5-5B79-4BA3-DA79-7B1B8020CC51}"/>
              </a:ext>
            </a:extLst>
          </p:cNvPr>
          <p:cNvSpPr txBox="1"/>
          <p:nvPr/>
        </p:nvSpPr>
        <p:spPr>
          <a:xfrm>
            <a:off x="158544" y="105215"/>
            <a:ext cx="11890887" cy="2677656"/>
          </a:xfrm>
          <a:prstGeom prst="rect">
            <a:avLst/>
          </a:prstGeom>
          <a:noFill/>
        </p:spPr>
        <p:txBody>
          <a:bodyPr wrap="square">
            <a:spAutoFit/>
          </a:bodyPr>
          <a:lstStyle/>
          <a:p>
            <a:pPr>
              <a:buNone/>
            </a:pPr>
            <a:r>
              <a:rPr lang="en-CA" sz="2400" b="1" kern="100">
                <a:effectLst/>
                <a:latin typeface="Urbanist SemiBold" panose="020B0A04040200000203" pitchFamily="34" charset="77"/>
                <a:ea typeface="Urbanist SemiBold" panose="020B0A04040200000203" pitchFamily="34" charset="77"/>
                <a:cs typeface="Urbanist SemiBold" panose="020B0A04040200000203" pitchFamily="34" charset="77"/>
              </a:rPr>
              <a:t>Poetry Reading / Poetic Devices</a:t>
            </a:r>
          </a:p>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a:effectLst/>
                <a:latin typeface="Urbanist Medium" panose="020B0A04040200000203" pitchFamily="34" charset="77"/>
                <a:ea typeface="Urbanist Medium" panose="020B0A04040200000203" pitchFamily="34" charset="77"/>
                <a:cs typeface="Urbanist Medium" panose="020B0A04040200000203" pitchFamily="34" charset="77"/>
              </a:rPr>
              <a:t>1. </a:t>
            </a:r>
            <a:r>
              <a:rPr lang="en-US" sz="2400">
                <a:latin typeface="Urbanist Medium" panose="020B0A04040200000203" pitchFamily="34" charset="77"/>
                <a:ea typeface="Urbanist Medium" panose="020B0A04040200000203" pitchFamily="34" charset="77"/>
                <a:cs typeface="Urbanist Medium" panose="020B0A04040200000203" pitchFamily="34" charset="77"/>
              </a:rPr>
              <a:t>What other words rhyme with “air”?</a:t>
            </a:r>
          </a:p>
          <a:p>
            <a:r>
              <a:rPr lang="en-US" sz="2400">
                <a:latin typeface="Urbanist Medium" panose="020B0A04040200000203" pitchFamily="34" charset="77"/>
                <a:ea typeface="Urbanist Medium" panose="020B0A04040200000203" pitchFamily="34" charset="77"/>
                <a:cs typeface="Urbanist Medium" panose="020B0A04040200000203" pitchFamily="34" charset="77"/>
              </a:rPr>
              <a:t>2. Can you create another metaphor, similar to “</a:t>
            </a:r>
            <a:r>
              <a:rPr lang="en-CA" sz="2400" kern="100">
                <a:latin typeface="Urbanist Medium" panose="020B0A04040200000203" pitchFamily="34" charset="77"/>
                <a:ea typeface="Urbanist Medium" panose="020B0A04040200000203" pitchFamily="34" charset="77"/>
                <a:cs typeface="Urbanist Medium" panose="020B0A04040200000203" pitchFamily="34" charset="77"/>
              </a:rPr>
              <a:t>you’re a dolphin, a whale”?</a:t>
            </a:r>
          </a:p>
          <a:p>
            <a:r>
              <a:rPr lang="en-CA" sz="2400" kern="100">
                <a:latin typeface="Urbanist Medium" panose="020B0A04040200000203" pitchFamily="34" charset="77"/>
                <a:ea typeface="Urbanist Medium" panose="020B0A04040200000203" pitchFamily="34" charset="77"/>
                <a:cs typeface="Urbanist Medium" panose="020B0A04040200000203" pitchFamily="34" charset="77"/>
              </a:rPr>
              <a:t>3. If you were writing a poem about a day at the beach, which words would you repeat? Why? </a:t>
            </a:r>
          </a:p>
          <a:p>
            <a:endParaRPr lang="en-US" sz="2400">
              <a:latin typeface="Urbanist Medium" panose="020B0A04040200000203" pitchFamily="34" charset="77"/>
              <a:ea typeface="Urbanist Medium" panose="020B0A04040200000203" pitchFamily="34" charset="77"/>
              <a:cs typeface="Urbanist Medium" panose="020B0A04040200000203" pitchFamily="34" charset="77"/>
            </a:endParaRPr>
          </a:p>
        </p:txBody>
      </p:sp>
    </p:spTree>
    <p:extLst>
      <p:ext uri="{BB962C8B-B14F-4D97-AF65-F5344CB8AC3E}">
        <p14:creationId xmlns:p14="http://schemas.microsoft.com/office/powerpoint/2010/main" val="532320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9219C-6732-7F54-AA5E-6B87F4454BE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C507964-CF0D-D063-BAEC-C8B2CD1B6A60}"/>
              </a:ext>
            </a:extLst>
          </p:cNvPr>
          <p:cNvSpPr txBox="1"/>
          <p:nvPr/>
        </p:nvSpPr>
        <p:spPr>
          <a:xfrm>
            <a:off x="158544" y="105215"/>
            <a:ext cx="11890887" cy="3416320"/>
          </a:xfrm>
          <a:prstGeom prst="rect">
            <a:avLst/>
          </a:prstGeom>
          <a:noFill/>
        </p:spPr>
        <p:txBody>
          <a:bodyPr wrap="square">
            <a:spAutoFit/>
          </a:bodyPr>
          <a:lstStyle/>
          <a:p>
            <a:pPr>
              <a:buNone/>
            </a:pPr>
            <a:r>
              <a:rPr lang="en-CA" sz="2400" b="1" kern="100">
                <a:effectLst/>
                <a:latin typeface="Urbanist SemiBold" panose="020B0A04040200000203" pitchFamily="34" charset="77"/>
                <a:ea typeface="Urbanist SemiBold" panose="020B0A04040200000203" pitchFamily="34" charset="77"/>
                <a:cs typeface="Urbanist SemiBold" panose="020B0A04040200000203" pitchFamily="34" charset="77"/>
              </a:rPr>
              <a:t>Grammar / English Language</a:t>
            </a:r>
          </a:p>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r>
              <a:rPr lang="en-US" sz="2400">
                <a:latin typeface="Urbanist Medium" panose="020B0A04040200000203" pitchFamily="34" charset="77"/>
                <a:ea typeface="Urbanist Medium" panose="020B0A04040200000203" pitchFamily="34" charset="77"/>
                <a:cs typeface="Urbanist Medium" panose="020B0A04040200000203" pitchFamily="34" charset="77"/>
              </a:rPr>
              <a:t>1. What </a:t>
            </a:r>
            <a:r>
              <a:rPr lang="en-CA" sz="2400">
                <a:latin typeface="Urbanist Medium" panose="020B0A04040200000203" pitchFamily="34" charset="77"/>
                <a:ea typeface="Urbanist Medium" panose="020B0A04040200000203" pitchFamily="34" charset="77"/>
                <a:cs typeface="Urbanist Medium" panose="020B0A04040200000203" pitchFamily="34" charset="77"/>
              </a:rPr>
              <a:t>part of speech is the first word in each of these lines?</a:t>
            </a:r>
          </a:p>
          <a:p>
            <a:endParaRPr lang="en-CA" sz="2400" kern="100">
              <a:latin typeface="Urbanist Medium" panose="020B0A04040200000203" pitchFamily="34" charset="77"/>
              <a:ea typeface="Urbanist Medium" panose="020B0A04040200000203" pitchFamily="34" charset="77"/>
              <a:cs typeface="Urbanist Medium" panose="020B0A04040200000203" pitchFamily="34" charset="77"/>
            </a:endParaRPr>
          </a:p>
          <a:p>
            <a:r>
              <a:rPr lang="en-CA" sz="2400" b="1" u="sng">
                <a:latin typeface="Urbanist Medium" panose="020B0A04040200000203" pitchFamily="34" charset="77"/>
                <a:ea typeface="Urbanist Medium" panose="020B0A04040200000203" pitchFamily="34" charset="77"/>
                <a:cs typeface="Urbanist Medium" panose="020B0A04040200000203" pitchFamily="34" charset="77"/>
              </a:rPr>
              <a:t>Feel</a:t>
            </a:r>
            <a:r>
              <a:rPr lang="en-CA" sz="2400">
                <a:latin typeface="Urbanist Medium" panose="020B0A04040200000203" pitchFamily="34" charset="77"/>
                <a:ea typeface="Urbanist Medium" panose="020B0A04040200000203" pitchFamily="34" charset="77"/>
                <a:cs typeface="Urbanist Medium" panose="020B0A04040200000203" pitchFamily="34" charset="77"/>
              </a:rPr>
              <a:t> the sand on your toes and the fresh salty air</a:t>
            </a:r>
          </a:p>
          <a:p>
            <a:r>
              <a:rPr lang="en-CA" sz="2400" b="1" u="sng">
                <a:latin typeface="Urbanist Medium" panose="020B0A04040200000203" pitchFamily="34" charset="77"/>
                <a:ea typeface="Urbanist Medium" panose="020B0A04040200000203" pitchFamily="34" charset="77"/>
                <a:cs typeface="Urbanist Medium" panose="020B0A04040200000203" pitchFamily="34" charset="77"/>
              </a:rPr>
              <a:t>Hear</a:t>
            </a:r>
            <a:r>
              <a:rPr lang="en-CA" sz="2400">
                <a:latin typeface="Urbanist Medium" panose="020B0A04040200000203" pitchFamily="34" charset="77"/>
                <a:ea typeface="Urbanist Medium" panose="020B0A04040200000203" pitchFamily="34" charset="77"/>
                <a:cs typeface="Urbanist Medium" panose="020B0A04040200000203" pitchFamily="34" charset="77"/>
              </a:rPr>
              <a:t> the skimming of stones and the breeze in your hair</a:t>
            </a:r>
          </a:p>
          <a:p>
            <a:r>
              <a:rPr lang="en-CA" sz="2400" b="1" u="sng">
                <a:latin typeface="Urbanist Medium" panose="020B0A04040200000203" pitchFamily="34" charset="77"/>
                <a:ea typeface="Urbanist Medium" panose="020B0A04040200000203" pitchFamily="34" charset="77"/>
                <a:cs typeface="Urbanist Medium" panose="020B0A04040200000203" pitchFamily="34" charset="77"/>
              </a:rPr>
              <a:t>Splash</a:t>
            </a:r>
            <a:r>
              <a:rPr lang="en-CA" sz="2400">
                <a:latin typeface="Urbanist Medium" panose="020B0A04040200000203" pitchFamily="34" charset="77"/>
                <a:ea typeface="Urbanist Medium" panose="020B0A04040200000203" pitchFamily="34" charset="77"/>
                <a:cs typeface="Urbanist Medium" panose="020B0A04040200000203" pitchFamily="34" charset="77"/>
              </a:rPr>
              <a:t> through the waves – you’re a dolphin, a whale</a:t>
            </a:r>
          </a:p>
          <a:p>
            <a:r>
              <a:rPr lang="en-CA" sz="2400" b="1" u="sng">
                <a:latin typeface="Urbanist Medium" panose="020B0A04040200000203" pitchFamily="34" charset="77"/>
                <a:ea typeface="Urbanist Medium" panose="020B0A04040200000203" pitchFamily="34" charset="77"/>
                <a:cs typeface="Urbanist Medium" panose="020B0A04040200000203" pitchFamily="34" charset="77"/>
              </a:rPr>
              <a:t>Steer</a:t>
            </a:r>
            <a:r>
              <a:rPr lang="en-CA" sz="2400">
                <a:latin typeface="Urbanist Medium" panose="020B0A04040200000203" pitchFamily="34" charset="77"/>
                <a:ea typeface="Urbanist Medium" panose="020B0A04040200000203" pitchFamily="34" charset="77"/>
                <a:cs typeface="Urbanist Medium" panose="020B0A04040200000203" pitchFamily="34" charset="77"/>
              </a:rPr>
              <a:t> left, then steer right, now slap down your tail</a:t>
            </a:r>
          </a:p>
          <a:p>
            <a:endParaRPr lang="en-CA" sz="2400" kern="100">
              <a:latin typeface="Urbanist Medium" panose="020B0A04040200000203" pitchFamily="34" charset="77"/>
              <a:ea typeface="Urbanist Medium" panose="020B0A04040200000203" pitchFamily="34" charset="77"/>
              <a:cs typeface="Urbanist Medium" panose="020B0A04040200000203" pitchFamily="34" charset="77"/>
            </a:endParaRPr>
          </a:p>
        </p:txBody>
      </p:sp>
    </p:spTree>
    <p:extLst>
      <p:ext uri="{BB962C8B-B14F-4D97-AF65-F5344CB8AC3E}">
        <p14:creationId xmlns:p14="http://schemas.microsoft.com/office/powerpoint/2010/main" val="1502952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FF82C-10DB-7606-309D-13F4A299A70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77D5B1F-5FBA-F678-69E8-AACDD477D1AB}"/>
              </a:ext>
            </a:extLst>
          </p:cNvPr>
          <p:cNvSpPr txBox="1"/>
          <p:nvPr/>
        </p:nvSpPr>
        <p:spPr>
          <a:xfrm>
            <a:off x="158544" y="105215"/>
            <a:ext cx="11890887" cy="4524315"/>
          </a:xfrm>
          <a:prstGeom prst="rect">
            <a:avLst/>
          </a:prstGeom>
          <a:noFill/>
        </p:spPr>
        <p:txBody>
          <a:bodyPr wrap="square">
            <a:spAutoFit/>
          </a:bodyPr>
          <a:lstStyle/>
          <a:p>
            <a:pPr>
              <a:buNone/>
            </a:pPr>
            <a:r>
              <a:rPr lang="en-CA" sz="2400" b="1" kern="100">
                <a:effectLst/>
                <a:latin typeface="Urbanist SemiBold" panose="020B0A04040200000203" pitchFamily="34" charset="77"/>
                <a:ea typeface="Urbanist SemiBold" panose="020B0A04040200000203" pitchFamily="34" charset="77"/>
                <a:cs typeface="Urbanist SemiBold" panose="020B0A04040200000203" pitchFamily="34" charset="77"/>
              </a:rPr>
              <a:t>Grammar / English Language</a:t>
            </a:r>
          </a:p>
          <a:p>
            <a:pPr>
              <a:buNone/>
            </a:pPr>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r>
              <a:rPr lang="en-US" sz="2400">
                <a:latin typeface="Urbanist Medium" panose="020B0A04040200000203" pitchFamily="34" charset="77"/>
                <a:ea typeface="Urbanist Medium" panose="020B0A04040200000203" pitchFamily="34" charset="77"/>
                <a:cs typeface="Urbanist Medium" panose="020B0A04040200000203" pitchFamily="34" charset="77"/>
              </a:rPr>
              <a:t>1. What </a:t>
            </a:r>
            <a:r>
              <a:rPr lang="en-CA" sz="2400">
                <a:latin typeface="Urbanist Medium" panose="020B0A04040200000203" pitchFamily="34" charset="77"/>
                <a:ea typeface="Urbanist Medium" panose="020B0A04040200000203" pitchFamily="34" charset="77"/>
                <a:cs typeface="Urbanist Medium" panose="020B0A04040200000203" pitchFamily="34" charset="77"/>
              </a:rPr>
              <a:t>part of speech is the first word in each of these lines?</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ANSWER: verb (imperative mood)</a:t>
            </a:r>
          </a:p>
          <a:p>
            <a:endParaRPr lang="en-CA" sz="2400" kern="100">
              <a:latin typeface="Urbanist Medium" panose="020B0A04040200000203" pitchFamily="34" charset="77"/>
              <a:ea typeface="Urbanist Medium" panose="020B0A04040200000203" pitchFamily="34" charset="77"/>
              <a:cs typeface="Urbanist Medium" panose="020B0A04040200000203" pitchFamily="34" charset="77"/>
            </a:endParaRPr>
          </a:p>
          <a:p>
            <a:r>
              <a:rPr lang="en-CA" sz="2400" b="1" u="sng">
                <a:latin typeface="Urbanist Medium" panose="020B0A04040200000203" pitchFamily="34" charset="77"/>
                <a:ea typeface="Urbanist Medium" panose="020B0A04040200000203" pitchFamily="34" charset="77"/>
                <a:cs typeface="Urbanist Medium" panose="020B0A04040200000203" pitchFamily="34" charset="77"/>
              </a:rPr>
              <a:t>Feel</a:t>
            </a:r>
            <a:r>
              <a:rPr lang="en-CA" sz="2400">
                <a:latin typeface="Urbanist Medium" panose="020B0A04040200000203" pitchFamily="34" charset="77"/>
                <a:ea typeface="Urbanist Medium" panose="020B0A04040200000203" pitchFamily="34" charset="77"/>
                <a:cs typeface="Urbanist Medium" panose="020B0A04040200000203" pitchFamily="34" charset="77"/>
              </a:rPr>
              <a:t> the sand on your toes and the fresh salty air</a:t>
            </a:r>
          </a:p>
          <a:p>
            <a:r>
              <a:rPr lang="en-CA" sz="2400" b="1" u="sng">
                <a:latin typeface="Urbanist Medium" panose="020B0A04040200000203" pitchFamily="34" charset="77"/>
                <a:ea typeface="Urbanist Medium" panose="020B0A04040200000203" pitchFamily="34" charset="77"/>
                <a:cs typeface="Urbanist Medium" panose="020B0A04040200000203" pitchFamily="34" charset="77"/>
              </a:rPr>
              <a:t>Hear</a:t>
            </a:r>
            <a:r>
              <a:rPr lang="en-CA" sz="2400">
                <a:latin typeface="Urbanist Medium" panose="020B0A04040200000203" pitchFamily="34" charset="77"/>
                <a:ea typeface="Urbanist Medium" panose="020B0A04040200000203" pitchFamily="34" charset="77"/>
                <a:cs typeface="Urbanist Medium" panose="020B0A04040200000203" pitchFamily="34" charset="77"/>
              </a:rPr>
              <a:t> the skimming of stones and the breeze in your hair</a:t>
            </a:r>
          </a:p>
          <a:p>
            <a:r>
              <a:rPr lang="en-CA" sz="2400" b="1" u="sng">
                <a:latin typeface="Urbanist Medium" panose="020B0A04040200000203" pitchFamily="34" charset="77"/>
                <a:ea typeface="Urbanist Medium" panose="020B0A04040200000203" pitchFamily="34" charset="77"/>
                <a:cs typeface="Urbanist Medium" panose="020B0A04040200000203" pitchFamily="34" charset="77"/>
              </a:rPr>
              <a:t>Splash</a:t>
            </a:r>
            <a:r>
              <a:rPr lang="en-CA" sz="2400">
                <a:latin typeface="Urbanist Medium" panose="020B0A04040200000203" pitchFamily="34" charset="77"/>
                <a:ea typeface="Urbanist Medium" panose="020B0A04040200000203" pitchFamily="34" charset="77"/>
                <a:cs typeface="Urbanist Medium" panose="020B0A04040200000203" pitchFamily="34" charset="77"/>
              </a:rPr>
              <a:t> through the waves – you’re a dolphin, a whale</a:t>
            </a:r>
          </a:p>
          <a:p>
            <a:r>
              <a:rPr lang="en-CA" sz="2400" b="1" u="sng">
                <a:latin typeface="Urbanist Medium" panose="020B0A04040200000203" pitchFamily="34" charset="77"/>
                <a:ea typeface="Urbanist Medium" panose="020B0A04040200000203" pitchFamily="34" charset="77"/>
                <a:cs typeface="Urbanist Medium" panose="020B0A04040200000203" pitchFamily="34" charset="77"/>
              </a:rPr>
              <a:t>Steer</a:t>
            </a:r>
            <a:r>
              <a:rPr lang="en-CA" sz="2400">
                <a:latin typeface="Urbanist Medium" panose="020B0A04040200000203" pitchFamily="34" charset="77"/>
                <a:ea typeface="Urbanist Medium" panose="020B0A04040200000203" pitchFamily="34" charset="77"/>
                <a:cs typeface="Urbanist Medium" panose="020B0A04040200000203" pitchFamily="34" charset="77"/>
              </a:rPr>
              <a:t> left, then steer right, now slap down your tail</a:t>
            </a:r>
          </a:p>
          <a:p>
            <a:endParaRPr lang="en-CA" sz="2400">
              <a:latin typeface="Urbanist Medium" panose="020B0A04040200000203" pitchFamily="34" charset="77"/>
              <a:ea typeface="Urbanist Medium" panose="020B0A04040200000203" pitchFamily="34" charset="77"/>
              <a:cs typeface="Urbanist Medium" panose="020B0A04040200000203" pitchFamily="34" charset="77"/>
            </a:endParaRPr>
          </a:p>
          <a:p>
            <a:r>
              <a:rPr lang="en-CA" sz="2400">
                <a:latin typeface="Urbanist Medium" panose="020B0A04040200000203" pitchFamily="34" charset="77"/>
                <a:ea typeface="Urbanist Medium" panose="020B0A04040200000203" pitchFamily="34" charset="77"/>
                <a:cs typeface="Urbanist Medium" panose="020B0A04040200000203" pitchFamily="34" charset="77"/>
              </a:rPr>
              <a:t>2. What other verbs do you know that describe actions you can do at the beach? </a:t>
            </a:r>
          </a:p>
          <a:p>
            <a:endParaRPr lang="en-CA" sz="2400" kern="100">
              <a:latin typeface="Urbanist Medium" panose="020B0A04040200000203" pitchFamily="34" charset="77"/>
              <a:ea typeface="Urbanist Medium" panose="020B0A04040200000203" pitchFamily="34" charset="77"/>
              <a:cs typeface="Urbanist Medium" panose="020B0A04040200000203" pitchFamily="34" charset="77"/>
            </a:endParaRPr>
          </a:p>
        </p:txBody>
      </p:sp>
    </p:spTree>
    <p:extLst>
      <p:ext uri="{BB962C8B-B14F-4D97-AF65-F5344CB8AC3E}">
        <p14:creationId xmlns:p14="http://schemas.microsoft.com/office/powerpoint/2010/main" val="448401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C09478-835F-E94D-EB19-DF8FE02D6C21}"/>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CFEC6B6F-3CC5-1B70-5B44-AE6FCA0FD7C8}"/>
              </a:ext>
            </a:extLst>
          </p:cNvPr>
          <p:cNvSpPr txBox="1"/>
          <p:nvPr/>
        </p:nvSpPr>
        <p:spPr>
          <a:xfrm>
            <a:off x="522143" y="78866"/>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MORE POEMS &amp; ACTIVITIES…</a:t>
            </a:r>
          </a:p>
        </p:txBody>
      </p:sp>
      <p:sp>
        <p:nvSpPr>
          <p:cNvPr id="8" name="Google Shape;196;p28">
            <a:extLst>
              <a:ext uri="{FF2B5EF4-FFF2-40B4-BE49-F238E27FC236}">
                <a16:creationId xmlns:a16="http://schemas.microsoft.com/office/drawing/2014/main" id="{27A778A9-0755-AB60-3DFD-192BCC1CFCBB}"/>
              </a:ext>
            </a:extLst>
          </p:cNvPr>
          <p:cNvSpPr txBox="1"/>
          <p:nvPr/>
        </p:nvSpPr>
        <p:spPr>
          <a:xfrm>
            <a:off x="712838" y="1407545"/>
            <a:ext cx="10766323" cy="4042909"/>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Grab a print-ready, PDF version of the poem along with more teaching ideas and inspiration at </a:t>
            </a:r>
            <a:r>
              <a:rPr lang="en-CA" b="1" dirty="0">
                <a:solidFill>
                  <a:srgbClr val="C52F4E"/>
                </a:solidFill>
                <a:latin typeface="Urbanist Black" panose="020B0A04040200000203" pitchFamily="34" charset="77"/>
                <a:ea typeface="Urbanist Black" panose="020B0A04040200000203" pitchFamily="34" charset="77"/>
                <a:cs typeface="Urbanist Black" panose="020B0A04040200000203" pitchFamily="34" charset="77"/>
                <a:sym typeface="Caveat Medium"/>
              </a:rPr>
              <a:t>KimTHarrison.ca – Teacher Resources</a:t>
            </a: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Browse other poems on a variety of curriculum-friendly topics on my website –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or my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YouTube channel</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u="sng">
                <a:latin typeface="Urbanist Medium" panose="020B0A04040200000203" pitchFamily="34" charset="77"/>
                <a:ea typeface="Urbanist Medium" panose="020B0A04040200000203" pitchFamily="34" charset="77"/>
                <a:cs typeface="Urbanist Medium" panose="020B0A04040200000203" pitchFamily="34" charset="77"/>
                <a:hlinkClick r:id="rId3"/>
              </a:rPr>
              <a:t>https://www.youtube.com/@KimTHarrison/videos</a:t>
            </a:r>
            <a:r>
              <a:rPr lang="en-CA">
                <a:latin typeface="Urbanist Medium" panose="020B0A04040200000203" pitchFamily="34" charset="77"/>
                <a:ea typeface="Urbanist Medium" panose="020B0A04040200000203" pitchFamily="34" charset="77"/>
                <a:cs typeface="Urbanist Medium" panose="020B0A04040200000203" pitchFamily="34" charset="77"/>
              </a:rPr>
              <a:t>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Pause with Dr. Kim</a:t>
            </a:r>
            <a:r>
              <a:rPr lang="en-CA"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videos</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include a short interactive mindfulness introduction before a poem read by me, the poet!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Time</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with Dr. Kim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videos include the poem and a visual narrative.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11" name="Picture 10" descr="A close-up of a logo&#10;&#10;AI-generated content may be incorrect.">
            <a:extLst>
              <a:ext uri="{FF2B5EF4-FFF2-40B4-BE49-F238E27FC236}">
                <a16:creationId xmlns:a16="http://schemas.microsoft.com/office/drawing/2014/main" id="{853C81F7-B026-1522-F2D8-577C7DB88053}"/>
              </a:ext>
            </a:extLst>
          </p:cNvPr>
          <p:cNvPicPr>
            <a:picLocks noChangeAspect="1"/>
          </p:cNvPicPr>
          <p:nvPr/>
        </p:nvPicPr>
        <p:blipFill>
          <a:blip r:embed="rId4"/>
          <a:stretch>
            <a:fillRect/>
          </a:stretch>
        </p:blipFill>
        <p:spPr>
          <a:xfrm>
            <a:off x="2627161" y="4719485"/>
            <a:ext cx="6937675" cy="1902541"/>
          </a:xfrm>
          <a:prstGeom prst="rect">
            <a:avLst/>
          </a:prstGeom>
        </p:spPr>
      </p:pic>
      <p:sp>
        <p:nvSpPr>
          <p:cNvPr id="12" name="Rectangle 11">
            <a:extLst>
              <a:ext uri="{FF2B5EF4-FFF2-40B4-BE49-F238E27FC236}">
                <a16:creationId xmlns:a16="http://schemas.microsoft.com/office/drawing/2014/main" id="{865D8AF1-41BC-118F-6D94-75C27860410E}"/>
              </a:ext>
            </a:extLst>
          </p:cNvPr>
          <p:cNvSpPr/>
          <p:nvPr/>
        </p:nvSpPr>
        <p:spPr>
          <a:xfrm>
            <a:off x="-1" y="4396457"/>
            <a:ext cx="12192000" cy="323028"/>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931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98BA9-4C85-9232-1E70-0B994D527661}"/>
            </a:ext>
          </a:extLst>
        </p:cNvPr>
        <p:cNvGrpSpPr/>
        <p:nvPr/>
      </p:nvGrpSpPr>
      <p:grpSpPr>
        <a:xfrm>
          <a:off x="0" y="0"/>
          <a:ext cx="0" cy="0"/>
          <a:chOff x="0" y="0"/>
          <a:chExt cx="0" cy="0"/>
        </a:xfrm>
      </p:grpSpPr>
      <p:sp>
        <p:nvSpPr>
          <p:cNvPr id="2" name="Google Shape;204;p29">
            <a:extLst>
              <a:ext uri="{FF2B5EF4-FFF2-40B4-BE49-F238E27FC236}">
                <a16:creationId xmlns:a16="http://schemas.microsoft.com/office/drawing/2014/main" id="{114EF790-1950-5895-9E56-8C3DFCCC11A1}"/>
              </a:ext>
            </a:extLst>
          </p:cNvPr>
          <p:cNvSpPr txBox="1"/>
          <p:nvPr/>
        </p:nvSpPr>
        <p:spPr>
          <a:xfrm>
            <a:off x="6801301" y="1051112"/>
            <a:ext cx="3612460"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About Dr. Kim </a:t>
            </a:r>
          </a:p>
        </p:txBody>
      </p:sp>
      <p:sp>
        <p:nvSpPr>
          <p:cNvPr id="3" name="Google Shape;196;p28">
            <a:extLst>
              <a:ext uri="{FF2B5EF4-FFF2-40B4-BE49-F238E27FC236}">
                <a16:creationId xmlns:a16="http://schemas.microsoft.com/office/drawing/2014/main" id="{13060F96-2E36-5D1E-8F8B-3B362CEE2501}"/>
              </a:ext>
            </a:extLst>
          </p:cNvPr>
          <p:cNvSpPr txBox="1"/>
          <p:nvPr/>
        </p:nvSpPr>
        <p:spPr>
          <a:xfrm>
            <a:off x="6655886" y="1406036"/>
            <a:ext cx="5100672" cy="5039064"/>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Kim’s full name is Kim T. Harrison. She is a writer, poet, and teacher, who was born in England but moved to Canada a long time ago and now lives on the beautiful island of Newfoundland.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 can’t help fix a broken leg or a sore throat, but she can prescribe poetry reading and writing activities! She’s a “doctor” because she has a PhD in French literature and cultural studies. This means she’s read and written about A LOT of books and poems. When she was a kid, her favourite book had lots of different poems in it. She still reads these poems today and now writes her own because she loves the sound and feel of words, and the magic that happens when those words work together to create new worlds.   </a:t>
            </a:r>
          </a:p>
          <a:p>
            <a:pPr marL="114300" lvl="0" algn="l" rtl="0">
              <a:lnSpc>
                <a:spcPct val="115000"/>
              </a:lnSpc>
              <a:spcBef>
                <a:spcPts val="0"/>
              </a:spcBef>
              <a:spcAft>
                <a:spcPts val="0"/>
              </a:spcAft>
              <a:buClr>
                <a:schemeClr val="dk2"/>
              </a:buClr>
              <a:buSzPts val="1800"/>
            </a:pPr>
            <a:endParaRPr lang="en-CA" sz="9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Find out more at: </a:t>
            </a:r>
            <a:r>
              <a:rPr lang="en-CA" sz="1600"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5" name="Rectangle 4">
            <a:extLst>
              <a:ext uri="{FF2B5EF4-FFF2-40B4-BE49-F238E27FC236}">
                <a16:creationId xmlns:a16="http://schemas.microsoft.com/office/drawing/2014/main" id="{408A6983-F22D-C532-CFD1-CDD3CBA595B4}"/>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643F56D8-4A39-6524-D035-D18800747D3E}"/>
              </a:ext>
            </a:extLst>
          </p:cNvPr>
          <p:cNvSpPr txBox="1"/>
          <p:nvPr/>
        </p:nvSpPr>
        <p:spPr>
          <a:xfrm>
            <a:off x="-101775" y="84503"/>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THANK YOU &amp; HAPPY POETRY TEACHING!</a:t>
            </a:r>
          </a:p>
        </p:txBody>
      </p:sp>
      <p:sp>
        <p:nvSpPr>
          <p:cNvPr id="4" name="Oval 3">
            <a:extLst>
              <a:ext uri="{FF2B5EF4-FFF2-40B4-BE49-F238E27FC236}">
                <a16:creationId xmlns:a16="http://schemas.microsoft.com/office/drawing/2014/main" id="{F4615C7D-D10F-E126-2277-CBFA3A50DE66}"/>
              </a:ext>
            </a:extLst>
          </p:cNvPr>
          <p:cNvSpPr/>
          <p:nvPr/>
        </p:nvSpPr>
        <p:spPr>
          <a:xfrm>
            <a:off x="10104938" y="55454"/>
            <a:ext cx="1487295" cy="142927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204;p29">
            <a:extLst>
              <a:ext uri="{FF2B5EF4-FFF2-40B4-BE49-F238E27FC236}">
                <a16:creationId xmlns:a16="http://schemas.microsoft.com/office/drawing/2014/main" id="{058177EB-D2B4-0F7B-1CBF-62D15C4A1445}"/>
              </a:ext>
            </a:extLst>
          </p:cNvPr>
          <p:cNvSpPr txBox="1"/>
          <p:nvPr/>
        </p:nvSpPr>
        <p:spPr>
          <a:xfrm>
            <a:off x="214204" y="1077927"/>
            <a:ext cx="3196013"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8" name="Google Shape;196;p28">
            <a:extLst>
              <a:ext uri="{FF2B5EF4-FFF2-40B4-BE49-F238E27FC236}">
                <a16:creationId xmlns:a16="http://schemas.microsoft.com/office/drawing/2014/main" id="{EC4CD885-1669-17B5-E826-E2927CFFCE6E}"/>
              </a:ext>
            </a:extLst>
          </p:cNvPr>
          <p:cNvSpPr txBox="1"/>
          <p:nvPr/>
        </p:nvSpPr>
        <p:spPr>
          <a:xfrm>
            <a:off x="96773" y="1429274"/>
            <a:ext cx="5618861"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Original poems or stories are copyright © Kim T. Harrison, 2025</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Additional images and video creation: Canva Pro</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poem or story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would like to provide feedback, or need a poem about a sleepy snail,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4"/>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endPar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64684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1444</TotalTime>
  <Words>1307</Words>
  <Application>Microsoft Macintosh PowerPoint</Application>
  <PresentationFormat>Widescreen</PresentationFormat>
  <Paragraphs>177</Paragraphs>
  <Slides>13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Urbanist Medium</vt:lpstr>
      <vt:lpstr>Caveat</vt:lpstr>
      <vt:lpstr>Urbanist SemiBold</vt:lpstr>
      <vt:lpstr>Aptos</vt:lpstr>
      <vt:lpstr>Arial</vt:lpstr>
      <vt:lpstr>Urbanist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Kim Harrison</dc:creator>
  <cp:keywords/>
  <dc:description/>
  <cp:lastModifiedBy>Kim Harrison</cp:lastModifiedBy>
  <cp:revision>39</cp:revision>
  <dcterms:created xsi:type="dcterms:W3CDTF">2024-04-25T00:29:33Z</dcterms:created>
  <dcterms:modified xsi:type="dcterms:W3CDTF">2025-08-15T13:17:18Z</dcterms:modified>
  <cp:category/>
</cp:coreProperties>
</file>