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2"/>
    <p:sldId id="257" r:id="rId3"/>
    <p:sldId id="258" r:id="rId4"/>
    <p:sldId id="264" r:id="rId5"/>
    <p:sldId id="260" r:id="rId6"/>
    <p:sldId id="263"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2F4E"/>
    <a:srgbClr val="F6D611"/>
    <a:srgbClr val="053F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12"/>
    <p:restoredTop sz="94712"/>
  </p:normalViewPr>
  <p:slideViewPr>
    <p:cSldViewPr snapToGrid="0">
      <p:cViewPr varScale="1">
        <p:scale>
          <a:sx n="88" d="100"/>
          <a:sy n="88" d="100"/>
        </p:scale>
        <p:origin x="656" y="4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91408A-D10D-784D-A39B-24997F1FEEA2}" type="datetimeFigureOut">
              <a:t>10/7/25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E4B893-ACDB-0245-BAE1-D9789906DC4A}" type="slidenum">
              <a:t>‹#›</a:t>
            </a:fld>
            <a:endParaRPr lang="en-US"/>
          </a:p>
        </p:txBody>
      </p:sp>
    </p:spTree>
    <p:extLst>
      <p:ext uri="{BB962C8B-B14F-4D97-AF65-F5344CB8AC3E}">
        <p14:creationId xmlns:p14="http://schemas.microsoft.com/office/powerpoint/2010/main" val="2624871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E4B893-ACDB-0245-BAE1-D9789906DC4A}" type="slidenum">
              <a:t>5</a:t>
            </a:fld>
            <a:endParaRPr lang="en-US"/>
          </a:p>
        </p:txBody>
      </p:sp>
    </p:spTree>
    <p:extLst>
      <p:ext uri="{BB962C8B-B14F-4D97-AF65-F5344CB8AC3E}">
        <p14:creationId xmlns:p14="http://schemas.microsoft.com/office/powerpoint/2010/main" val="677798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83E2B-DE7B-5458-DED6-7937DA3040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82A888-5B9B-F148-6013-EF37D1A51B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CE16C9-767F-C1E8-BD28-2B1954244B8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52D674-3CE3-D48C-1CC7-C735ABD14BD6}"/>
              </a:ext>
            </a:extLst>
          </p:cNvPr>
          <p:cNvSpPr>
            <a:spLocks noGrp="1"/>
          </p:cNvSpPr>
          <p:nvPr>
            <p:ph type="sldNum" sz="quarter" idx="5"/>
          </p:nvPr>
        </p:nvSpPr>
        <p:spPr/>
        <p:txBody>
          <a:bodyPr/>
          <a:lstStyle/>
          <a:p>
            <a:fld id="{13E4B893-ACDB-0245-BAE1-D9789906DC4A}" type="slidenum">
              <a:t>6</a:t>
            </a:fld>
            <a:endParaRPr lang="en-US"/>
          </a:p>
        </p:txBody>
      </p:sp>
    </p:spTree>
    <p:extLst>
      <p:ext uri="{BB962C8B-B14F-4D97-AF65-F5344CB8AC3E}">
        <p14:creationId xmlns:p14="http://schemas.microsoft.com/office/powerpoint/2010/main" val="396353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16D96-2A6E-46EA-6754-CF96A36897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E85FAB-EB63-AC4B-CBE7-67E95821EC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Google Shape;56;p13">
            <a:extLst>
              <a:ext uri="{FF2B5EF4-FFF2-40B4-BE49-F238E27FC236}">
                <a16:creationId xmlns:a16="http://schemas.microsoft.com/office/drawing/2014/main" id="{D5175D0B-C438-EDD9-443C-D07ADDAD2D6B}"/>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 name="Google Shape;57;p13">
            <a:extLst>
              <a:ext uri="{FF2B5EF4-FFF2-40B4-BE49-F238E27FC236}">
                <a16:creationId xmlns:a16="http://schemas.microsoft.com/office/drawing/2014/main" id="{FBE5C263-A743-5A9E-9AD2-F880EA33E0DF}"/>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2025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4277477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A935B-F82B-7C80-E0B2-68698EB883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F3E7A9-97EC-8621-44DD-C575076590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561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69073-401E-E14C-50EA-256F112D49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AA85BB-0E70-B884-DAFC-00E88B49AA9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1525309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2EE25-AE04-A3CE-CEF7-69D10E9D96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FF9384-966A-5C3B-04C6-BD526E5CDC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652B2B-B5DA-2418-5110-D63439F7D8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2272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C5702-712E-7978-245D-47590EA16C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B05B7B6-C142-1BF2-0BEF-E7651A49A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CD2600-DEAC-1197-D7DF-E83AA2CD1D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4F6ED9-1527-ADFD-8E50-3CDAF786C4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213AF0-B499-1F0F-7938-F0BF944221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1012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A1BBE-459A-B121-194C-3B8DCF4C8B7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71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7253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96561-5884-EB9D-309C-29E405C939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0C49DB-70B4-D9E2-7EF9-941407A0CC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9159A2-3EEC-F23D-DCB3-592B0DE9B2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827431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32604-A93E-4311-57EF-8A4838BAE1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9AD9C6-EAAD-6126-F5AC-D50872B30A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A67A036-E317-4891-23DE-F7BE19AC6C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6174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C1E30-A2D7-D948-73FB-F6EBC78F9D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8C8D21-2ECF-E2C7-B6E8-606240BB6A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7637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DE7AE8-77C5-F17E-D1BD-5716A06940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Title Font = Urbanist Semi-Bold</a:t>
            </a:r>
          </a:p>
        </p:txBody>
      </p:sp>
      <p:sp>
        <p:nvSpPr>
          <p:cNvPr id="3" name="Text Placeholder 2">
            <a:extLst>
              <a:ext uri="{FF2B5EF4-FFF2-40B4-BE49-F238E27FC236}">
                <a16:creationId xmlns:a16="http://schemas.microsoft.com/office/drawing/2014/main" id="{D519E560-DBEB-4F87-A313-C7536D180C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Sub-headings or larger text: urbanist medium</a:t>
            </a:r>
          </a:p>
          <a:p>
            <a:pPr lvl="1"/>
            <a:r>
              <a:rPr lang="en-US" dirty="0"/>
              <a:t>Alternate text: Caveat</a:t>
            </a:r>
          </a:p>
          <a:p>
            <a:pPr lvl="2"/>
            <a:r>
              <a:rPr lang="en-US" dirty="0"/>
              <a:t>If needed: Urbanist regular</a:t>
            </a:r>
          </a:p>
        </p:txBody>
      </p:sp>
      <p:sp>
        <p:nvSpPr>
          <p:cNvPr id="4" name="Date Placeholder 3">
            <a:extLst>
              <a:ext uri="{FF2B5EF4-FFF2-40B4-BE49-F238E27FC236}">
                <a16:creationId xmlns:a16="http://schemas.microsoft.com/office/drawing/2014/main" id="{BD3F9D6F-9360-C3F5-8221-48C3727E18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53EDD77-CC0A-2843-A37E-788343B24C39}" type="datetimeFigureOut">
              <a:rPr lang="en-US" smtClean="0"/>
              <a:t>10/7/25</a:t>
            </a:fld>
            <a:endParaRPr lang="en-US"/>
          </a:p>
        </p:txBody>
      </p:sp>
      <p:sp>
        <p:nvSpPr>
          <p:cNvPr id="5" name="Footer Placeholder 4">
            <a:extLst>
              <a:ext uri="{FF2B5EF4-FFF2-40B4-BE49-F238E27FC236}">
                <a16:creationId xmlns:a16="http://schemas.microsoft.com/office/drawing/2014/main" id="{21033A04-4764-603B-758C-20C20E44EB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0A39938-6194-A20F-C170-3449DC509A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4E5FD2-8152-DC4F-9057-2D14E52B67E1}" type="slidenum">
              <a:rPr lang="en-US" smtClean="0"/>
              <a:t>‹#›</a:t>
            </a:fld>
            <a:endParaRPr lang="en-US"/>
          </a:p>
        </p:txBody>
      </p:sp>
      <p:sp>
        <p:nvSpPr>
          <p:cNvPr id="8" name="Google Shape;56;p13">
            <a:extLst>
              <a:ext uri="{FF2B5EF4-FFF2-40B4-BE49-F238E27FC236}">
                <a16:creationId xmlns:a16="http://schemas.microsoft.com/office/drawing/2014/main" id="{D069CEAC-080F-4FB4-AA38-2A3B22038490}"/>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 name="Google Shape;57;p13">
            <a:extLst>
              <a:ext uri="{FF2B5EF4-FFF2-40B4-BE49-F238E27FC236}">
                <a16:creationId xmlns:a16="http://schemas.microsoft.com/office/drawing/2014/main" id="{FF419626-81DF-FDF3-C65D-35B43A7082AD}"/>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2025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2044469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KimTHarrison/video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mailto:kimtharrisonwrites@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EC5CEAE-CA2A-A856-045E-F9412164B85A}"/>
              </a:ext>
            </a:extLst>
          </p:cNvPr>
          <p:cNvSpPr/>
          <p:nvPr/>
        </p:nvSpPr>
        <p:spPr>
          <a:xfrm>
            <a:off x="0" y="2053225"/>
            <a:ext cx="12188447" cy="4619323"/>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F636C9E-D386-323C-B9E4-780712F0ABD1}"/>
              </a:ext>
            </a:extLst>
          </p:cNvPr>
          <p:cNvSpPr/>
          <p:nvPr/>
        </p:nvSpPr>
        <p:spPr>
          <a:xfrm>
            <a:off x="3966339" y="2137409"/>
            <a:ext cx="3606931" cy="4420558"/>
          </a:xfrm>
          <a:prstGeom prst="rect">
            <a:avLst/>
          </a:prstGeom>
          <a:solidFill>
            <a:srgbClr val="F6D611"/>
          </a:solidFill>
          <a:ln w="57150">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FA1AAB8-6CC3-746C-B62F-135FF97A7BED}"/>
              </a:ext>
            </a:extLst>
          </p:cNvPr>
          <p:cNvSpPr/>
          <p:nvPr/>
        </p:nvSpPr>
        <p:spPr>
          <a:xfrm>
            <a:off x="0" y="-11970"/>
            <a:ext cx="12192000" cy="2065195"/>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204;p29">
            <a:extLst>
              <a:ext uri="{FF2B5EF4-FFF2-40B4-BE49-F238E27FC236}">
                <a16:creationId xmlns:a16="http://schemas.microsoft.com/office/drawing/2014/main" id="{B1323302-8E71-5162-9AC3-584F962F87F8}"/>
              </a:ext>
            </a:extLst>
          </p:cNvPr>
          <p:cNvSpPr txBox="1"/>
          <p:nvPr/>
        </p:nvSpPr>
        <p:spPr>
          <a:xfrm>
            <a:off x="512036" y="103928"/>
            <a:ext cx="10515536" cy="1873433"/>
          </a:xfrm>
          <a:prstGeom prst="rect">
            <a:avLst/>
          </a:prstGeom>
          <a:noFill/>
          <a:ln>
            <a:noFill/>
          </a:ln>
        </p:spPr>
        <p:txBody>
          <a:bodyPr spcFirstLastPara="1" wrap="square" lIns="91425" tIns="91425" rIns="91425" bIns="91425" anchor="t" anchorCtr="0">
            <a:noAutofit/>
          </a:bodyPr>
          <a:lstStyle/>
          <a:p>
            <a:pPr algn="ctr"/>
            <a:r>
              <a:rPr lang="en-US" sz="54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“My Sister’s Zoo” POEM</a:t>
            </a:r>
          </a:p>
          <a:p>
            <a:pPr algn="ctr"/>
            <a:r>
              <a:rPr lang="en-US" sz="54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&amp; ACTIVITIES</a:t>
            </a:r>
          </a:p>
          <a:p>
            <a:pPr algn="ctr"/>
            <a:endParaRPr lang="en-US" sz="54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endParaRPr>
          </a:p>
        </p:txBody>
      </p:sp>
      <p:sp>
        <p:nvSpPr>
          <p:cNvPr id="4" name="Rectangle 3">
            <a:extLst>
              <a:ext uri="{FF2B5EF4-FFF2-40B4-BE49-F238E27FC236}">
                <a16:creationId xmlns:a16="http://schemas.microsoft.com/office/drawing/2014/main" id="{B3A819F2-C445-631C-5D65-22737FBA1AAA}"/>
              </a:ext>
            </a:extLst>
          </p:cNvPr>
          <p:cNvSpPr/>
          <p:nvPr/>
        </p:nvSpPr>
        <p:spPr>
          <a:xfrm>
            <a:off x="10058400" y="451556"/>
            <a:ext cx="2131824" cy="1287588"/>
          </a:xfrm>
          <a:prstGeom prst="rect">
            <a:avLst/>
          </a:prstGeom>
          <a:solidFill>
            <a:srgbClr val="C52F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3635D5-0574-C2B4-7801-4B5B1206F50C}"/>
              </a:ext>
            </a:extLst>
          </p:cNvPr>
          <p:cNvSpPr txBox="1"/>
          <p:nvPr/>
        </p:nvSpPr>
        <p:spPr>
          <a:xfrm>
            <a:off x="10058400" y="592321"/>
            <a:ext cx="2130047" cy="830997"/>
          </a:xfrm>
          <a:prstGeom prst="rect">
            <a:avLst/>
          </a:prstGeom>
          <a:noFill/>
          <a:ln>
            <a:noFill/>
          </a:ln>
        </p:spPr>
        <p:txBody>
          <a:bodyPr wrap="square" rtlCol="0">
            <a:spAutoFit/>
          </a:bodyPr>
          <a:lstStyle/>
          <a:p>
            <a:pPr marL="0" lvl="0" indent="0" algn="r" rtl="0">
              <a:spcBef>
                <a:spcPts val="0"/>
              </a:spcBef>
              <a:spcAft>
                <a:spcPts val="0"/>
              </a:spcAft>
              <a:buNone/>
            </a:pPr>
            <a:r>
              <a:rPr lang="en-CA" sz="2400" b="1" dirty="0">
                <a:solidFill>
                  <a:schemeClr val="bg1"/>
                </a:solidFill>
                <a:latin typeface="Urbanist Black"/>
                <a:ea typeface="Urbanist Black"/>
                <a:cs typeface="Urbanist Black"/>
                <a:sym typeface="Urbanist"/>
              </a:rPr>
              <a:t>Grades 2-3</a:t>
            </a:r>
          </a:p>
          <a:p>
            <a:pPr marL="0" lvl="0" indent="0" algn="r" rtl="0">
              <a:spcBef>
                <a:spcPts val="0"/>
              </a:spcBef>
              <a:spcAft>
                <a:spcPts val="0"/>
              </a:spcAft>
              <a:buNone/>
            </a:pPr>
            <a:r>
              <a:rPr lang="en-CA" sz="2400" b="1" dirty="0">
                <a:solidFill>
                  <a:schemeClr val="bg1"/>
                </a:solidFill>
                <a:latin typeface="Urbanist Black"/>
                <a:ea typeface="Urbanist Black"/>
                <a:cs typeface="Urbanist Black"/>
                <a:sym typeface="Urbanist"/>
              </a:rPr>
              <a:t>ESL, ELL </a:t>
            </a:r>
          </a:p>
        </p:txBody>
      </p:sp>
      <p:pic>
        <p:nvPicPr>
          <p:cNvPr id="11" name="Picture 10">
            <a:extLst>
              <a:ext uri="{FF2B5EF4-FFF2-40B4-BE49-F238E27FC236}">
                <a16:creationId xmlns:a16="http://schemas.microsoft.com/office/drawing/2014/main" id="{22AE6D31-725D-6604-BC6D-B7DE5C6E4D93}"/>
              </a:ext>
              <a:ext uri="{C183D7F6-B498-43B3-948B-1728B52AA6E4}">
                <adec:decorative xmlns:adec="http://schemas.microsoft.com/office/drawing/2017/decorative" val="0"/>
              </a:ext>
            </a:extLst>
          </p:cNvPr>
          <p:cNvPicPr>
            <a:picLocks noChangeAspect="1"/>
          </p:cNvPicPr>
          <p:nvPr/>
        </p:nvPicPr>
        <p:blipFill>
          <a:blip r:embed="rId2"/>
          <a:srcRect l="52318" t="-227" r="347" b="227"/>
          <a:stretch>
            <a:fillRect/>
          </a:stretch>
        </p:blipFill>
        <p:spPr>
          <a:xfrm>
            <a:off x="4165599" y="2257319"/>
            <a:ext cx="3251994" cy="4161871"/>
          </a:xfrm>
          <a:prstGeom prst="rect">
            <a:avLst/>
          </a:prstGeom>
        </p:spPr>
      </p:pic>
      <p:sp>
        <p:nvSpPr>
          <p:cNvPr id="14" name="Rectangle 13">
            <a:extLst>
              <a:ext uri="{FF2B5EF4-FFF2-40B4-BE49-F238E27FC236}">
                <a16:creationId xmlns:a16="http://schemas.microsoft.com/office/drawing/2014/main" id="{ABF719D0-E37D-4AE6-590A-E7144BD412E8}"/>
              </a:ext>
            </a:extLst>
          </p:cNvPr>
          <p:cNvSpPr/>
          <p:nvPr/>
        </p:nvSpPr>
        <p:spPr>
          <a:xfrm rot="20832950">
            <a:off x="543686" y="2087111"/>
            <a:ext cx="3606931" cy="4122889"/>
          </a:xfrm>
          <a:prstGeom prst="rect">
            <a:avLst/>
          </a:prstGeom>
          <a:solidFill>
            <a:srgbClr val="C52F4E"/>
          </a:solidFill>
          <a:ln w="57150">
            <a:solidFill>
              <a:srgbClr val="F6D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C53D93F-6171-BB0F-CDDE-3835F9CB5D6D}"/>
              </a:ext>
            </a:extLst>
          </p:cNvPr>
          <p:cNvSpPr/>
          <p:nvPr/>
        </p:nvSpPr>
        <p:spPr>
          <a:xfrm rot="999264">
            <a:off x="7530415" y="1968995"/>
            <a:ext cx="3848254" cy="4430481"/>
          </a:xfrm>
          <a:prstGeom prst="rect">
            <a:avLst/>
          </a:prstGeom>
          <a:solidFill>
            <a:srgbClr val="C52F4E"/>
          </a:solidFill>
          <a:ln w="57150">
            <a:solidFill>
              <a:srgbClr val="F6D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screenshot of a white page with black text&#10;&#10;AI-generated content may be incorrect.">
            <a:extLst>
              <a:ext uri="{FF2B5EF4-FFF2-40B4-BE49-F238E27FC236}">
                <a16:creationId xmlns:a16="http://schemas.microsoft.com/office/drawing/2014/main" id="{D67EE3EB-ACED-E480-D6C9-5607D0C70D7A}"/>
              </a:ext>
            </a:extLst>
          </p:cNvPr>
          <p:cNvPicPr>
            <a:picLocks noChangeAspect="1"/>
          </p:cNvPicPr>
          <p:nvPr/>
        </p:nvPicPr>
        <p:blipFill>
          <a:blip r:embed="rId3"/>
          <a:srcRect b="13158"/>
          <a:stretch>
            <a:fillRect/>
          </a:stretch>
        </p:blipFill>
        <p:spPr>
          <a:xfrm rot="20803486">
            <a:off x="832199" y="2273422"/>
            <a:ext cx="3035421" cy="3925570"/>
          </a:xfrm>
          <a:prstGeom prst="rect">
            <a:avLst/>
          </a:prstGeom>
        </p:spPr>
      </p:pic>
      <p:sp>
        <p:nvSpPr>
          <p:cNvPr id="15" name="Terminator 14">
            <a:extLst>
              <a:ext uri="{FF2B5EF4-FFF2-40B4-BE49-F238E27FC236}">
                <a16:creationId xmlns:a16="http://schemas.microsoft.com/office/drawing/2014/main" id="{E089507E-E99D-7D47-D110-C3381AF2853C}"/>
              </a:ext>
            </a:extLst>
          </p:cNvPr>
          <p:cNvSpPr/>
          <p:nvPr/>
        </p:nvSpPr>
        <p:spPr>
          <a:xfrm rot="20836218">
            <a:off x="739562" y="5445782"/>
            <a:ext cx="4153491" cy="889008"/>
          </a:xfrm>
          <a:prstGeom prst="flowChartTerminator">
            <a:avLst/>
          </a:prstGeom>
          <a:solidFill>
            <a:srgbClr val="F6D611"/>
          </a:solidFill>
          <a:ln>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Google Shape;55;p13">
            <a:extLst>
              <a:ext uri="{FF2B5EF4-FFF2-40B4-BE49-F238E27FC236}">
                <a16:creationId xmlns:a16="http://schemas.microsoft.com/office/drawing/2014/main" id="{D9002536-85D4-5304-635C-653A7A6BA3A4}"/>
              </a:ext>
            </a:extLst>
          </p:cNvPr>
          <p:cNvSpPr txBox="1">
            <a:spLocks noGrp="1"/>
          </p:cNvSpPr>
          <p:nvPr>
            <p:ph type="subTitle" idx="1"/>
          </p:nvPr>
        </p:nvSpPr>
        <p:spPr>
          <a:xfrm rot="20861963">
            <a:off x="888823" y="5661787"/>
            <a:ext cx="3654486" cy="569888"/>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1900" dirty="0">
                <a:solidFill>
                  <a:srgbClr val="C52F4E"/>
                </a:solidFill>
                <a:latin typeface="Urbanist Medium"/>
                <a:ea typeface="Urbanist Medium"/>
                <a:cs typeface="Urbanist Medium"/>
                <a:sym typeface="Urbanist"/>
              </a:rPr>
              <a:t>Original poem by Kim T. Harrison</a:t>
            </a:r>
          </a:p>
          <a:p>
            <a:pPr marL="0" lvl="0" indent="0" algn="ctr" rtl="0">
              <a:spcBef>
                <a:spcPts val="0"/>
              </a:spcBef>
              <a:spcAft>
                <a:spcPts val="0"/>
              </a:spcAft>
              <a:buNone/>
            </a:pPr>
            <a:endParaRPr sz="1900" dirty="0">
              <a:solidFill>
                <a:srgbClr val="C52F4E"/>
              </a:solidFill>
              <a:latin typeface="Urbanist Medium"/>
              <a:ea typeface="Urbanist Medium"/>
              <a:cs typeface="Urbanist Medium"/>
              <a:sym typeface="Urbanist"/>
            </a:endParaRPr>
          </a:p>
        </p:txBody>
      </p:sp>
      <p:pic>
        <p:nvPicPr>
          <p:cNvPr id="19" name="Picture 18">
            <a:extLst>
              <a:ext uri="{FF2B5EF4-FFF2-40B4-BE49-F238E27FC236}">
                <a16:creationId xmlns:a16="http://schemas.microsoft.com/office/drawing/2014/main" id="{E507DFA0-764C-48F8-4B0E-11F5B481CF1F}"/>
              </a:ext>
            </a:extLst>
          </p:cNvPr>
          <p:cNvPicPr>
            <a:picLocks noChangeAspect="1"/>
          </p:cNvPicPr>
          <p:nvPr/>
        </p:nvPicPr>
        <p:blipFill>
          <a:blip r:embed="rId4"/>
          <a:stretch>
            <a:fillRect/>
          </a:stretch>
        </p:blipFill>
        <p:spPr>
          <a:xfrm rot="1010152">
            <a:off x="7777543" y="2309075"/>
            <a:ext cx="3472262" cy="3437626"/>
          </a:xfrm>
          <a:prstGeom prst="rect">
            <a:avLst/>
          </a:prstGeom>
        </p:spPr>
      </p:pic>
    </p:spTree>
    <p:extLst>
      <p:ext uri="{BB962C8B-B14F-4D97-AF65-F5344CB8AC3E}">
        <p14:creationId xmlns:p14="http://schemas.microsoft.com/office/powerpoint/2010/main" val="1827150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96;p28">
            <a:extLst>
              <a:ext uri="{FF2B5EF4-FFF2-40B4-BE49-F238E27FC236}">
                <a16:creationId xmlns:a16="http://schemas.microsoft.com/office/drawing/2014/main" id="{CE04FF1D-0645-4984-1E39-95E1ACD10707}"/>
              </a:ext>
            </a:extLst>
          </p:cNvPr>
          <p:cNvSpPr txBox="1"/>
          <p:nvPr/>
        </p:nvSpPr>
        <p:spPr>
          <a:xfrm>
            <a:off x="2694199" y="0"/>
            <a:ext cx="5618861" cy="6506816"/>
          </a:xfrm>
          <a:prstGeom prst="rect">
            <a:avLst/>
          </a:prstGeom>
          <a:noFill/>
          <a:ln>
            <a:noFill/>
          </a:ln>
        </p:spPr>
        <p:txBody>
          <a:bodyPr spcFirstLastPara="1" wrap="square" lIns="91425" tIns="91425" rIns="91425" bIns="91425" anchor="t" anchorCtr="0">
            <a:noAutofit/>
          </a:bodyPr>
          <a:lstStyle/>
          <a:p>
            <a:r>
              <a:rPr lang="en-CA" sz="2200">
                <a:latin typeface="Urbanist Medium" panose="020B0A04040200000203" pitchFamily="34" charset="77"/>
                <a:ea typeface="Urbanist Medium" panose="020B0A04040200000203" pitchFamily="34" charset="77"/>
                <a:cs typeface="Urbanist Medium" panose="020B0A04040200000203" pitchFamily="34" charset="77"/>
              </a:rPr>
              <a:t>You won’t find a crocodile in my sister’s zoo</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You won’t find a whale</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Or a kangaroo</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You won’t find a panda</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Chomping on bamboo</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Or a hippo or a hog</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Or some cows who moo</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You won’t find an elephant</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Steering a canoe</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Or a dolphin or a tiger</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Or a seal who grew</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You won’t find a chimpanzee</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Tying up his shoe</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Or a rhino or a zebra</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Or a wolf named Blue</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And you certainly won’t find</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In my sister’s zoo</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All the children in this school</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Not them, not me, not you! </a:t>
            </a:r>
          </a:p>
          <a:p>
            <a:pPr marL="457200" lvl="0" indent="0" algn="l" rtl="0">
              <a:lnSpc>
                <a:spcPct val="115000"/>
              </a:lnSpc>
              <a:spcBef>
                <a:spcPts val="0"/>
              </a:spcBef>
              <a:spcAft>
                <a:spcPts val="0"/>
              </a:spcAft>
              <a:buClr>
                <a:schemeClr val="dk1"/>
              </a:buClr>
              <a:buSzPts val="1100"/>
              <a:buFont typeface="Arial"/>
              <a:buNone/>
            </a:pPr>
            <a:endParaRPr sz="22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sz="22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sz="22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spTree>
    <p:extLst>
      <p:ext uri="{BB962C8B-B14F-4D97-AF65-F5344CB8AC3E}">
        <p14:creationId xmlns:p14="http://schemas.microsoft.com/office/powerpoint/2010/main" val="55636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96;p28">
            <a:extLst>
              <a:ext uri="{FF2B5EF4-FFF2-40B4-BE49-F238E27FC236}">
                <a16:creationId xmlns:a16="http://schemas.microsoft.com/office/drawing/2014/main" id="{2DBBD93A-D2E9-6EE9-5BA2-2092596D7454}"/>
              </a:ext>
            </a:extLst>
          </p:cNvPr>
          <p:cNvSpPr txBox="1"/>
          <p:nvPr/>
        </p:nvSpPr>
        <p:spPr>
          <a:xfrm>
            <a:off x="530087" y="1126433"/>
            <a:ext cx="11131826" cy="5406889"/>
          </a:xfrm>
          <a:prstGeom prst="rect">
            <a:avLst/>
          </a:prstGeom>
          <a:noFill/>
          <a:ln>
            <a:noFill/>
          </a:ln>
        </p:spPr>
        <p:txBody>
          <a:bodyPr spcFirstLastPara="1" wrap="square" lIns="91425" tIns="91425" rIns="91425" bIns="91425" anchor="t" anchorCtr="0">
            <a:noAutofit/>
          </a:bodyPr>
          <a:lstStyle/>
          <a:p>
            <a:pPr marL="457200" indent="-457200">
              <a:lnSpc>
                <a:spcPct val="150000"/>
              </a:lnSpc>
              <a:buFont typeface="Arial" panose="020B0604020202020204" pitchFamily="34" charset="0"/>
              <a:buChar char="•"/>
            </a:pPr>
            <a:r>
              <a:rPr lang="en-CA" sz="2800">
                <a:latin typeface="Urbanist Medium" panose="020B0A04040200000203" pitchFamily="34" charset="77"/>
                <a:ea typeface="Urbanist Medium" panose="020B0A04040200000203" pitchFamily="34" charset="77"/>
                <a:cs typeface="Urbanist Medium" panose="020B0A04040200000203" pitchFamily="34" charset="77"/>
              </a:rPr>
              <a:t>Why won’t you find any of these animals in the sister’s zoo?</a:t>
            </a:r>
          </a:p>
          <a:p>
            <a:pPr marL="457200" indent="-457200">
              <a:lnSpc>
                <a:spcPct val="150000"/>
              </a:lnSpc>
              <a:buFont typeface="Arial" panose="020B0604020202020204" pitchFamily="34" charset="0"/>
              <a:buChar char="•"/>
            </a:pPr>
            <a:r>
              <a:rPr lang="en-CA" sz="2800">
                <a:latin typeface="Urbanist Medium" panose="020B0A04040200000203" pitchFamily="34" charset="77"/>
                <a:ea typeface="Urbanist Medium" panose="020B0A04040200000203" pitchFamily="34" charset="77"/>
                <a:cs typeface="Urbanist Medium" panose="020B0A04040200000203" pitchFamily="34" charset="77"/>
              </a:rPr>
              <a:t>What do all the animals in this poem have in common? </a:t>
            </a:r>
          </a:p>
          <a:p>
            <a:pPr marL="457200" indent="-457200">
              <a:lnSpc>
                <a:spcPct val="150000"/>
              </a:lnSpc>
              <a:buFont typeface="Arial" panose="020B0604020202020204" pitchFamily="34" charset="0"/>
              <a:buChar char="•"/>
            </a:pPr>
            <a:r>
              <a:rPr lang="en-CA" sz="2800">
                <a:latin typeface="Urbanist Medium" panose="020B0A04040200000203" pitchFamily="34" charset="77"/>
                <a:ea typeface="Urbanist Medium" panose="020B0A04040200000203" pitchFamily="34" charset="77"/>
                <a:cs typeface="Urbanist Medium" panose="020B0A04040200000203" pitchFamily="34" charset="77"/>
              </a:rPr>
              <a:t>What animals could you find in the sister’s zoo?</a:t>
            </a:r>
          </a:p>
          <a:p>
            <a:pPr marL="457200" indent="-457200">
              <a:lnSpc>
                <a:spcPct val="150000"/>
              </a:lnSpc>
              <a:buFont typeface="Arial" panose="020B0604020202020204" pitchFamily="34" charset="0"/>
              <a:buChar char="•"/>
            </a:pPr>
            <a:r>
              <a:rPr lang="en-CA" sz="2800">
                <a:latin typeface="Urbanist Medium" panose="020B0A04040200000203" pitchFamily="34" charset="77"/>
                <a:ea typeface="Urbanist Medium" panose="020B0A04040200000203" pitchFamily="34" charset="77"/>
                <a:cs typeface="Urbanist Medium" panose="020B0A04040200000203" pitchFamily="34" charset="77"/>
              </a:rPr>
              <a:t>What are 3 “I wonder…” questions you could ask about this poem? </a:t>
            </a:r>
          </a:p>
          <a:p>
            <a:pPr marL="457200" indent="-457200">
              <a:lnSpc>
                <a:spcPct val="150000"/>
              </a:lnSpc>
              <a:buFont typeface="Arial" panose="020B0604020202020204" pitchFamily="34" charset="0"/>
              <a:buChar char="•"/>
            </a:pPr>
            <a:r>
              <a:rPr lang="en-CA" sz="2800">
                <a:latin typeface="Urbanist Medium" panose="020B0A04040200000203" pitchFamily="34" charset="77"/>
                <a:ea typeface="Urbanist Medium" panose="020B0A04040200000203" pitchFamily="34" charset="77"/>
                <a:cs typeface="Urbanist Medium" panose="020B0A04040200000203" pitchFamily="34" charset="77"/>
              </a:rPr>
              <a:t>What could we keep in a mini zoo in our classroom? Would a polar bear fit? Is a zebra a good idea? </a:t>
            </a:r>
          </a:p>
          <a:p>
            <a:pPr marL="457200" indent="-457200">
              <a:lnSpc>
                <a:spcPct val="150000"/>
              </a:lnSpc>
              <a:buFont typeface="Arial" panose="020B0604020202020204" pitchFamily="34" charset="0"/>
              <a:buChar char="•"/>
            </a:pPr>
            <a:r>
              <a:rPr lang="en-CA" sz="2800">
                <a:latin typeface="Urbanist Medium" panose="020B0A04040200000203" pitchFamily="34" charset="77"/>
                <a:ea typeface="Urbanist Medium" panose="020B0A04040200000203" pitchFamily="34" charset="77"/>
                <a:cs typeface="Urbanist Medium" panose="020B0A04040200000203" pitchFamily="34" charset="77"/>
              </a:rPr>
              <a:t>Would a zebra fit in a house? Would it fit in a car? Would a rhino fit in a classroom? </a:t>
            </a:r>
          </a:p>
          <a:p>
            <a:endParaRPr lang="en-CA" sz="2800">
              <a:latin typeface="Urbanist Medium" panose="020B0A04040200000203" pitchFamily="34" charset="77"/>
              <a:ea typeface="Urbanist Medium" panose="020B0A04040200000203" pitchFamily="34" charset="77"/>
              <a:cs typeface="Urbanist Medium" panose="020B0A04040200000203" pitchFamily="34" charset="77"/>
            </a:endParaRPr>
          </a:p>
          <a:p>
            <a:pPr marL="457200" lvl="0" indent="0" algn="l" rtl="0">
              <a:lnSpc>
                <a:spcPct val="115000"/>
              </a:lnSpc>
              <a:spcBef>
                <a:spcPts val="0"/>
              </a:spcBef>
              <a:spcAft>
                <a:spcPts val="0"/>
              </a:spcAft>
              <a:buClr>
                <a:schemeClr val="dk1"/>
              </a:buClr>
              <a:buSzPts val="1100"/>
              <a:buFont typeface="Arial"/>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sp>
        <p:nvSpPr>
          <p:cNvPr id="3" name="Google Shape;204;p29">
            <a:extLst>
              <a:ext uri="{FF2B5EF4-FFF2-40B4-BE49-F238E27FC236}">
                <a16:creationId xmlns:a16="http://schemas.microsoft.com/office/drawing/2014/main" id="{9BFE3198-3346-6BFF-A013-544FF614FAC5}"/>
              </a:ext>
            </a:extLst>
          </p:cNvPr>
          <p:cNvSpPr txBox="1"/>
          <p:nvPr/>
        </p:nvSpPr>
        <p:spPr>
          <a:xfrm>
            <a:off x="522143" y="78866"/>
            <a:ext cx="10515536" cy="563100"/>
          </a:xfrm>
          <a:prstGeom prst="rect">
            <a:avLst/>
          </a:prstGeom>
          <a:noFill/>
          <a:ln>
            <a:noFill/>
          </a:ln>
        </p:spPr>
        <p:txBody>
          <a:bodyPr spcFirstLastPara="1" wrap="square" lIns="91425" tIns="91425" rIns="91425" bIns="91425" anchor="t" anchorCtr="0">
            <a:noAutofit/>
          </a:bodyPr>
          <a:lstStyle/>
          <a:p>
            <a:pPr algn="ctr"/>
            <a:r>
              <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QUESTIONS</a:t>
            </a:r>
          </a:p>
        </p:txBody>
      </p:sp>
    </p:spTree>
    <p:extLst>
      <p:ext uri="{BB962C8B-B14F-4D97-AF65-F5344CB8AC3E}">
        <p14:creationId xmlns:p14="http://schemas.microsoft.com/office/powerpoint/2010/main" val="1286949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D9E03-2E8E-1FC8-187B-5C10992253DB}"/>
            </a:ext>
          </a:extLst>
        </p:cNvPr>
        <p:cNvGrpSpPr/>
        <p:nvPr/>
      </p:nvGrpSpPr>
      <p:grpSpPr>
        <a:xfrm>
          <a:off x="0" y="0"/>
          <a:ext cx="0" cy="0"/>
          <a:chOff x="0" y="0"/>
          <a:chExt cx="0" cy="0"/>
        </a:xfrm>
      </p:grpSpPr>
      <p:sp>
        <p:nvSpPr>
          <p:cNvPr id="2" name="Google Shape;196;p28">
            <a:extLst>
              <a:ext uri="{FF2B5EF4-FFF2-40B4-BE49-F238E27FC236}">
                <a16:creationId xmlns:a16="http://schemas.microsoft.com/office/drawing/2014/main" id="{3962DC7F-7AF4-3155-FAA0-3A5A06E0A3DD}"/>
              </a:ext>
            </a:extLst>
          </p:cNvPr>
          <p:cNvSpPr txBox="1"/>
          <p:nvPr/>
        </p:nvSpPr>
        <p:spPr>
          <a:xfrm>
            <a:off x="530087" y="1086677"/>
            <a:ext cx="11131826" cy="5049080"/>
          </a:xfrm>
          <a:prstGeom prst="rect">
            <a:avLst/>
          </a:prstGeom>
          <a:noFill/>
          <a:ln>
            <a:noFill/>
          </a:ln>
        </p:spPr>
        <p:txBody>
          <a:bodyPr spcFirstLastPara="1" wrap="square" lIns="91425" tIns="91425" rIns="91425" bIns="91425" anchor="t" anchorCtr="0">
            <a:noAutofit/>
          </a:bodyPr>
          <a:lstStyle/>
          <a:p>
            <a:pPr marL="457200" lvl="0" indent="-457200">
              <a:lnSpc>
                <a:spcPct val="150000"/>
              </a:lnSpc>
              <a:buFont typeface="Arial" panose="020B0604020202020204" pitchFamily="34" charset="0"/>
              <a:buChar char="•"/>
            </a:pPr>
            <a:r>
              <a:rPr lang="en-US" sz="2800">
                <a:latin typeface="Urbanist Medium" panose="020B0A04040200000203" pitchFamily="34" charset="77"/>
                <a:ea typeface="Urbanist Medium" panose="020B0A04040200000203" pitchFamily="34" charset="77"/>
                <a:cs typeface="Urbanist Medium" panose="020B0A04040200000203" pitchFamily="34" charset="77"/>
              </a:rPr>
              <a:t>Create a list of other animals that would not fit in a jar. </a:t>
            </a:r>
          </a:p>
          <a:p>
            <a:pPr marL="457200" lvl="0" indent="-457200">
              <a:lnSpc>
                <a:spcPct val="150000"/>
              </a:lnSpc>
              <a:buFont typeface="Arial" panose="020B0604020202020204" pitchFamily="34" charset="0"/>
              <a:buChar char="•"/>
            </a:pPr>
            <a:r>
              <a:rPr lang="en-US" sz="2800">
                <a:latin typeface="Urbanist Medium" panose="020B0A04040200000203" pitchFamily="34" charset="77"/>
                <a:ea typeface="Urbanist Medium" panose="020B0A04040200000203" pitchFamily="34" charset="77"/>
                <a:cs typeface="Urbanist Medium" panose="020B0A04040200000203" pitchFamily="34" charset="77"/>
              </a:rPr>
              <a:t>Create a list of animals that would fit in a jar. </a:t>
            </a:r>
          </a:p>
          <a:p>
            <a:pPr marL="457200" indent="-457200">
              <a:lnSpc>
                <a:spcPct val="150000"/>
              </a:lnSpc>
              <a:buFont typeface="Arial" panose="020B0604020202020204" pitchFamily="34" charset="0"/>
              <a:buChar char="•"/>
            </a:pPr>
            <a:r>
              <a:rPr lang="en-CA" sz="2800">
                <a:latin typeface="Urbanist Medium" panose="020B0A04040200000203" pitchFamily="34" charset="77"/>
                <a:ea typeface="Urbanist Medium" panose="020B0A04040200000203" pitchFamily="34" charset="77"/>
                <a:cs typeface="Urbanist Medium" panose="020B0A04040200000203" pitchFamily="34" charset="77"/>
              </a:rPr>
              <a:t>Order the animals in size (height and/or length) and weight.</a:t>
            </a:r>
          </a:p>
          <a:p>
            <a:pPr marL="457200" indent="-457200">
              <a:lnSpc>
                <a:spcPct val="150000"/>
              </a:lnSpc>
              <a:buFont typeface="Arial" panose="020B0604020202020204" pitchFamily="34" charset="0"/>
              <a:buChar char="•"/>
            </a:pPr>
            <a:r>
              <a:rPr lang="en-CA" sz="2800">
                <a:latin typeface="Urbanist Medium" panose="020B0A04040200000203" pitchFamily="34" charset="77"/>
                <a:ea typeface="Urbanist Medium" panose="020B0A04040200000203" pitchFamily="34" charset="77"/>
                <a:cs typeface="Urbanist Medium" panose="020B0A04040200000203" pitchFamily="34" charset="77"/>
              </a:rPr>
              <a:t>In pairs, measure each other/yourself and compare the measurement to different animals: Are you taller or shorter than a zebra?  </a:t>
            </a:r>
          </a:p>
          <a:p>
            <a:pPr marL="457200" indent="-457200">
              <a:lnSpc>
                <a:spcPct val="150000"/>
              </a:lnSpc>
              <a:buFont typeface="Arial" panose="020B0604020202020204" pitchFamily="34" charset="0"/>
              <a:buChar char="•"/>
            </a:pPr>
            <a:r>
              <a:rPr lang="en-CA" sz="2800">
                <a:latin typeface="Urbanist Medium" panose="020B0A04040200000203" pitchFamily="34" charset="77"/>
                <a:ea typeface="Urbanist Medium" panose="020B0A04040200000203" pitchFamily="34" charset="77"/>
                <a:cs typeface="Urbanist Medium" panose="020B0A04040200000203" pitchFamily="34" charset="77"/>
              </a:rPr>
              <a:t>Draw a picture or create a collage of a “zoo in a jar.”</a:t>
            </a:r>
          </a:p>
          <a:p>
            <a:endParaRPr lang="en-CA" sz="2800">
              <a:latin typeface="Urbanist Medium" panose="020B0A04040200000203" pitchFamily="34" charset="77"/>
              <a:ea typeface="Urbanist Medium" panose="020B0A04040200000203" pitchFamily="34" charset="77"/>
              <a:cs typeface="Urbanist Medium" panose="020B0A04040200000203" pitchFamily="34" charset="77"/>
            </a:endParaRPr>
          </a:p>
          <a:p>
            <a:endParaRPr lang="en-CA" sz="2800">
              <a:latin typeface="Urbanist Medium" panose="020B0A04040200000203" pitchFamily="34" charset="77"/>
              <a:ea typeface="Urbanist Medium" panose="020B0A04040200000203" pitchFamily="34" charset="77"/>
              <a:cs typeface="Urbanist Medium" panose="020B0A04040200000203" pitchFamily="34" charset="77"/>
            </a:endParaRPr>
          </a:p>
          <a:p>
            <a:pPr marL="457200" lvl="0" indent="0" algn="l" rtl="0">
              <a:lnSpc>
                <a:spcPct val="115000"/>
              </a:lnSpc>
              <a:spcBef>
                <a:spcPts val="0"/>
              </a:spcBef>
              <a:spcAft>
                <a:spcPts val="0"/>
              </a:spcAft>
              <a:buClr>
                <a:schemeClr val="dk1"/>
              </a:buClr>
              <a:buSzPts val="1100"/>
              <a:buFont typeface="Arial"/>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sz="2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sp>
        <p:nvSpPr>
          <p:cNvPr id="3" name="Google Shape;204;p29">
            <a:extLst>
              <a:ext uri="{FF2B5EF4-FFF2-40B4-BE49-F238E27FC236}">
                <a16:creationId xmlns:a16="http://schemas.microsoft.com/office/drawing/2014/main" id="{8B4464BB-F8AA-7A96-A246-8C2595EB6E56}"/>
              </a:ext>
            </a:extLst>
          </p:cNvPr>
          <p:cNvSpPr txBox="1"/>
          <p:nvPr/>
        </p:nvSpPr>
        <p:spPr>
          <a:xfrm>
            <a:off x="522143" y="78866"/>
            <a:ext cx="10515536" cy="563100"/>
          </a:xfrm>
          <a:prstGeom prst="rect">
            <a:avLst/>
          </a:prstGeom>
          <a:noFill/>
          <a:ln>
            <a:noFill/>
          </a:ln>
        </p:spPr>
        <p:txBody>
          <a:bodyPr spcFirstLastPara="1" wrap="square" lIns="91425" tIns="91425" rIns="91425" bIns="91425" anchor="t" anchorCtr="0">
            <a:noAutofit/>
          </a:bodyPr>
          <a:lstStyle/>
          <a:p>
            <a:pPr algn="ctr"/>
            <a:r>
              <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ACTIVITIES</a:t>
            </a:r>
          </a:p>
        </p:txBody>
      </p:sp>
    </p:spTree>
    <p:extLst>
      <p:ext uri="{BB962C8B-B14F-4D97-AF65-F5344CB8AC3E}">
        <p14:creationId xmlns:p14="http://schemas.microsoft.com/office/powerpoint/2010/main" val="16396053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C09478-835F-E94D-EB19-DF8FE02D6C21}"/>
              </a:ext>
            </a:extLst>
          </p:cNvPr>
          <p:cNvSpPr/>
          <p:nvPr/>
        </p:nvSpPr>
        <p:spPr>
          <a:xfrm>
            <a:off x="0" y="-11970"/>
            <a:ext cx="12192000" cy="1093189"/>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204;p29">
            <a:extLst>
              <a:ext uri="{FF2B5EF4-FFF2-40B4-BE49-F238E27FC236}">
                <a16:creationId xmlns:a16="http://schemas.microsoft.com/office/drawing/2014/main" id="{CFEC6B6F-3CC5-1B70-5B44-AE6FCA0FD7C8}"/>
              </a:ext>
            </a:extLst>
          </p:cNvPr>
          <p:cNvSpPr txBox="1"/>
          <p:nvPr/>
        </p:nvSpPr>
        <p:spPr>
          <a:xfrm>
            <a:off x="522143" y="78866"/>
            <a:ext cx="10515536" cy="563100"/>
          </a:xfrm>
          <a:prstGeom prst="rect">
            <a:avLst/>
          </a:prstGeom>
          <a:noFill/>
          <a:ln>
            <a:noFill/>
          </a:ln>
        </p:spPr>
        <p:txBody>
          <a:bodyPr spcFirstLastPara="1" wrap="square" lIns="91425" tIns="91425" rIns="91425" bIns="91425" anchor="t" anchorCtr="0">
            <a:noAutofit/>
          </a:bodyPr>
          <a:lstStyle/>
          <a:p>
            <a:pPr algn="ctr"/>
            <a:r>
              <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MORE POEMS &amp; ACTIVITIES…</a:t>
            </a:r>
          </a:p>
        </p:txBody>
      </p:sp>
      <p:sp>
        <p:nvSpPr>
          <p:cNvPr id="8" name="Google Shape;196;p28">
            <a:extLst>
              <a:ext uri="{FF2B5EF4-FFF2-40B4-BE49-F238E27FC236}">
                <a16:creationId xmlns:a16="http://schemas.microsoft.com/office/drawing/2014/main" id="{27A778A9-0755-AB60-3DFD-192BCC1CFCBB}"/>
              </a:ext>
            </a:extLst>
          </p:cNvPr>
          <p:cNvSpPr txBox="1"/>
          <p:nvPr/>
        </p:nvSpPr>
        <p:spPr>
          <a:xfrm>
            <a:off x="712838" y="1407545"/>
            <a:ext cx="10766323" cy="4042909"/>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Grab a print-ready, PDF version of the poem along with more teaching ideas and inspiration at </a:t>
            </a:r>
            <a:r>
              <a:rPr lang="en-CA" b="1" dirty="0">
                <a:solidFill>
                  <a:srgbClr val="C52F4E"/>
                </a:solidFill>
                <a:latin typeface="Urbanist Black" panose="020B0A04040200000203" pitchFamily="34" charset="77"/>
                <a:ea typeface="Urbanist Black" panose="020B0A04040200000203" pitchFamily="34" charset="77"/>
                <a:cs typeface="Urbanist Black" panose="020B0A04040200000203" pitchFamily="34" charset="77"/>
                <a:sym typeface="Caveat Medium"/>
              </a:rPr>
              <a:t>KimTHarrison.ca – Teacher Resources</a:t>
            </a:r>
          </a:p>
          <a:p>
            <a:pPr marL="114300" lvl="0" algn="l" rtl="0">
              <a:lnSpc>
                <a:spcPct val="115000"/>
              </a:lnSpc>
              <a:spcBef>
                <a:spcPts val="0"/>
              </a:spcBef>
              <a:spcAft>
                <a:spcPts val="0"/>
              </a:spcAft>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Browse other poems on a variety of curriculum-friendly topics on my website – </a:t>
            </a:r>
            <a:r>
              <a:rPr lang="en-CA" b="1"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 </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or my </a:t>
            </a:r>
            <a:r>
              <a:rPr lang="en-CA" b="1"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YouTube channel</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r>
              <a:rPr lang="en-CA" u="sng">
                <a:latin typeface="Urbanist Medium" panose="020B0A04040200000203" pitchFamily="34" charset="77"/>
                <a:ea typeface="Urbanist Medium" panose="020B0A04040200000203" pitchFamily="34" charset="77"/>
                <a:cs typeface="Urbanist Medium" panose="020B0A04040200000203" pitchFamily="34" charset="77"/>
                <a:hlinkClick r:id="rId3"/>
              </a:rPr>
              <a:t>https://www.youtube.com/@KimTHarrison/videos</a:t>
            </a:r>
            <a:r>
              <a:rPr lang="en-CA">
                <a:latin typeface="Urbanist Medium" panose="020B0A04040200000203" pitchFamily="34" charset="77"/>
                <a:ea typeface="Urbanist Medium" panose="020B0A04040200000203" pitchFamily="34" charset="77"/>
                <a:cs typeface="Urbanist Medium" panose="020B0A04040200000203" pitchFamily="34" charset="77"/>
              </a:rPr>
              <a:t> </a:t>
            </a: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b="1"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Poetry Pause with Dr. Kim</a:t>
            </a:r>
            <a:r>
              <a:rPr lang="en-CA" b="1"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videos</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include a short interactive mindfulness introduction before a poem read by me, the poet! </a:t>
            </a:r>
            <a:r>
              <a:rPr lang="en-CA"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Poetry Time</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r>
              <a:rPr lang="en-CA"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with Dr. Kim </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videos include the poem and a visual narrative. </a:t>
            </a: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pic>
        <p:nvPicPr>
          <p:cNvPr id="11" name="Picture 10" descr="A close-up of a logo&#10;&#10;AI-generated content may be incorrect.">
            <a:extLst>
              <a:ext uri="{FF2B5EF4-FFF2-40B4-BE49-F238E27FC236}">
                <a16:creationId xmlns:a16="http://schemas.microsoft.com/office/drawing/2014/main" id="{853C81F7-B026-1522-F2D8-577C7DB88053}"/>
              </a:ext>
            </a:extLst>
          </p:cNvPr>
          <p:cNvPicPr>
            <a:picLocks noChangeAspect="1"/>
          </p:cNvPicPr>
          <p:nvPr/>
        </p:nvPicPr>
        <p:blipFill>
          <a:blip r:embed="rId4"/>
          <a:stretch>
            <a:fillRect/>
          </a:stretch>
        </p:blipFill>
        <p:spPr>
          <a:xfrm>
            <a:off x="2627161" y="4719485"/>
            <a:ext cx="6937675" cy="1902541"/>
          </a:xfrm>
          <a:prstGeom prst="rect">
            <a:avLst/>
          </a:prstGeom>
        </p:spPr>
      </p:pic>
      <p:sp>
        <p:nvSpPr>
          <p:cNvPr id="12" name="Rectangle 11">
            <a:extLst>
              <a:ext uri="{FF2B5EF4-FFF2-40B4-BE49-F238E27FC236}">
                <a16:creationId xmlns:a16="http://schemas.microsoft.com/office/drawing/2014/main" id="{865D8AF1-41BC-118F-6D94-75C27860410E}"/>
              </a:ext>
            </a:extLst>
          </p:cNvPr>
          <p:cNvSpPr/>
          <p:nvPr/>
        </p:nvSpPr>
        <p:spPr>
          <a:xfrm>
            <a:off x="-1" y="4396457"/>
            <a:ext cx="12192000" cy="323028"/>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3851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98BA9-4C85-9232-1E70-0B994D527661}"/>
            </a:ext>
          </a:extLst>
        </p:cNvPr>
        <p:cNvGrpSpPr/>
        <p:nvPr/>
      </p:nvGrpSpPr>
      <p:grpSpPr>
        <a:xfrm>
          <a:off x="0" y="0"/>
          <a:ext cx="0" cy="0"/>
          <a:chOff x="0" y="0"/>
          <a:chExt cx="0" cy="0"/>
        </a:xfrm>
      </p:grpSpPr>
      <p:sp>
        <p:nvSpPr>
          <p:cNvPr id="2" name="Google Shape;204;p29">
            <a:extLst>
              <a:ext uri="{FF2B5EF4-FFF2-40B4-BE49-F238E27FC236}">
                <a16:creationId xmlns:a16="http://schemas.microsoft.com/office/drawing/2014/main" id="{114EF790-1950-5895-9E56-8C3DFCCC11A1}"/>
              </a:ext>
            </a:extLst>
          </p:cNvPr>
          <p:cNvSpPr txBox="1"/>
          <p:nvPr/>
        </p:nvSpPr>
        <p:spPr>
          <a:xfrm>
            <a:off x="6801301" y="1051112"/>
            <a:ext cx="3612460" cy="563100"/>
          </a:xfrm>
          <a:prstGeom prst="rect">
            <a:avLst/>
          </a:prstGeom>
          <a:noFill/>
          <a:ln>
            <a:noFill/>
          </a:ln>
        </p:spPr>
        <p:txBody>
          <a:bodyPr spcFirstLastPara="1" wrap="square" lIns="91425" tIns="91425" rIns="91425" bIns="91425" anchor="t" anchorCtr="0">
            <a:noAutofit/>
          </a:bodyPr>
          <a:lstStyle/>
          <a:p>
            <a:r>
              <a:rPr lang="en-US" sz="2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About Dr. Kim </a:t>
            </a:r>
          </a:p>
        </p:txBody>
      </p:sp>
      <p:sp>
        <p:nvSpPr>
          <p:cNvPr id="3" name="Google Shape;196;p28">
            <a:extLst>
              <a:ext uri="{FF2B5EF4-FFF2-40B4-BE49-F238E27FC236}">
                <a16:creationId xmlns:a16="http://schemas.microsoft.com/office/drawing/2014/main" id="{13060F96-2E36-5D1E-8F8B-3B362CEE2501}"/>
              </a:ext>
            </a:extLst>
          </p:cNvPr>
          <p:cNvSpPr txBox="1"/>
          <p:nvPr/>
        </p:nvSpPr>
        <p:spPr>
          <a:xfrm>
            <a:off x="6655886" y="1406036"/>
            <a:ext cx="5100672" cy="5039064"/>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Dr. Kim’s full name is Kim T. Harrison. She is a writer, poet, and teacher, who was born in England but moved to Canada a long time ago and now lives on the beautiful island of Newfoundland.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Dr. Kim can’t help fix a broken leg or a sore throat, but she can prescribe poetry reading and writing activities! She’s a “doctor” because she has a PhD in French literature and cultural studies. This means she’s read and written about A LOT of books and poems. When she was a kid, her favourite book had lots of different poems in it. She still reads these poems today and now writes her own because she loves the sound and feel of words, and the magic that happens when those words work together to create new worlds.   </a:t>
            </a:r>
          </a:p>
          <a:p>
            <a:pPr marL="114300" lvl="0" algn="l" rtl="0">
              <a:lnSpc>
                <a:spcPct val="115000"/>
              </a:lnSpc>
              <a:spcBef>
                <a:spcPts val="0"/>
              </a:spcBef>
              <a:spcAft>
                <a:spcPts val="0"/>
              </a:spcAft>
              <a:buClr>
                <a:schemeClr val="dk2"/>
              </a:buClr>
              <a:buSzPts val="1800"/>
            </a:pPr>
            <a:endParaRPr lang="en-CA" sz="9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Find out more at: </a:t>
            </a:r>
            <a:r>
              <a:rPr lang="en-CA" sz="1600" b="1"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
        <p:nvSpPr>
          <p:cNvPr id="5" name="Rectangle 4">
            <a:extLst>
              <a:ext uri="{FF2B5EF4-FFF2-40B4-BE49-F238E27FC236}">
                <a16:creationId xmlns:a16="http://schemas.microsoft.com/office/drawing/2014/main" id="{408A6983-F22D-C532-CFD1-CDD3CBA595B4}"/>
              </a:ext>
            </a:extLst>
          </p:cNvPr>
          <p:cNvSpPr/>
          <p:nvPr/>
        </p:nvSpPr>
        <p:spPr>
          <a:xfrm>
            <a:off x="0" y="-11970"/>
            <a:ext cx="12192000" cy="1093189"/>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204;p29">
            <a:extLst>
              <a:ext uri="{FF2B5EF4-FFF2-40B4-BE49-F238E27FC236}">
                <a16:creationId xmlns:a16="http://schemas.microsoft.com/office/drawing/2014/main" id="{643F56D8-4A39-6524-D035-D18800747D3E}"/>
              </a:ext>
            </a:extLst>
          </p:cNvPr>
          <p:cNvSpPr txBox="1"/>
          <p:nvPr/>
        </p:nvSpPr>
        <p:spPr>
          <a:xfrm>
            <a:off x="-101775" y="84503"/>
            <a:ext cx="10515536" cy="563100"/>
          </a:xfrm>
          <a:prstGeom prst="rect">
            <a:avLst/>
          </a:prstGeom>
          <a:noFill/>
          <a:ln>
            <a:noFill/>
          </a:ln>
        </p:spPr>
        <p:txBody>
          <a:bodyPr spcFirstLastPara="1" wrap="square" lIns="91425" tIns="91425" rIns="91425" bIns="91425" anchor="t" anchorCtr="0">
            <a:noAutofit/>
          </a:bodyPr>
          <a:lstStyle/>
          <a:p>
            <a:pPr algn="ctr"/>
            <a:r>
              <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THANK YOU &amp; HAPPY POETRY TEACHING!</a:t>
            </a:r>
          </a:p>
        </p:txBody>
      </p:sp>
      <p:sp>
        <p:nvSpPr>
          <p:cNvPr id="4" name="Oval 3">
            <a:extLst>
              <a:ext uri="{FF2B5EF4-FFF2-40B4-BE49-F238E27FC236}">
                <a16:creationId xmlns:a16="http://schemas.microsoft.com/office/drawing/2014/main" id="{F4615C7D-D10F-E126-2277-CBFA3A50DE66}"/>
              </a:ext>
            </a:extLst>
          </p:cNvPr>
          <p:cNvSpPr/>
          <p:nvPr/>
        </p:nvSpPr>
        <p:spPr>
          <a:xfrm>
            <a:off x="10104938" y="55454"/>
            <a:ext cx="1487295" cy="1429274"/>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Google Shape;204;p29">
            <a:extLst>
              <a:ext uri="{FF2B5EF4-FFF2-40B4-BE49-F238E27FC236}">
                <a16:creationId xmlns:a16="http://schemas.microsoft.com/office/drawing/2014/main" id="{058177EB-D2B4-0F7B-1CBF-62D15C4A1445}"/>
              </a:ext>
            </a:extLst>
          </p:cNvPr>
          <p:cNvSpPr txBox="1"/>
          <p:nvPr/>
        </p:nvSpPr>
        <p:spPr>
          <a:xfrm>
            <a:off x="214204" y="1077927"/>
            <a:ext cx="3196013" cy="563100"/>
          </a:xfrm>
          <a:prstGeom prst="rect">
            <a:avLst/>
          </a:prstGeom>
          <a:noFill/>
          <a:ln>
            <a:noFill/>
          </a:ln>
        </p:spPr>
        <p:txBody>
          <a:bodyPr spcFirstLastPara="1" wrap="square" lIns="91425" tIns="91425" rIns="91425" bIns="91425" anchor="t" anchorCtr="0">
            <a:noAutofit/>
          </a:bodyPr>
          <a:lstStyle/>
          <a:p>
            <a:r>
              <a:rPr lang="en-US" sz="2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Copyright &amp; Terms of Use </a:t>
            </a:r>
          </a:p>
        </p:txBody>
      </p:sp>
      <p:sp>
        <p:nvSpPr>
          <p:cNvPr id="8" name="Google Shape;196;p28">
            <a:extLst>
              <a:ext uri="{FF2B5EF4-FFF2-40B4-BE49-F238E27FC236}">
                <a16:creationId xmlns:a16="http://schemas.microsoft.com/office/drawing/2014/main" id="{EC4CD885-1669-17B5-E826-E2927CFFCE6E}"/>
              </a:ext>
            </a:extLst>
          </p:cNvPr>
          <p:cNvSpPr txBox="1"/>
          <p:nvPr/>
        </p:nvSpPr>
        <p:spPr>
          <a:xfrm>
            <a:off x="96773" y="1429274"/>
            <a:ext cx="5618861" cy="5138277"/>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Original poems or stories are copyright © Kim T. Harrison, 2025</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Fonts credit: Google Fonts (Urbanist; Caveat)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Additional images and video creation: Canva Pro</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 have permission to use this resource for educational purposes only.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Any re-selling is prohibited; similarly, re-sharing without attribution is prohibited.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sharing this poem or story with other educators, please include link to my website: </a:t>
            </a:r>
            <a:r>
              <a:rPr lang="en-CA" sz="1600" dirty="0" err="1">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and/or my full name, Kim T. Harrison</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you have questions, would like to provide feedback, or need a poem about a sleepy snail, please get in touch: </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hlinkClick r:id="rId4"/>
              </a:rPr>
              <a:t>kimtharrisonwrites@gmail.com</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endPar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Tree>
    <p:extLst>
      <p:ext uri="{BB962C8B-B14F-4D97-AF65-F5344CB8AC3E}">
        <p14:creationId xmlns:p14="http://schemas.microsoft.com/office/powerpoint/2010/main" val="5646843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292</TotalTime>
  <Words>694</Words>
  <Application>Microsoft Macintosh PowerPoint</Application>
  <PresentationFormat>Widescreen</PresentationFormat>
  <Paragraphs>81</Paragraphs>
  <Slides>6</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Aptos</vt:lpstr>
      <vt:lpstr>Arial</vt:lpstr>
      <vt:lpstr>Caveat</vt:lpstr>
      <vt:lpstr>Urbanist Black</vt:lpstr>
      <vt:lpstr>Urbanist Medium</vt:lpstr>
      <vt:lpstr>Urbanist SemiBold</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Harrison</dc:creator>
  <cp:lastModifiedBy>Kim Harrison</cp:lastModifiedBy>
  <cp:revision>27</cp:revision>
  <dcterms:created xsi:type="dcterms:W3CDTF">2024-04-25T00:29:33Z</dcterms:created>
  <dcterms:modified xsi:type="dcterms:W3CDTF">2025-10-07T22:21:30Z</dcterms:modified>
</cp:coreProperties>
</file>