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64" r:id="rId5"/>
    <p:sldId id="265" r:id="rId6"/>
    <p:sldId id="260"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2F4E"/>
    <a:srgbClr val="F6D611"/>
    <a:srgbClr val="053F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25"/>
    <p:restoredTop sz="94702"/>
  </p:normalViewPr>
  <p:slideViewPr>
    <p:cSldViewPr snapToGrid="0">
      <p:cViewPr varScale="1">
        <p:scale>
          <a:sx n="99" d="100"/>
          <a:sy n="99" d="100"/>
        </p:scale>
        <p:origin x="672"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91408A-D10D-784D-A39B-24997F1FEEA2}" type="datetimeFigureOut">
              <a:t>10/19/25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E4B893-ACDB-0245-BAE1-D9789906DC4A}" type="slidenum">
              <a:t>‹#›</a:t>
            </a:fld>
            <a:endParaRPr lang="en-US"/>
          </a:p>
        </p:txBody>
      </p:sp>
    </p:spTree>
    <p:extLst>
      <p:ext uri="{BB962C8B-B14F-4D97-AF65-F5344CB8AC3E}">
        <p14:creationId xmlns:p14="http://schemas.microsoft.com/office/powerpoint/2010/main" val="2624871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E4B893-ACDB-0245-BAE1-D9789906DC4A}" type="slidenum">
              <a:t>6</a:t>
            </a:fld>
            <a:endParaRPr lang="en-US"/>
          </a:p>
        </p:txBody>
      </p:sp>
    </p:spTree>
    <p:extLst>
      <p:ext uri="{BB962C8B-B14F-4D97-AF65-F5344CB8AC3E}">
        <p14:creationId xmlns:p14="http://schemas.microsoft.com/office/powerpoint/2010/main" val="677798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83E2B-DE7B-5458-DED6-7937DA304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2A888-5B9B-F148-6013-EF37D1A51B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E16C9-767F-C1E8-BD28-2B1954244B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52D674-3CE3-D48C-1CC7-C735ABD14BD6}"/>
              </a:ext>
            </a:extLst>
          </p:cNvPr>
          <p:cNvSpPr>
            <a:spLocks noGrp="1"/>
          </p:cNvSpPr>
          <p:nvPr>
            <p:ph type="sldNum" sz="quarter" idx="5"/>
          </p:nvPr>
        </p:nvSpPr>
        <p:spPr/>
        <p:txBody>
          <a:bodyPr/>
          <a:lstStyle/>
          <a:p>
            <a:fld id="{13E4B893-ACDB-0245-BAE1-D9789906DC4A}" type="slidenum">
              <a:t>7</a:t>
            </a:fld>
            <a:endParaRPr lang="en-US"/>
          </a:p>
        </p:txBody>
      </p:sp>
    </p:spTree>
    <p:extLst>
      <p:ext uri="{BB962C8B-B14F-4D97-AF65-F5344CB8AC3E}">
        <p14:creationId xmlns:p14="http://schemas.microsoft.com/office/powerpoint/2010/main" val="396353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10/19/25</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KimTHarrison/video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mailto:kimtharrisonwrites@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EC5CEAE-CA2A-A856-045E-F9412164B85A}"/>
              </a:ext>
            </a:extLst>
          </p:cNvPr>
          <p:cNvSpPr/>
          <p:nvPr/>
        </p:nvSpPr>
        <p:spPr>
          <a:xfrm>
            <a:off x="0" y="2053225"/>
            <a:ext cx="12188447" cy="461932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F636C9E-D386-323C-B9E4-780712F0ABD1}"/>
              </a:ext>
            </a:extLst>
          </p:cNvPr>
          <p:cNvSpPr/>
          <p:nvPr/>
        </p:nvSpPr>
        <p:spPr>
          <a:xfrm>
            <a:off x="3966339" y="2137409"/>
            <a:ext cx="3606931" cy="4420558"/>
          </a:xfrm>
          <a:prstGeom prst="rect">
            <a:avLst/>
          </a:prstGeom>
          <a:solidFill>
            <a:srgbClr val="F6D611"/>
          </a:solidFill>
          <a:ln w="57150">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A1AAB8-6CC3-746C-B62F-135FF97A7BED}"/>
              </a:ext>
            </a:extLst>
          </p:cNvPr>
          <p:cNvSpPr/>
          <p:nvPr/>
        </p:nvSpPr>
        <p:spPr>
          <a:xfrm>
            <a:off x="0" y="-11970"/>
            <a:ext cx="12192000" cy="2065195"/>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04;p29">
            <a:extLst>
              <a:ext uri="{FF2B5EF4-FFF2-40B4-BE49-F238E27FC236}">
                <a16:creationId xmlns:a16="http://schemas.microsoft.com/office/drawing/2014/main" id="{B1323302-8E71-5162-9AC3-584F962F87F8}"/>
              </a:ext>
            </a:extLst>
          </p:cNvPr>
          <p:cNvSpPr txBox="1"/>
          <p:nvPr/>
        </p:nvSpPr>
        <p:spPr>
          <a:xfrm>
            <a:off x="512036" y="103928"/>
            <a:ext cx="10515536" cy="1873433"/>
          </a:xfrm>
          <a:prstGeom prst="rect">
            <a:avLst/>
          </a:prstGeom>
          <a:noFill/>
          <a:ln>
            <a:noFill/>
          </a:ln>
        </p:spPr>
        <p:txBody>
          <a:bodyPr spcFirstLastPara="1" wrap="square" lIns="91425" tIns="91425" rIns="91425" bIns="91425" anchor="t" anchorCtr="0">
            <a:noAutofit/>
          </a:bodyPr>
          <a:lstStyle/>
          <a:p>
            <a:pPr algn="ctr"/>
            <a:r>
              <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“The Last Pumpkin” POEM</a:t>
            </a:r>
          </a:p>
          <a:p>
            <a:pPr algn="ctr"/>
            <a:r>
              <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&amp; ACTIVITIES</a:t>
            </a:r>
          </a:p>
          <a:p>
            <a:pPr algn="ctr"/>
            <a:endPar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4" name="Rectangle 3">
            <a:extLst>
              <a:ext uri="{FF2B5EF4-FFF2-40B4-BE49-F238E27FC236}">
                <a16:creationId xmlns:a16="http://schemas.microsoft.com/office/drawing/2014/main" id="{B3A819F2-C445-631C-5D65-22737FBA1AAA}"/>
              </a:ext>
            </a:extLst>
          </p:cNvPr>
          <p:cNvSpPr/>
          <p:nvPr/>
        </p:nvSpPr>
        <p:spPr>
          <a:xfrm>
            <a:off x="10058400" y="451556"/>
            <a:ext cx="2131824" cy="1287588"/>
          </a:xfrm>
          <a:prstGeom prst="rect">
            <a:avLst/>
          </a:prstGeom>
          <a:solidFill>
            <a:srgbClr val="C52F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10058400" y="592321"/>
            <a:ext cx="2130047" cy="830997"/>
          </a:xfrm>
          <a:prstGeom prst="rect">
            <a:avLst/>
          </a:prstGeom>
          <a:noFill/>
          <a:ln>
            <a:noFill/>
          </a:ln>
        </p:spPr>
        <p:txBody>
          <a:bodyPr wrap="square" rtlCol="0">
            <a:spAutoFit/>
          </a:bodyPr>
          <a:lstStyle/>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Grades 1-3</a:t>
            </a:r>
          </a:p>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ESL, ELL </a:t>
            </a:r>
          </a:p>
        </p:txBody>
      </p:sp>
      <p:sp>
        <p:nvSpPr>
          <p:cNvPr id="14" name="Rectangle 13">
            <a:extLst>
              <a:ext uri="{FF2B5EF4-FFF2-40B4-BE49-F238E27FC236}">
                <a16:creationId xmlns:a16="http://schemas.microsoft.com/office/drawing/2014/main" id="{ABF719D0-E37D-4AE6-590A-E7144BD412E8}"/>
              </a:ext>
            </a:extLst>
          </p:cNvPr>
          <p:cNvSpPr/>
          <p:nvPr/>
        </p:nvSpPr>
        <p:spPr>
          <a:xfrm rot="20832950">
            <a:off x="543686" y="2087111"/>
            <a:ext cx="3606931" cy="4122889"/>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umpkin on a stack of hay&#10;&#10;AI-generated content may be incorrect.">
            <a:extLst>
              <a:ext uri="{FF2B5EF4-FFF2-40B4-BE49-F238E27FC236}">
                <a16:creationId xmlns:a16="http://schemas.microsoft.com/office/drawing/2014/main" id="{D2536FE9-F4B9-2F0C-9438-7F615ED7F582}"/>
              </a:ext>
            </a:extLst>
          </p:cNvPr>
          <p:cNvPicPr>
            <a:picLocks noChangeAspect="1"/>
          </p:cNvPicPr>
          <p:nvPr/>
        </p:nvPicPr>
        <p:blipFill>
          <a:blip r:embed="rId2"/>
          <a:srcRect l="21372" r="13510"/>
          <a:stretch>
            <a:fillRect/>
          </a:stretch>
        </p:blipFill>
        <p:spPr>
          <a:xfrm>
            <a:off x="4152258" y="2308885"/>
            <a:ext cx="3304610" cy="3637846"/>
          </a:xfrm>
          <a:prstGeom prst="rect">
            <a:avLst/>
          </a:prstGeom>
        </p:spPr>
      </p:pic>
      <p:pic>
        <p:nvPicPr>
          <p:cNvPr id="7" name="Picture 6" descr="A close-up of a poem&#10;&#10;AI-generated content may be incorrect.">
            <a:extLst>
              <a:ext uri="{FF2B5EF4-FFF2-40B4-BE49-F238E27FC236}">
                <a16:creationId xmlns:a16="http://schemas.microsoft.com/office/drawing/2014/main" id="{A1FB3F8A-A7B1-0CCB-7EE8-6B1DF08804D2}"/>
              </a:ext>
            </a:extLst>
          </p:cNvPr>
          <p:cNvPicPr>
            <a:picLocks noChangeAspect="1"/>
          </p:cNvPicPr>
          <p:nvPr/>
        </p:nvPicPr>
        <p:blipFill>
          <a:blip r:embed="rId3"/>
          <a:stretch>
            <a:fillRect/>
          </a:stretch>
        </p:blipFill>
        <p:spPr>
          <a:xfrm rot="20807941">
            <a:off x="641677" y="2088169"/>
            <a:ext cx="3553050" cy="4289559"/>
          </a:xfrm>
          <a:prstGeom prst="rect">
            <a:avLst/>
          </a:prstGeom>
        </p:spPr>
      </p:pic>
      <p:sp>
        <p:nvSpPr>
          <p:cNvPr id="15" name="Terminator 14">
            <a:extLst>
              <a:ext uri="{FF2B5EF4-FFF2-40B4-BE49-F238E27FC236}">
                <a16:creationId xmlns:a16="http://schemas.microsoft.com/office/drawing/2014/main" id="{E089507E-E99D-7D47-D110-C3381AF2853C}"/>
              </a:ext>
            </a:extLst>
          </p:cNvPr>
          <p:cNvSpPr/>
          <p:nvPr/>
        </p:nvSpPr>
        <p:spPr>
          <a:xfrm rot="20836218">
            <a:off x="739562" y="5445782"/>
            <a:ext cx="4153491" cy="889008"/>
          </a:xfrm>
          <a:prstGeom prst="flowChartTerminator">
            <a:avLst/>
          </a:prstGeom>
          <a:solidFill>
            <a:srgbClr val="F6D611"/>
          </a:solid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C53D93F-6171-BB0F-CDDE-3835F9CB5D6D}"/>
              </a:ext>
            </a:extLst>
          </p:cNvPr>
          <p:cNvSpPr/>
          <p:nvPr/>
        </p:nvSpPr>
        <p:spPr>
          <a:xfrm rot="999264">
            <a:off x="7530415" y="1968995"/>
            <a:ext cx="3848254" cy="4430481"/>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ogle Shape;55;p13">
            <a:extLst>
              <a:ext uri="{FF2B5EF4-FFF2-40B4-BE49-F238E27FC236}">
                <a16:creationId xmlns:a16="http://schemas.microsoft.com/office/drawing/2014/main" id="{D9002536-85D4-5304-635C-653A7A6BA3A4}"/>
              </a:ext>
            </a:extLst>
          </p:cNvPr>
          <p:cNvSpPr txBox="1">
            <a:spLocks noGrp="1"/>
          </p:cNvSpPr>
          <p:nvPr>
            <p:ph type="subTitle" idx="1"/>
          </p:nvPr>
        </p:nvSpPr>
        <p:spPr>
          <a:xfrm rot="20861963">
            <a:off x="888823" y="5661787"/>
            <a:ext cx="3654486" cy="569888"/>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1900" dirty="0">
                <a:solidFill>
                  <a:srgbClr val="C52F4E"/>
                </a:solidFill>
                <a:latin typeface="Urbanist Medium"/>
                <a:ea typeface="Urbanist Medium"/>
                <a:cs typeface="Urbanist Medium"/>
                <a:sym typeface="Urbanist"/>
              </a:rPr>
              <a:t>Original poem by Kim T. Harrison</a:t>
            </a:r>
          </a:p>
          <a:p>
            <a:pPr marL="0" lvl="0" indent="0" algn="ctr" rtl="0">
              <a:spcBef>
                <a:spcPts val="0"/>
              </a:spcBef>
              <a:spcAft>
                <a:spcPts val="0"/>
              </a:spcAft>
              <a:buNone/>
            </a:pPr>
            <a:endParaRPr sz="1900" dirty="0">
              <a:solidFill>
                <a:srgbClr val="C52F4E"/>
              </a:solidFill>
              <a:latin typeface="Urbanist Medium"/>
              <a:ea typeface="Urbanist Medium"/>
              <a:cs typeface="Urbanist Medium"/>
              <a:sym typeface="Urbanist"/>
            </a:endParaRPr>
          </a:p>
        </p:txBody>
      </p:sp>
      <p:pic>
        <p:nvPicPr>
          <p:cNvPr id="11" name="Picture 10" descr="A dog lying on hay bales&#10;&#10;AI-generated content may be incorrect.">
            <a:extLst>
              <a:ext uri="{FF2B5EF4-FFF2-40B4-BE49-F238E27FC236}">
                <a16:creationId xmlns:a16="http://schemas.microsoft.com/office/drawing/2014/main" id="{35C30DDF-F7E3-BC8E-F29F-505500CCBE56}"/>
              </a:ext>
            </a:extLst>
          </p:cNvPr>
          <p:cNvPicPr>
            <a:picLocks noChangeAspect="1"/>
          </p:cNvPicPr>
          <p:nvPr/>
        </p:nvPicPr>
        <p:blipFill>
          <a:blip r:embed="rId4"/>
          <a:srcRect l="5664" r="7015"/>
          <a:stretch>
            <a:fillRect/>
          </a:stretch>
        </p:blipFill>
        <p:spPr>
          <a:xfrm rot="996448">
            <a:off x="7643865" y="2193285"/>
            <a:ext cx="3657611" cy="3834088"/>
          </a:xfrm>
          <a:prstGeom prst="rect">
            <a:avLst/>
          </a:prstGeom>
        </p:spPr>
      </p:pic>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9065043B-9C58-4820-FC50-CCC175AA11F7}"/>
              </a:ext>
            </a:extLst>
          </p:cNvPr>
          <p:cNvSpPr txBox="1"/>
          <p:nvPr/>
        </p:nvSpPr>
        <p:spPr>
          <a:xfrm>
            <a:off x="207513" y="0"/>
            <a:ext cx="6397824" cy="6244539"/>
          </a:xfrm>
          <a:prstGeom prst="rect">
            <a:avLst/>
          </a:prstGeom>
          <a:noFill/>
          <a:ln>
            <a:noFill/>
          </a:ln>
        </p:spPr>
        <p:txBody>
          <a:bodyPr spcFirstLastPara="1" wrap="square" lIns="91425" tIns="91425" rIns="91425" bIns="91425" anchor="t" anchorCtr="0">
            <a:noAutofit/>
          </a:bodyPr>
          <a:lstStyle/>
          <a:p>
            <a:r>
              <a:rPr lang="en-CA" sz="2400">
                <a:latin typeface="Urbanist Medium" panose="020B0A04040200000203" pitchFamily="34" charset="77"/>
                <a:ea typeface="Urbanist Medium" panose="020B0A04040200000203" pitchFamily="34" charset="77"/>
                <a:cs typeface="Urbanist Medium" panose="020B0A04040200000203" pitchFamily="34" charset="77"/>
              </a:rPr>
              <a:t>Halloween is almost here</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The moon is bright, the sky is clear</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Doorstep pumpkins are ready for fun</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All of them, that is, except for one</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The last pumpkin at the store</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Dreams of a home, a nice front door</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But all day long families walk on by</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Look at the pumpkin, then frown and sigh</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“No, no, not that one,” they say</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“There’s a big hole, there by the hay.”</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So the last pumpkin is all alone</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As sad as a dog who lost its bone</a:t>
            </a:r>
          </a:p>
          <a:p>
            <a:endParaRPr lang="en-CA" sz="2400">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3" name="Google Shape;196;p28">
            <a:extLst>
              <a:ext uri="{FF2B5EF4-FFF2-40B4-BE49-F238E27FC236}">
                <a16:creationId xmlns:a16="http://schemas.microsoft.com/office/drawing/2014/main" id="{6842CF3D-26CD-901B-AF85-E73C227B35BA}"/>
              </a:ext>
            </a:extLst>
          </p:cNvPr>
          <p:cNvSpPr txBox="1"/>
          <p:nvPr/>
        </p:nvSpPr>
        <p:spPr>
          <a:xfrm>
            <a:off x="6553199" y="428976"/>
            <a:ext cx="5431288" cy="4094897"/>
          </a:xfrm>
          <a:prstGeom prst="rect">
            <a:avLst/>
          </a:prstGeom>
          <a:noFill/>
          <a:ln>
            <a:noFill/>
          </a:ln>
        </p:spPr>
        <p:txBody>
          <a:bodyPr spcFirstLastPara="1" wrap="square" lIns="91425" tIns="91425" rIns="91425" bIns="91425" anchor="t" anchorCtr="0">
            <a:noAutofit/>
          </a:bodyPr>
          <a:lstStyle/>
          <a:p>
            <a:r>
              <a:rPr lang="en-CA" sz="2400">
                <a:latin typeface="Urbanist Medium" panose="020B0A04040200000203" pitchFamily="34" charset="77"/>
                <a:ea typeface="Urbanist Medium" panose="020B0A04040200000203" pitchFamily="34" charset="77"/>
                <a:cs typeface="Urbanist Medium" panose="020B0A04040200000203" pitchFamily="34" charset="77"/>
              </a:rPr>
              <a:t> But then, before all is lost</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Out of the hay, on to the frost</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Comes the voice of a tiny mouse</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“That big hole’s perfect for my house!”</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Now happy pumpkin, happy mouse</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Have their own front door, their very own house</a:t>
            </a: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535A2B7F-C56B-8485-D6D8-22847DF527A8}"/>
              </a:ext>
            </a:extLst>
          </p:cNvPr>
          <p:cNvSpPr txBox="1"/>
          <p:nvPr/>
        </p:nvSpPr>
        <p:spPr>
          <a:xfrm>
            <a:off x="346393" y="204537"/>
            <a:ext cx="11499213" cy="6244539"/>
          </a:xfrm>
          <a:prstGeom prst="rect">
            <a:avLst/>
          </a:prstGeom>
          <a:noFill/>
          <a:ln>
            <a:noFill/>
          </a:ln>
        </p:spPr>
        <p:txBody>
          <a:bodyPr spcFirstLastPara="1" wrap="square" lIns="91425" tIns="91425" rIns="91425" bIns="91425" anchor="t" anchorCtr="0">
            <a:noAutofit/>
          </a:bodyPr>
          <a:lstStyle/>
          <a:p>
            <a:r>
              <a:rPr lang="en-CA" sz="2400">
                <a:latin typeface="Urbanist Medium" panose="020B0A04040200000203" pitchFamily="34" charset="77"/>
                <a:ea typeface="Urbanist Medium" panose="020B0A04040200000203" pitchFamily="34" charset="77"/>
                <a:cs typeface="Urbanist Medium" panose="020B0A04040200000203" pitchFamily="34" charset="77"/>
              </a:rPr>
              <a:t>SEL Questions</a:t>
            </a:r>
          </a:p>
          <a:p>
            <a:endParaRPr lang="en-CA" sz="2400">
              <a:latin typeface="Urbanist Medium" panose="020B0A04040200000203" pitchFamily="34" charset="77"/>
              <a:ea typeface="Urbanist Medium" panose="020B0A04040200000203" pitchFamily="34" charset="77"/>
              <a:cs typeface="Urbanist Medium" panose="020B0A04040200000203" pitchFamily="34" charset="77"/>
            </a:endParaRPr>
          </a:p>
          <a:p>
            <a:pPr marL="342900" indent="-342900">
              <a:lnSpc>
                <a:spcPct val="150000"/>
              </a:lnSpc>
              <a:buFont typeface="Arial" panose="020B0604020202020204" pitchFamily="34" charset="0"/>
              <a:buChar char="•"/>
            </a:pPr>
            <a:r>
              <a:rPr lang="en-CA" sz="2400">
                <a:latin typeface="Urbanist Medium" panose="020B0A04040200000203" pitchFamily="34" charset="77"/>
                <a:ea typeface="Urbanist Medium" panose="020B0A04040200000203" pitchFamily="34" charset="77"/>
                <a:cs typeface="Urbanist Medium" panose="020B0A04040200000203" pitchFamily="34" charset="77"/>
              </a:rPr>
              <a:t>Why do families walk on by? </a:t>
            </a:r>
          </a:p>
          <a:p>
            <a:pPr marL="342900" indent="-342900">
              <a:lnSpc>
                <a:spcPct val="150000"/>
              </a:lnSpc>
              <a:buFont typeface="Arial" panose="020B0604020202020204" pitchFamily="34" charset="0"/>
              <a:buChar char="•"/>
            </a:pPr>
            <a:r>
              <a:rPr lang="en-CA" sz="2400">
                <a:latin typeface="Urbanist Medium" panose="020B0A04040200000203" pitchFamily="34" charset="77"/>
                <a:ea typeface="Urbanist Medium" panose="020B0A04040200000203" pitchFamily="34" charset="77"/>
                <a:cs typeface="Urbanist Medium" panose="020B0A04040200000203" pitchFamily="34" charset="77"/>
              </a:rPr>
              <a:t>Why do you think the pumpkin is the last in the store? </a:t>
            </a:r>
          </a:p>
          <a:p>
            <a:pPr marL="342900" indent="-342900">
              <a:lnSpc>
                <a:spcPct val="150000"/>
              </a:lnSpc>
              <a:buFont typeface="Arial" panose="020B0604020202020204" pitchFamily="34" charset="0"/>
              <a:buChar char="•"/>
            </a:pPr>
            <a:r>
              <a:rPr lang="en-CA" sz="2400">
                <a:latin typeface="Urbanist Medium" panose="020B0A04040200000203" pitchFamily="34" charset="77"/>
                <a:ea typeface="Urbanist Medium" panose="020B0A04040200000203" pitchFamily="34" charset="77"/>
                <a:cs typeface="Urbanist Medium" panose="020B0A04040200000203" pitchFamily="34" charset="77"/>
              </a:rPr>
              <a:t>Would you choose this pumpkin if you saw it? </a:t>
            </a:r>
          </a:p>
          <a:p>
            <a:endParaRPr lang="en-CA" sz="2400">
              <a:latin typeface="Urbanist Medium" panose="020B0A04040200000203" pitchFamily="34" charset="77"/>
              <a:ea typeface="Urbanist Medium" panose="020B0A04040200000203" pitchFamily="34" charset="77"/>
              <a:cs typeface="Urbanist Medium" panose="020B0A04040200000203" pitchFamily="34" charset="77"/>
            </a:endParaRPr>
          </a:p>
        </p:txBody>
      </p:sp>
    </p:spTree>
    <p:extLst>
      <p:ext uri="{BB962C8B-B14F-4D97-AF65-F5344CB8AC3E}">
        <p14:creationId xmlns:p14="http://schemas.microsoft.com/office/powerpoint/2010/main" val="1286949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0A966-77F6-FCBC-A7C4-08783DD48CDF}"/>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D26E3E62-E9D9-EC7E-7CB6-A1BC533E2F08}"/>
              </a:ext>
            </a:extLst>
          </p:cNvPr>
          <p:cNvSpPr txBox="1"/>
          <p:nvPr/>
        </p:nvSpPr>
        <p:spPr>
          <a:xfrm>
            <a:off x="346393" y="204537"/>
            <a:ext cx="11499213" cy="6244539"/>
          </a:xfrm>
          <a:prstGeom prst="rect">
            <a:avLst/>
          </a:prstGeom>
          <a:noFill/>
          <a:ln>
            <a:noFill/>
          </a:ln>
        </p:spPr>
        <p:txBody>
          <a:bodyPr spcFirstLastPara="1" wrap="square" lIns="91425" tIns="91425" rIns="91425" bIns="91425" anchor="t" anchorCtr="0">
            <a:noAutofit/>
          </a:bodyPr>
          <a:lstStyle/>
          <a:p>
            <a:r>
              <a:rPr lang="en-CA" sz="2400">
                <a:latin typeface="Urbanist Medium" panose="020B0A04040200000203" pitchFamily="34" charset="77"/>
                <a:ea typeface="Urbanist Medium" panose="020B0A04040200000203" pitchFamily="34" charset="77"/>
                <a:cs typeface="Urbanist Medium" panose="020B0A04040200000203" pitchFamily="34" charset="77"/>
              </a:rPr>
              <a:t>Halloween Activities</a:t>
            </a:r>
          </a:p>
          <a:p>
            <a:endParaRPr lang="en-CA" sz="2400">
              <a:latin typeface="Urbanist Medium" panose="020B0A04040200000203" pitchFamily="34" charset="77"/>
              <a:ea typeface="Urbanist Medium" panose="020B0A04040200000203" pitchFamily="34" charset="77"/>
              <a:cs typeface="Urbanist Medium" panose="020B0A04040200000203" pitchFamily="34" charset="77"/>
            </a:endParaRPr>
          </a:p>
          <a:p>
            <a:pPr>
              <a:lnSpc>
                <a:spcPct val="150000"/>
              </a:lnSpc>
            </a:pPr>
            <a:r>
              <a:rPr lang="en-CA" sz="2400">
                <a:latin typeface="Urbanist Medium" panose="020B0A04040200000203" pitchFamily="34" charset="77"/>
                <a:ea typeface="Urbanist Medium" panose="020B0A04040200000203" pitchFamily="34" charset="77"/>
                <a:cs typeface="Urbanist Medium" panose="020B0A04040200000203" pitchFamily="34" charset="77"/>
              </a:rPr>
              <a:t>Think about the final two lines of the poem:</a:t>
            </a:r>
          </a:p>
          <a:p>
            <a:pPr algn="ctr"/>
            <a:r>
              <a:rPr lang="en-CA" sz="2400" i="1">
                <a:latin typeface="Urbanist Medium" panose="020B0A04040200000203" pitchFamily="34" charset="77"/>
                <a:ea typeface="Urbanist Medium" panose="020B0A04040200000203" pitchFamily="34" charset="77"/>
                <a:cs typeface="Urbanist Medium" panose="020B0A04040200000203" pitchFamily="34" charset="77"/>
              </a:rPr>
              <a:t>Now happy pumpkin, happy mouse</a:t>
            </a:r>
          </a:p>
          <a:p>
            <a:pPr algn="ctr"/>
            <a:r>
              <a:rPr lang="en-CA" sz="2400" i="1">
                <a:latin typeface="Urbanist Medium" panose="020B0A04040200000203" pitchFamily="34" charset="77"/>
                <a:ea typeface="Urbanist Medium" panose="020B0A04040200000203" pitchFamily="34" charset="77"/>
                <a:cs typeface="Urbanist Medium" panose="020B0A04040200000203" pitchFamily="34" charset="77"/>
              </a:rPr>
              <a:t>Have their own front door, their very own house</a:t>
            </a:r>
          </a:p>
          <a:p>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342900" indent="-342900">
              <a:buFont typeface="Arial" panose="020B0604020202020204" pitchFamily="34" charset="0"/>
              <a:buChar char="•"/>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What do you think the “front door” looks like? </a:t>
            </a:r>
            <a:b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b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What does ”their very own house” look like? </a:t>
            </a:r>
          </a:p>
          <a:p>
            <a:pPr marL="342900" indent="-342900">
              <a:buFont typeface="Arial" panose="020B0604020202020204" pitchFamily="34" charset="0"/>
              <a:buChar char="•"/>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If the pumpkin and mouse decorated their house for Halloween, what would it look like? </a:t>
            </a:r>
          </a:p>
          <a:p>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TASK:</a:t>
            </a:r>
          </a:p>
          <a:p>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Draw a picture of the last pumpkin and mouse at Halloween or </a:t>
            </a:r>
          </a:p>
          <a:p>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Make a collage of the last pumpkin and mouse at Halloween </a:t>
            </a:r>
          </a:p>
          <a:p>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a:lnSpc>
                <a:spcPct val="150000"/>
              </a:lnSpc>
            </a:pPr>
            <a:endParaRPr lang="en-CA" sz="2400">
              <a:latin typeface="Urbanist Medium" panose="020B0A04040200000203" pitchFamily="34" charset="77"/>
              <a:ea typeface="Urbanist Medium" panose="020B0A04040200000203" pitchFamily="34" charset="77"/>
              <a:cs typeface="Urbanist Medium" panose="020B0A04040200000203" pitchFamily="34" charset="77"/>
            </a:endParaRPr>
          </a:p>
          <a:p>
            <a:endParaRPr lang="en-CA" sz="2400">
              <a:latin typeface="Urbanist Medium" panose="020B0A04040200000203" pitchFamily="34" charset="77"/>
              <a:ea typeface="Urbanist Medium" panose="020B0A04040200000203" pitchFamily="34" charset="77"/>
              <a:cs typeface="Urbanist Medium" panose="020B0A04040200000203" pitchFamily="34" charset="77"/>
            </a:endParaRPr>
          </a:p>
        </p:txBody>
      </p:sp>
    </p:spTree>
    <p:extLst>
      <p:ext uri="{BB962C8B-B14F-4D97-AF65-F5344CB8AC3E}">
        <p14:creationId xmlns:p14="http://schemas.microsoft.com/office/powerpoint/2010/main" val="1820115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D16F3-1195-81FF-E913-872488FE1E0C}"/>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C0F73FA7-A4BA-4C06-16A6-11A313E6922D}"/>
              </a:ext>
            </a:extLst>
          </p:cNvPr>
          <p:cNvSpPr txBox="1"/>
          <p:nvPr/>
        </p:nvSpPr>
        <p:spPr>
          <a:xfrm>
            <a:off x="346393" y="204537"/>
            <a:ext cx="11499213" cy="6244539"/>
          </a:xfrm>
          <a:prstGeom prst="rect">
            <a:avLst/>
          </a:prstGeom>
          <a:noFill/>
          <a:ln>
            <a:noFill/>
          </a:ln>
        </p:spPr>
        <p:txBody>
          <a:bodyPr spcFirstLastPara="1" wrap="square" lIns="91425" tIns="91425" rIns="91425" bIns="91425" anchor="t" anchorCtr="0">
            <a:noAutofit/>
          </a:bodyPr>
          <a:lstStyle/>
          <a:p>
            <a:r>
              <a:rPr lang="en-CA" sz="2400">
                <a:latin typeface="Urbanist Medium" panose="020B0A04040200000203" pitchFamily="34" charset="77"/>
                <a:ea typeface="Urbanist Medium" panose="020B0A04040200000203" pitchFamily="34" charset="77"/>
                <a:cs typeface="Urbanist Medium" panose="020B0A04040200000203" pitchFamily="34" charset="77"/>
              </a:rPr>
              <a:t>Math Inquiry Questions &amp; Activities</a:t>
            </a:r>
          </a:p>
          <a:p>
            <a:endParaRPr lang="en-CA" sz="2400">
              <a:latin typeface="Urbanist Medium" panose="020B0A04040200000203" pitchFamily="34" charset="77"/>
              <a:ea typeface="Urbanist Medium" panose="020B0A04040200000203" pitchFamily="34" charset="77"/>
              <a:cs typeface="Urbanist Medium" panose="020B0A04040200000203" pitchFamily="34" charset="77"/>
            </a:endParaRPr>
          </a:p>
          <a:p>
            <a:pPr marL="342900" indent="-342900">
              <a:lnSpc>
                <a:spcPct val="150000"/>
              </a:lnSpc>
              <a:buFont typeface="Arial" panose="020B0604020202020204" pitchFamily="34" charset="0"/>
              <a:buChar char="•"/>
            </a:pPr>
            <a:r>
              <a:rPr lang="en-CA" sz="2400">
                <a:latin typeface="Urbanist Medium" panose="020B0A04040200000203" pitchFamily="34" charset="77"/>
                <a:ea typeface="Urbanist Medium" panose="020B0A04040200000203" pitchFamily="34" charset="77"/>
                <a:cs typeface="Urbanist Medium" panose="020B0A04040200000203" pitchFamily="34" charset="77"/>
              </a:rPr>
              <a:t>What 2D shapes can we use to make a picture of a house? </a:t>
            </a:r>
          </a:p>
          <a:p>
            <a:pPr marL="342900" indent="-342900">
              <a:lnSpc>
                <a:spcPct val="150000"/>
              </a:lnSpc>
              <a:buFont typeface="Arial" panose="020B0604020202020204" pitchFamily="34" charset="0"/>
              <a:buChar char="•"/>
            </a:pPr>
            <a:r>
              <a:rPr lang="en-CA" sz="240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What 3D shapes can we use to make a house out of paper or card? </a:t>
            </a:r>
          </a:p>
          <a:p>
            <a:pPr marL="342900" indent="-342900">
              <a:lnSpc>
                <a:spcPct val="150000"/>
              </a:lnSpc>
              <a:buFont typeface="Arial" panose="020B0604020202020204" pitchFamily="34" charset="0"/>
              <a:buChar char="•"/>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What shapes do we need to make a net of a 3D house? </a:t>
            </a:r>
          </a:p>
          <a:p>
            <a:pPr marL="342900" indent="-342900">
              <a:lnSpc>
                <a:spcPct val="150000"/>
              </a:lnSpc>
              <a:buFont typeface="Arial" panose="020B0604020202020204" pitchFamily="34" charset="0"/>
              <a:buChar char="•"/>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What 3D shape is a pumpkin like? </a:t>
            </a:r>
          </a:p>
          <a:p>
            <a:pPr marL="342900" indent="-342900">
              <a:lnSpc>
                <a:spcPct val="150000"/>
              </a:lnSpc>
              <a:buFont typeface="Arial" panose="020B0604020202020204" pitchFamily="34" charset="0"/>
              <a:buChar char="•"/>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How could we make a 3D pumpkin shape out of paper or card? </a:t>
            </a:r>
          </a:p>
          <a:p>
            <a:pPr marL="342900" indent="-342900">
              <a:lnSpc>
                <a:spcPct val="150000"/>
              </a:lnSpc>
              <a:buFont typeface="Arial" panose="020B0604020202020204" pitchFamily="34" charset="0"/>
              <a:buChar char="•"/>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Make a 2D or 3D house and decorate it for Halloween</a:t>
            </a:r>
          </a:p>
          <a:p>
            <a:pPr marL="342900" indent="-342900">
              <a:lnSpc>
                <a:spcPct val="150000"/>
              </a:lnSpc>
              <a:buFont typeface="Arial" panose="020B0604020202020204" pitchFamily="34" charset="0"/>
              <a:buChar char="•"/>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As a whole class, create a full street that is decorated for Halloween. Remember to include the last pumpkin and mouse somewhere! </a:t>
            </a:r>
          </a:p>
          <a:p>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a:lnSpc>
                <a:spcPct val="150000"/>
              </a:lnSpc>
            </a:pPr>
            <a:endParaRPr lang="en-CA" sz="2400">
              <a:latin typeface="Urbanist Medium" panose="020B0A04040200000203" pitchFamily="34" charset="77"/>
              <a:ea typeface="Urbanist Medium" panose="020B0A04040200000203" pitchFamily="34" charset="77"/>
              <a:cs typeface="Urbanist Medium" panose="020B0A04040200000203" pitchFamily="34" charset="77"/>
            </a:endParaRPr>
          </a:p>
          <a:p>
            <a:endParaRPr lang="en-CA" sz="2400">
              <a:latin typeface="Urbanist Medium" panose="020B0A04040200000203" pitchFamily="34" charset="77"/>
              <a:ea typeface="Urbanist Medium" panose="020B0A04040200000203" pitchFamily="34" charset="77"/>
              <a:cs typeface="Urbanist Medium" panose="020B0A04040200000203" pitchFamily="34" charset="77"/>
            </a:endParaRPr>
          </a:p>
        </p:txBody>
      </p:sp>
    </p:spTree>
    <p:extLst>
      <p:ext uri="{BB962C8B-B14F-4D97-AF65-F5344CB8AC3E}">
        <p14:creationId xmlns:p14="http://schemas.microsoft.com/office/powerpoint/2010/main" val="2505540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C09478-835F-E94D-EB19-DF8FE02D6C21}"/>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CFEC6B6F-3CC5-1B70-5B44-AE6FCA0FD7C8}"/>
              </a:ext>
            </a:extLst>
          </p:cNvPr>
          <p:cNvSpPr txBox="1"/>
          <p:nvPr/>
        </p:nvSpPr>
        <p:spPr>
          <a:xfrm>
            <a:off x="522143" y="78866"/>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MORE POEMS &amp; ACTIVITIES…</a:t>
            </a:r>
          </a:p>
        </p:txBody>
      </p:sp>
      <p:sp>
        <p:nvSpPr>
          <p:cNvPr id="8" name="Google Shape;196;p28">
            <a:extLst>
              <a:ext uri="{FF2B5EF4-FFF2-40B4-BE49-F238E27FC236}">
                <a16:creationId xmlns:a16="http://schemas.microsoft.com/office/drawing/2014/main" id="{27A778A9-0755-AB60-3DFD-192BCC1CFCBB}"/>
              </a:ext>
            </a:extLst>
          </p:cNvPr>
          <p:cNvSpPr txBox="1"/>
          <p:nvPr/>
        </p:nvSpPr>
        <p:spPr>
          <a:xfrm>
            <a:off x="712838" y="1407545"/>
            <a:ext cx="10766323" cy="4042909"/>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Grab a print-ready, PDF version of the poem along with more teaching ideas and inspiration at </a:t>
            </a:r>
            <a:r>
              <a:rPr lang="en-CA" b="1" dirty="0">
                <a:solidFill>
                  <a:srgbClr val="C52F4E"/>
                </a:solidFill>
                <a:latin typeface="Urbanist Black" panose="020B0A04040200000203" pitchFamily="34" charset="77"/>
                <a:ea typeface="Urbanist Black" panose="020B0A04040200000203" pitchFamily="34" charset="77"/>
                <a:cs typeface="Urbanist Black" panose="020B0A04040200000203" pitchFamily="34" charset="77"/>
                <a:sym typeface="Caveat Medium"/>
              </a:rPr>
              <a:t>KimTHarrison.ca – Teacher Resources</a:t>
            </a: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Browse other poems on a variety of curriculum-friendly topics on my website –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or my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YouTube channel</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u="sng">
                <a:latin typeface="Urbanist Medium" panose="020B0A04040200000203" pitchFamily="34" charset="77"/>
                <a:ea typeface="Urbanist Medium" panose="020B0A04040200000203" pitchFamily="34" charset="77"/>
                <a:cs typeface="Urbanist Medium" panose="020B0A04040200000203" pitchFamily="34" charset="77"/>
                <a:hlinkClick r:id="rId3"/>
              </a:rPr>
              <a:t>https://www.youtube.com/@KimTHarrison/videos</a:t>
            </a:r>
            <a:r>
              <a:rPr lang="en-CA">
                <a:latin typeface="Urbanist Medium" panose="020B0A04040200000203" pitchFamily="34" charset="77"/>
                <a:ea typeface="Urbanist Medium" panose="020B0A04040200000203" pitchFamily="34" charset="77"/>
                <a:cs typeface="Urbanist Medium" panose="020B0A04040200000203" pitchFamily="34" charset="77"/>
              </a:rPr>
              <a:t>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Pause with Dr. Kim</a:t>
            </a:r>
            <a:r>
              <a:rPr lang="en-CA"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videos</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include a short interactive mindfulness introduction before a poem read by me, the poet!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Time</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with Dr. Kim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videos include the poem and a visual narrative.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pic>
        <p:nvPicPr>
          <p:cNvPr id="11" name="Picture 10" descr="A close-up of a logo&#10;&#10;AI-generated content may be incorrect.">
            <a:extLst>
              <a:ext uri="{FF2B5EF4-FFF2-40B4-BE49-F238E27FC236}">
                <a16:creationId xmlns:a16="http://schemas.microsoft.com/office/drawing/2014/main" id="{853C81F7-B026-1522-F2D8-577C7DB88053}"/>
              </a:ext>
            </a:extLst>
          </p:cNvPr>
          <p:cNvPicPr>
            <a:picLocks noChangeAspect="1"/>
          </p:cNvPicPr>
          <p:nvPr/>
        </p:nvPicPr>
        <p:blipFill>
          <a:blip r:embed="rId4"/>
          <a:stretch>
            <a:fillRect/>
          </a:stretch>
        </p:blipFill>
        <p:spPr>
          <a:xfrm>
            <a:off x="2627161" y="4719485"/>
            <a:ext cx="6937675" cy="1902541"/>
          </a:xfrm>
          <a:prstGeom prst="rect">
            <a:avLst/>
          </a:prstGeom>
        </p:spPr>
      </p:pic>
      <p:sp>
        <p:nvSpPr>
          <p:cNvPr id="12" name="Rectangle 11">
            <a:extLst>
              <a:ext uri="{FF2B5EF4-FFF2-40B4-BE49-F238E27FC236}">
                <a16:creationId xmlns:a16="http://schemas.microsoft.com/office/drawing/2014/main" id="{865D8AF1-41BC-118F-6D94-75C27860410E}"/>
              </a:ext>
            </a:extLst>
          </p:cNvPr>
          <p:cNvSpPr/>
          <p:nvPr/>
        </p:nvSpPr>
        <p:spPr>
          <a:xfrm>
            <a:off x="-1" y="4396457"/>
            <a:ext cx="12192000" cy="323028"/>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3851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98BA9-4C85-9232-1E70-0B994D527661}"/>
            </a:ext>
          </a:extLst>
        </p:cNvPr>
        <p:cNvGrpSpPr/>
        <p:nvPr/>
      </p:nvGrpSpPr>
      <p:grpSpPr>
        <a:xfrm>
          <a:off x="0" y="0"/>
          <a:ext cx="0" cy="0"/>
          <a:chOff x="0" y="0"/>
          <a:chExt cx="0" cy="0"/>
        </a:xfrm>
      </p:grpSpPr>
      <p:sp>
        <p:nvSpPr>
          <p:cNvPr id="2" name="Google Shape;204;p29">
            <a:extLst>
              <a:ext uri="{FF2B5EF4-FFF2-40B4-BE49-F238E27FC236}">
                <a16:creationId xmlns:a16="http://schemas.microsoft.com/office/drawing/2014/main" id="{114EF790-1950-5895-9E56-8C3DFCCC11A1}"/>
              </a:ext>
            </a:extLst>
          </p:cNvPr>
          <p:cNvSpPr txBox="1"/>
          <p:nvPr/>
        </p:nvSpPr>
        <p:spPr>
          <a:xfrm>
            <a:off x="6801301" y="1051112"/>
            <a:ext cx="3612460"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About Dr. Kim </a:t>
            </a:r>
          </a:p>
        </p:txBody>
      </p:sp>
      <p:sp>
        <p:nvSpPr>
          <p:cNvPr id="3" name="Google Shape;196;p28">
            <a:extLst>
              <a:ext uri="{FF2B5EF4-FFF2-40B4-BE49-F238E27FC236}">
                <a16:creationId xmlns:a16="http://schemas.microsoft.com/office/drawing/2014/main" id="{13060F96-2E36-5D1E-8F8B-3B362CEE2501}"/>
              </a:ext>
            </a:extLst>
          </p:cNvPr>
          <p:cNvSpPr txBox="1"/>
          <p:nvPr/>
        </p:nvSpPr>
        <p:spPr>
          <a:xfrm>
            <a:off x="6655886" y="1406036"/>
            <a:ext cx="5100672" cy="5039064"/>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Kim’s full name is Kim T. Harrison. She is a writer, poet, and teacher, who was born in England but moved to Canada a long time ago and now lives on the beautiful island of Newfoundland.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 can’t help fix a broken leg or a sore throat, but she can prescribe poetry reading and writing activities! She’s a “doctor” because she has a PhD in French literature and cultural studies. This means she’s read and written about A LOT of books and poems. When she was a kid, her favourite book had lots of different poems in it. She still reads these poems today and now writes her own because she loves the sound and feel of words, and the magic that happens when those words work together to create new worlds.   </a:t>
            </a:r>
          </a:p>
          <a:p>
            <a:pPr marL="114300" lvl="0" algn="l" rtl="0">
              <a:lnSpc>
                <a:spcPct val="115000"/>
              </a:lnSpc>
              <a:spcBef>
                <a:spcPts val="0"/>
              </a:spcBef>
              <a:spcAft>
                <a:spcPts val="0"/>
              </a:spcAft>
              <a:buClr>
                <a:schemeClr val="dk2"/>
              </a:buClr>
              <a:buSzPts val="1800"/>
            </a:pPr>
            <a:endParaRPr lang="en-CA" sz="9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Find out more at: </a:t>
            </a:r>
            <a:r>
              <a:rPr lang="en-CA" sz="1600"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5" name="Rectangle 4">
            <a:extLst>
              <a:ext uri="{FF2B5EF4-FFF2-40B4-BE49-F238E27FC236}">
                <a16:creationId xmlns:a16="http://schemas.microsoft.com/office/drawing/2014/main" id="{408A6983-F22D-C532-CFD1-CDD3CBA595B4}"/>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643F56D8-4A39-6524-D035-D18800747D3E}"/>
              </a:ext>
            </a:extLst>
          </p:cNvPr>
          <p:cNvSpPr txBox="1"/>
          <p:nvPr/>
        </p:nvSpPr>
        <p:spPr>
          <a:xfrm>
            <a:off x="-101775" y="84503"/>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THANK YOU &amp; HAPPY POETRY TEACHING!</a:t>
            </a:r>
          </a:p>
        </p:txBody>
      </p:sp>
      <p:sp>
        <p:nvSpPr>
          <p:cNvPr id="4" name="Oval 3">
            <a:extLst>
              <a:ext uri="{FF2B5EF4-FFF2-40B4-BE49-F238E27FC236}">
                <a16:creationId xmlns:a16="http://schemas.microsoft.com/office/drawing/2014/main" id="{F4615C7D-D10F-E126-2277-CBFA3A50DE66}"/>
              </a:ext>
            </a:extLst>
          </p:cNvPr>
          <p:cNvSpPr/>
          <p:nvPr/>
        </p:nvSpPr>
        <p:spPr>
          <a:xfrm>
            <a:off x="10104938" y="55454"/>
            <a:ext cx="1487295" cy="142927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204;p29">
            <a:extLst>
              <a:ext uri="{FF2B5EF4-FFF2-40B4-BE49-F238E27FC236}">
                <a16:creationId xmlns:a16="http://schemas.microsoft.com/office/drawing/2014/main" id="{058177EB-D2B4-0F7B-1CBF-62D15C4A1445}"/>
              </a:ext>
            </a:extLst>
          </p:cNvPr>
          <p:cNvSpPr txBox="1"/>
          <p:nvPr/>
        </p:nvSpPr>
        <p:spPr>
          <a:xfrm>
            <a:off x="214204" y="1077927"/>
            <a:ext cx="3196013"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8" name="Google Shape;196;p28">
            <a:extLst>
              <a:ext uri="{FF2B5EF4-FFF2-40B4-BE49-F238E27FC236}">
                <a16:creationId xmlns:a16="http://schemas.microsoft.com/office/drawing/2014/main" id="{EC4CD885-1669-17B5-E826-E2927CFFCE6E}"/>
              </a:ext>
            </a:extLst>
          </p:cNvPr>
          <p:cNvSpPr txBox="1"/>
          <p:nvPr/>
        </p:nvSpPr>
        <p:spPr>
          <a:xfrm>
            <a:off x="96773" y="1429274"/>
            <a:ext cx="5618861"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Original poems or stories are copyright © Kim T. Harrison, 2025</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Additional images and video creation: Canva Pro</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poem or story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would like to provide feedback, or need a poem about a sleepy snail,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4"/>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endPar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564684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292</TotalTime>
  <Words>802</Words>
  <Application>Microsoft Macintosh PowerPoint</Application>
  <PresentationFormat>Widescreen</PresentationFormat>
  <Paragraphs>96</Paragraphs>
  <Slides>7</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Aptos</vt:lpstr>
      <vt:lpstr>Arial</vt:lpstr>
      <vt:lpstr>Caveat</vt:lpstr>
      <vt:lpstr>Urbanist Black</vt:lpstr>
      <vt:lpstr>Urbanist Medium</vt:lpstr>
      <vt:lpstr>Urbanist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25</cp:revision>
  <dcterms:created xsi:type="dcterms:W3CDTF">2024-04-25T00:29:33Z</dcterms:created>
  <dcterms:modified xsi:type="dcterms:W3CDTF">2025-10-19T15:53:00Z</dcterms:modified>
</cp:coreProperties>
</file>