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64" r:id="rId5"/>
    <p:sldId id="265" r:id="rId6"/>
    <p:sldId id="266" r:id="rId7"/>
    <p:sldId id="267" r:id="rId8"/>
    <p:sldId id="268" r:id="rId9"/>
    <p:sldId id="269" r:id="rId10"/>
    <p:sldId id="270" r:id="rId11"/>
    <p:sldId id="271" r:id="rId12"/>
    <p:sldId id="272" r:id="rId13"/>
    <p:sldId id="260" r:id="rId14"/>
    <p:sldId id="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F96"/>
    <a:srgbClr val="C52F4E"/>
    <a:srgbClr val="F6D6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52"/>
    <p:restoredTop sz="94698"/>
  </p:normalViewPr>
  <p:slideViewPr>
    <p:cSldViewPr snapToGrid="0">
      <p:cViewPr varScale="1">
        <p:scale>
          <a:sx n="95" d="100"/>
          <a:sy n="95" d="100"/>
        </p:scale>
        <p:origin x="184" y="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1/17/26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notes: prompt as needed. For example: Do red foxes hibernate? Can chipmunks eat in winter? </a:t>
            </a:r>
          </a:p>
        </p:txBody>
      </p:sp>
      <p:sp>
        <p:nvSpPr>
          <p:cNvPr id="4" name="Slide Number Placeholder 3"/>
          <p:cNvSpPr>
            <a:spLocks noGrp="1"/>
          </p:cNvSpPr>
          <p:nvPr>
            <p:ph type="sldNum" sz="quarter" idx="5"/>
          </p:nvPr>
        </p:nvSpPr>
        <p:spPr/>
        <p:txBody>
          <a:bodyPr/>
          <a:lstStyle/>
          <a:p>
            <a:fld id="{13E4B893-ACDB-0245-BAE1-D9789906DC4A}" type="slidenum">
              <a:rPr lang="en-CA"/>
              <a:t>10</a:t>
            </a:fld>
            <a:endParaRPr lang="en-CA"/>
          </a:p>
        </p:txBody>
      </p:sp>
    </p:spTree>
    <p:extLst>
      <p:ext uri="{BB962C8B-B14F-4D97-AF65-F5344CB8AC3E}">
        <p14:creationId xmlns:p14="http://schemas.microsoft.com/office/powerpoint/2010/main" val="3477824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13</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14</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2026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1/17/26</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2026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“I See the Falling Snow” </a:t>
            </a:r>
          </a:p>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POEM &amp; ACTIVITIES</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6"/>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1-2</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artoon of a town with snow falling&#10;&#10;AI-generated content may be incorrect.">
            <a:extLst>
              <a:ext uri="{FF2B5EF4-FFF2-40B4-BE49-F238E27FC236}">
                <a16:creationId xmlns:a16="http://schemas.microsoft.com/office/drawing/2014/main" id="{D904543A-5A8F-59F5-26AE-B9CD57450B51}"/>
              </a:ext>
            </a:extLst>
          </p:cNvPr>
          <p:cNvPicPr>
            <a:picLocks noChangeAspect="1"/>
          </p:cNvPicPr>
          <p:nvPr/>
        </p:nvPicPr>
        <p:blipFill>
          <a:blip r:embed="rId2"/>
          <a:srcRect t="8656" b="5252"/>
          <a:stretch>
            <a:fillRect/>
          </a:stretch>
        </p:blipFill>
        <p:spPr>
          <a:xfrm>
            <a:off x="4078891" y="2306497"/>
            <a:ext cx="3381825" cy="3963402"/>
          </a:xfrm>
          <a:prstGeom prst="rect">
            <a:avLst/>
          </a:prstGeom>
        </p:spPr>
      </p:pic>
      <p:pic>
        <p:nvPicPr>
          <p:cNvPr id="9" name="Picture 8" descr="A fox standing in the snow&#10;&#10;AI-generated content may be incorrect.">
            <a:extLst>
              <a:ext uri="{FF2B5EF4-FFF2-40B4-BE49-F238E27FC236}">
                <a16:creationId xmlns:a16="http://schemas.microsoft.com/office/drawing/2014/main" id="{C02D6FDA-D7C6-2791-7E96-18197AA63F71}"/>
              </a:ext>
            </a:extLst>
          </p:cNvPr>
          <p:cNvPicPr>
            <a:picLocks noChangeAspect="1"/>
          </p:cNvPicPr>
          <p:nvPr/>
        </p:nvPicPr>
        <p:blipFill>
          <a:blip r:embed="rId3"/>
          <a:stretch>
            <a:fillRect/>
          </a:stretch>
        </p:blipFill>
        <p:spPr>
          <a:xfrm rot="20810722">
            <a:off x="871246" y="2124705"/>
            <a:ext cx="2969709" cy="3530423"/>
          </a:xfrm>
          <a:prstGeom prst="rect">
            <a:avLst/>
          </a:prstGeom>
        </p:spPr>
      </p:pic>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pic>
        <p:nvPicPr>
          <p:cNvPr id="11" name="Picture 10" descr="A cartoon dog pulling a sled&#10;&#10;AI-generated content may be incorrect.">
            <a:extLst>
              <a:ext uri="{FF2B5EF4-FFF2-40B4-BE49-F238E27FC236}">
                <a16:creationId xmlns:a16="http://schemas.microsoft.com/office/drawing/2014/main" id="{36D68830-80CD-286D-CF59-4B0AC3B7946D}"/>
              </a:ext>
            </a:extLst>
          </p:cNvPr>
          <p:cNvPicPr>
            <a:picLocks noChangeAspect="1"/>
          </p:cNvPicPr>
          <p:nvPr/>
        </p:nvPicPr>
        <p:blipFill>
          <a:blip r:embed="rId4"/>
          <a:stretch>
            <a:fillRect/>
          </a:stretch>
        </p:blipFill>
        <p:spPr>
          <a:xfrm rot="971726">
            <a:off x="7689242" y="2135605"/>
            <a:ext cx="3530600" cy="4025900"/>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F3C2FBE1-BB7D-FDA3-62B0-5745464A7929}"/>
              </a:ext>
            </a:extLst>
          </p:cNvPr>
          <p:cNvSpPr txBox="1"/>
          <p:nvPr/>
        </p:nvSpPr>
        <p:spPr>
          <a:xfrm>
            <a:off x="526490" y="0"/>
            <a:ext cx="5569510" cy="6428976"/>
          </a:xfrm>
          <a:prstGeom prst="rect">
            <a:avLst/>
          </a:prstGeom>
          <a:noFill/>
          <a:ln>
            <a:noFill/>
          </a:ln>
        </p:spPr>
        <p:txBody>
          <a:bodyPr spcFirstLastPara="1" wrap="square" lIns="91425" tIns="91425" rIns="91425" bIns="91425" anchor="t" anchorCtr="0">
            <a:noAutofit/>
          </a:bodyPr>
          <a:lstStyle/>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 see the falling snow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Grab my boots, ready to go</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It’s time to build and slide</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Jump aboard, let’s go for a ride</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 hear the crunchy snow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Swish my tail, feel my coat grow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It’s time to trot and leap</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Hunt for prey, then curl up and sleep</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 feel the slushy snow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Store my snacks, buried down low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It’s time to nap and rest</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Snuggled up, all safe in my nest</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3" name="TextBox 2">
            <a:extLst>
              <a:ext uri="{FF2B5EF4-FFF2-40B4-BE49-F238E27FC236}">
                <a16:creationId xmlns:a16="http://schemas.microsoft.com/office/drawing/2014/main" id="{D2FD707A-A675-D4D6-A2AF-6C9606961401}"/>
              </a:ext>
            </a:extLst>
          </p:cNvPr>
          <p:cNvSpPr txBox="1"/>
          <p:nvPr/>
        </p:nvSpPr>
        <p:spPr>
          <a:xfrm>
            <a:off x="6096000" y="0"/>
            <a:ext cx="5236564" cy="4657685"/>
          </a:xfrm>
          <a:prstGeom prst="rect">
            <a:avLst/>
          </a:prstGeom>
          <a:noFill/>
        </p:spPr>
        <p:txBody>
          <a:bodyPr wrap="square" rtlCol="0">
            <a:spAutoFit/>
          </a:bodyPr>
          <a:lstStyle/>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 smell the distant snow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Calm my breath, keep my heart slow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It’s time to hang and roost</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Lick the walls to give me a boost</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 taste the powdery snow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Watch the sky put on a show</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It’s time to yawn and doze</a:t>
            </a:r>
          </a:p>
          <a:p>
            <a:pPr>
              <a:lnSpc>
                <a:spcPct val="150000"/>
              </a:lnSpc>
            </a:pPr>
            <a:r>
              <a:rPr lang="en-CA" sz="2000">
                <a:latin typeface="Urbanist Medium" panose="020B0A04040200000203" pitchFamily="34" charset="77"/>
                <a:ea typeface="Urbanist Medium" panose="020B0A04040200000203" pitchFamily="34" charset="77"/>
                <a:cs typeface="Urbanist Medium" panose="020B0A04040200000203" pitchFamily="34" charset="77"/>
              </a:rPr>
              <a:t>Head inside and warm up my toes</a:t>
            </a:r>
          </a:p>
          <a:p>
            <a:pPr>
              <a:lnSpc>
                <a:spcPct val="150000"/>
              </a:lnSpc>
            </a:pPr>
            <a:endParaRPr lang="en-US" sz="2000">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6F9496DC-4D1E-A23C-4964-996010D2D8ED}"/>
              </a:ext>
            </a:extLst>
          </p:cNvPr>
          <p:cNvSpPr txBox="1"/>
          <p:nvPr/>
        </p:nvSpPr>
        <p:spPr>
          <a:xfrm>
            <a:off x="2668249" y="914400"/>
            <a:ext cx="8319541" cy="400237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Can you guess who is speaking?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 hear the crunchy snow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Swish my tail, feel my coat grow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It’s time to trot and leap</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Hunt for prey, then curl up and sleep</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27050-CB46-9A34-9F26-11AF34547E82}"/>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3C080C90-E12C-CFA6-8B1B-FD2E53C42C29}"/>
              </a:ext>
            </a:extLst>
          </p:cNvPr>
          <p:cNvSpPr txBox="1"/>
          <p:nvPr/>
        </p:nvSpPr>
        <p:spPr>
          <a:xfrm>
            <a:off x="764498" y="659567"/>
            <a:ext cx="8319541" cy="400237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Answer: A red fox</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 hear the crunchy snow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Swish my tail, feel my coat grow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It’s time to trot and leap</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Hunt for prey, then curl up and sleep</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4" name="Picture 3" descr="A cartoon of a fox in the snow&#10;&#10;AI-generated content may be incorrect.">
            <a:extLst>
              <a:ext uri="{FF2B5EF4-FFF2-40B4-BE49-F238E27FC236}">
                <a16:creationId xmlns:a16="http://schemas.microsoft.com/office/drawing/2014/main" id="{A27D2AFA-C78F-5A18-A016-6C08C67D283F}"/>
              </a:ext>
            </a:extLst>
          </p:cNvPr>
          <p:cNvPicPr>
            <a:picLocks noChangeAspect="1"/>
          </p:cNvPicPr>
          <p:nvPr/>
        </p:nvPicPr>
        <p:blipFill>
          <a:blip r:embed="rId2"/>
          <a:stretch>
            <a:fillRect/>
          </a:stretch>
        </p:blipFill>
        <p:spPr>
          <a:xfrm>
            <a:off x="7305207" y="2034913"/>
            <a:ext cx="3262860" cy="2447145"/>
          </a:xfrm>
          <a:prstGeom prst="rect">
            <a:avLst/>
          </a:prstGeom>
        </p:spPr>
      </p:pic>
    </p:spTree>
    <p:extLst>
      <p:ext uri="{BB962C8B-B14F-4D97-AF65-F5344CB8AC3E}">
        <p14:creationId xmlns:p14="http://schemas.microsoft.com/office/powerpoint/2010/main" val="2013685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1E13F-FB38-5769-2D55-14237D19C2B8}"/>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0E3B1638-ABA1-137E-42B0-9FFE630978FB}"/>
              </a:ext>
            </a:extLst>
          </p:cNvPr>
          <p:cNvSpPr txBox="1"/>
          <p:nvPr/>
        </p:nvSpPr>
        <p:spPr>
          <a:xfrm>
            <a:off x="2668249" y="914400"/>
            <a:ext cx="8319541" cy="400237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Can you guess who is speaking?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 feel the slushy snow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Store my snacks, buried down low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It’s time to nap and rest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Snuggled up, all safe in my nest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3594759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E3FD0-693B-A8C7-D615-745CCEF98F52}"/>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09B23FCF-D6FC-8D85-1270-DBE61995C743}"/>
              </a:ext>
            </a:extLst>
          </p:cNvPr>
          <p:cNvSpPr txBox="1"/>
          <p:nvPr/>
        </p:nvSpPr>
        <p:spPr>
          <a:xfrm>
            <a:off x="599606" y="674558"/>
            <a:ext cx="8319541" cy="400237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Answer: an Eastern chipmunk</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 feel the slushy snow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Store my snacks, buried down low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It’s time to nap and rest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Snuggled up, all safe in my nest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4" name="Picture 3" descr="A cartoon of a squirrel holding a acorn&#10;&#10;AI-generated content may be incorrect.">
            <a:extLst>
              <a:ext uri="{FF2B5EF4-FFF2-40B4-BE49-F238E27FC236}">
                <a16:creationId xmlns:a16="http://schemas.microsoft.com/office/drawing/2014/main" id="{3B5C9A91-EF18-F648-3630-28DEDDF75627}"/>
              </a:ext>
            </a:extLst>
          </p:cNvPr>
          <p:cNvPicPr>
            <a:picLocks noChangeAspect="1"/>
          </p:cNvPicPr>
          <p:nvPr/>
        </p:nvPicPr>
        <p:blipFill>
          <a:blip r:embed="rId2"/>
          <a:stretch>
            <a:fillRect/>
          </a:stretch>
        </p:blipFill>
        <p:spPr>
          <a:xfrm>
            <a:off x="7706580" y="2256852"/>
            <a:ext cx="2425134" cy="2344296"/>
          </a:xfrm>
          <a:prstGeom prst="rect">
            <a:avLst/>
          </a:prstGeom>
        </p:spPr>
      </p:pic>
    </p:spTree>
    <p:extLst>
      <p:ext uri="{BB962C8B-B14F-4D97-AF65-F5344CB8AC3E}">
        <p14:creationId xmlns:p14="http://schemas.microsoft.com/office/powerpoint/2010/main" val="3548919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A4766-4D1E-BBE0-079A-976AA8747AA3}"/>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5CF82AB8-94DB-498D-1196-D12FD4AA397B}"/>
              </a:ext>
            </a:extLst>
          </p:cNvPr>
          <p:cNvSpPr txBox="1"/>
          <p:nvPr/>
        </p:nvSpPr>
        <p:spPr>
          <a:xfrm>
            <a:off x="2668249" y="914400"/>
            <a:ext cx="8319541" cy="400237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Can you guess who is speaking?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 smell the distant snow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Calm my breath, keep my heart slow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It’s time to hang and roost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Lick the walls to give me a boost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2655700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29D3E-3136-9F47-1656-6113AB1BC4E0}"/>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34F19EB9-361C-43EC-3D8A-73C6D7910442}"/>
              </a:ext>
            </a:extLst>
          </p:cNvPr>
          <p:cNvSpPr txBox="1"/>
          <p:nvPr/>
        </p:nvSpPr>
        <p:spPr>
          <a:xfrm>
            <a:off x="914400" y="764499"/>
            <a:ext cx="8319541" cy="400237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Answer: a little brown bat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 smell the distant snow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Calm my breath, keep my heart slow</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It’s time to hang and roost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Lick the walls to give me a boost</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4" name="Picture 3" descr="A bat reaching up to a rock&#10;&#10;AI-generated content may be incorrect.">
            <a:extLst>
              <a:ext uri="{FF2B5EF4-FFF2-40B4-BE49-F238E27FC236}">
                <a16:creationId xmlns:a16="http://schemas.microsoft.com/office/drawing/2014/main" id="{A559360A-FD82-AA36-DF3D-A3B7B1C5D7AB}"/>
              </a:ext>
            </a:extLst>
          </p:cNvPr>
          <p:cNvPicPr>
            <a:picLocks noChangeAspect="1"/>
          </p:cNvPicPr>
          <p:nvPr/>
        </p:nvPicPr>
        <p:blipFill>
          <a:blip r:embed="rId2"/>
          <a:stretch>
            <a:fillRect/>
          </a:stretch>
        </p:blipFill>
        <p:spPr>
          <a:xfrm>
            <a:off x="8006412" y="946670"/>
            <a:ext cx="2022007" cy="4585623"/>
          </a:xfrm>
          <a:prstGeom prst="rect">
            <a:avLst/>
          </a:prstGeom>
        </p:spPr>
      </p:pic>
    </p:spTree>
    <p:extLst>
      <p:ext uri="{BB962C8B-B14F-4D97-AF65-F5344CB8AC3E}">
        <p14:creationId xmlns:p14="http://schemas.microsoft.com/office/powerpoint/2010/main" val="1516523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D9FA1-5F08-66C3-45A8-7E1C3DA26EC2}"/>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3E61CD4A-EAD9-512D-63F0-30C914012B8A}"/>
              </a:ext>
            </a:extLst>
          </p:cNvPr>
          <p:cNvSpPr txBox="1"/>
          <p:nvPr/>
        </p:nvSpPr>
        <p:spPr>
          <a:xfrm>
            <a:off x="974361" y="404735"/>
            <a:ext cx="8319541" cy="944380"/>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Make 3 questions or sentences:</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graphicFrame>
        <p:nvGraphicFramePr>
          <p:cNvPr id="3" name="Table 2">
            <a:extLst>
              <a:ext uri="{FF2B5EF4-FFF2-40B4-BE49-F238E27FC236}">
                <a16:creationId xmlns:a16="http://schemas.microsoft.com/office/drawing/2014/main" id="{CBFA42E0-C247-EBDB-BCED-2FA02374F147}"/>
              </a:ext>
            </a:extLst>
          </p:cNvPr>
          <p:cNvGraphicFramePr>
            <a:graphicFrameLocks noGrp="1"/>
          </p:cNvGraphicFramePr>
          <p:nvPr>
            <p:extLst>
              <p:ext uri="{D42A27DB-BD31-4B8C-83A1-F6EECF244321}">
                <p14:modId xmlns:p14="http://schemas.microsoft.com/office/powerpoint/2010/main" val="1019592188"/>
              </p:ext>
            </p:extLst>
          </p:nvPr>
        </p:nvGraphicFramePr>
        <p:xfrm>
          <a:off x="1070131" y="1499154"/>
          <a:ext cx="10217462" cy="3352800"/>
        </p:xfrm>
        <a:graphic>
          <a:graphicData uri="http://schemas.openxmlformats.org/drawingml/2006/table">
            <a:tbl>
              <a:tblPr firstRow="1" bandRow="1">
                <a:tableStyleId>{5C22544A-7EE6-4342-B048-85BDC9FD1C3A}</a:tableStyleId>
              </a:tblPr>
              <a:tblGrid>
                <a:gridCol w="5108731">
                  <a:extLst>
                    <a:ext uri="{9D8B030D-6E8A-4147-A177-3AD203B41FA5}">
                      <a16:colId xmlns:a16="http://schemas.microsoft.com/office/drawing/2014/main" val="3434457610"/>
                    </a:ext>
                  </a:extLst>
                </a:gridCol>
                <a:gridCol w="5108731">
                  <a:extLst>
                    <a:ext uri="{9D8B030D-6E8A-4147-A177-3AD203B41FA5}">
                      <a16:colId xmlns:a16="http://schemas.microsoft.com/office/drawing/2014/main" val="1597439572"/>
                    </a:ext>
                  </a:extLst>
                </a:gridCol>
              </a:tblGrid>
              <a:tr h="370840">
                <a:tc>
                  <a:txBody>
                    <a:bodyPr/>
                    <a:lstStyle/>
                    <a:p>
                      <a:r>
                        <a:rPr lang="en-US" sz="2800">
                          <a:latin typeface="Urbanist Medium" panose="020B0A04040200000203" pitchFamily="34" charset="77"/>
                          <a:ea typeface="Urbanist Medium" panose="020B0A04040200000203" pitchFamily="34" charset="77"/>
                          <a:cs typeface="Urbanist Medium" panose="020B0A04040200000203" pitchFamily="34" charset="77"/>
                        </a:rPr>
                        <a:t>I know …</a:t>
                      </a:r>
                    </a:p>
                  </a:txBody>
                  <a:tcPr/>
                </a:tc>
                <a:tc>
                  <a:txBody>
                    <a:bodyPr/>
                    <a:lstStyle/>
                    <a:p>
                      <a:r>
                        <a:rPr lang="en-US" sz="2800">
                          <a:latin typeface="Urbanist Medium" panose="020B0A04040200000203" pitchFamily="34" charset="77"/>
                          <a:ea typeface="Urbanist Medium" panose="020B0A04040200000203" pitchFamily="34" charset="77"/>
                          <a:cs typeface="Urbanist Medium" panose="020B0A04040200000203" pitchFamily="34" charset="77"/>
                        </a:rPr>
                        <a:t>I wonder …</a:t>
                      </a:r>
                    </a:p>
                  </a:txBody>
                  <a:tcPr/>
                </a:tc>
                <a:extLst>
                  <a:ext uri="{0D108BD9-81ED-4DB2-BD59-A6C34878D82A}">
                    <a16:rowId xmlns:a16="http://schemas.microsoft.com/office/drawing/2014/main" val="1965077745"/>
                  </a:ext>
                </a:extLst>
              </a:tr>
              <a:tr h="370840">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extLst>
                  <a:ext uri="{0D108BD9-81ED-4DB2-BD59-A6C34878D82A}">
                    <a16:rowId xmlns:a16="http://schemas.microsoft.com/office/drawing/2014/main" val="3315938541"/>
                  </a:ext>
                </a:extLst>
              </a:tr>
              <a:tr h="370840">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extLst>
                  <a:ext uri="{0D108BD9-81ED-4DB2-BD59-A6C34878D82A}">
                    <a16:rowId xmlns:a16="http://schemas.microsoft.com/office/drawing/2014/main" val="1570295113"/>
                  </a:ext>
                </a:extLst>
              </a:tr>
              <a:tr h="370840">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extLst>
                  <a:ext uri="{0D108BD9-81ED-4DB2-BD59-A6C34878D82A}">
                    <a16:rowId xmlns:a16="http://schemas.microsoft.com/office/drawing/2014/main" val="3608356253"/>
                  </a:ext>
                </a:extLst>
              </a:tr>
            </a:tbl>
          </a:graphicData>
        </a:graphic>
      </p:graphicFrame>
    </p:spTree>
    <p:extLst>
      <p:ext uri="{BB962C8B-B14F-4D97-AF65-F5344CB8AC3E}">
        <p14:creationId xmlns:p14="http://schemas.microsoft.com/office/powerpoint/2010/main" val="636016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9EB28-46DE-A5E9-BEC2-15AD7716B1C4}"/>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47E8E691-6E0B-1BCD-53DF-77771D2F7338}"/>
              </a:ext>
            </a:extLst>
          </p:cNvPr>
          <p:cNvSpPr txBox="1"/>
          <p:nvPr/>
        </p:nvSpPr>
        <p:spPr>
          <a:xfrm>
            <a:off x="974361" y="404735"/>
            <a:ext cx="8319541" cy="944380"/>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Make 4 questions about animals in winter.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graphicFrame>
        <p:nvGraphicFramePr>
          <p:cNvPr id="3" name="Table 2">
            <a:extLst>
              <a:ext uri="{FF2B5EF4-FFF2-40B4-BE49-F238E27FC236}">
                <a16:creationId xmlns:a16="http://schemas.microsoft.com/office/drawing/2014/main" id="{D86F0C6A-7AF8-8385-B676-A33BB212608C}"/>
              </a:ext>
            </a:extLst>
          </p:cNvPr>
          <p:cNvGraphicFramePr>
            <a:graphicFrameLocks noGrp="1"/>
          </p:cNvGraphicFramePr>
          <p:nvPr>
            <p:extLst>
              <p:ext uri="{D42A27DB-BD31-4B8C-83A1-F6EECF244321}">
                <p14:modId xmlns:p14="http://schemas.microsoft.com/office/powerpoint/2010/main" val="817347662"/>
              </p:ext>
            </p:extLst>
          </p:nvPr>
        </p:nvGraphicFramePr>
        <p:xfrm>
          <a:off x="1070131" y="1499154"/>
          <a:ext cx="10217462" cy="3779520"/>
        </p:xfrm>
        <a:graphic>
          <a:graphicData uri="http://schemas.openxmlformats.org/drawingml/2006/table">
            <a:tbl>
              <a:tblPr firstRow="1" bandRow="1">
                <a:tableStyleId>{5C22544A-7EE6-4342-B048-85BDC9FD1C3A}</a:tableStyleId>
              </a:tblPr>
              <a:tblGrid>
                <a:gridCol w="1373266">
                  <a:extLst>
                    <a:ext uri="{9D8B030D-6E8A-4147-A177-3AD203B41FA5}">
                      <a16:colId xmlns:a16="http://schemas.microsoft.com/office/drawing/2014/main" val="3434457610"/>
                    </a:ext>
                  </a:extLst>
                </a:gridCol>
                <a:gridCol w="8844196">
                  <a:extLst>
                    <a:ext uri="{9D8B030D-6E8A-4147-A177-3AD203B41FA5}">
                      <a16:colId xmlns:a16="http://schemas.microsoft.com/office/drawing/2014/main" val="1597439572"/>
                    </a:ext>
                  </a:extLst>
                </a:gridCol>
              </a:tblGrid>
              <a:tr h="370840">
                <a:tc>
                  <a:txBody>
                    <a:bodyPr/>
                    <a:lstStyle/>
                    <a:p>
                      <a:r>
                        <a:rPr lang="en-US" sz="2800">
                          <a:latin typeface="Urbanist Medium" panose="020B0A04040200000203" pitchFamily="34" charset="77"/>
                          <a:ea typeface="Urbanist Medium" panose="020B0A04040200000203" pitchFamily="34" charset="77"/>
                          <a:cs typeface="Urbanist Medium" panose="020B0A04040200000203" pitchFamily="34" charset="77"/>
                        </a:rPr>
                        <a:t>Do </a:t>
                      </a:r>
                    </a:p>
                    <a:p>
                      <a:r>
                        <a:rPr lang="en-US" sz="2800">
                          <a:latin typeface="Urbanist Medium" panose="020B0A04040200000203" pitchFamily="34" charset="77"/>
                          <a:ea typeface="Urbanist Medium" panose="020B0A04040200000203" pitchFamily="34" charset="77"/>
                          <a:cs typeface="Urbanist Medium" panose="020B0A04040200000203" pitchFamily="34" charset="77"/>
                        </a:rPr>
                        <a:t>Are</a:t>
                      </a:r>
                    </a:p>
                  </a:txBody>
                  <a:tcPr/>
                </a:tc>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extLst>
                  <a:ext uri="{0D108BD9-81ED-4DB2-BD59-A6C34878D82A}">
                    <a16:rowId xmlns:a16="http://schemas.microsoft.com/office/drawing/2014/main" val="1965077745"/>
                  </a:ext>
                </a:extLst>
              </a:tr>
              <a:tr h="370840">
                <a:tc>
                  <a:txBody>
                    <a:bodyPr/>
                    <a:lstStyle/>
                    <a:p>
                      <a:r>
                        <a:rPr lang="en-US" sz="2800">
                          <a:latin typeface="Urbanist Medium" panose="020B0A04040200000203" pitchFamily="34" charset="77"/>
                          <a:ea typeface="Urbanist Medium" panose="020B0A04040200000203" pitchFamily="34" charset="77"/>
                          <a:cs typeface="Urbanist Medium" panose="020B0A04040200000203" pitchFamily="34" charset="77"/>
                        </a:rPr>
                        <a:t>Can</a:t>
                      </a:r>
                    </a:p>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extLst>
                  <a:ext uri="{0D108BD9-81ED-4DB2-BD59-A6C34878D82A}">
                    <a16:rowId xmlns:a16="http://schemas.microsoft.com/office/drawing/2014/main" val="3315938541"/>
                  </a:ext>
                </a:extLst>
              </a:tr>
              <a:tr h="370840">
                <a:tc>
                  <a:txBody>
                    <a:bodyPr/>
                    <a:lstStyle/>
                    <a:p>
                      <a:r>
                        <a:rPr lang="en-US" sz="2800">
                          <a:latin typeface="Urbanist Medium" panose="020B0A04040200000203" pitchFamily="34" charset="77"/>
                          <a:ea typeface="Urbanist Medium" panose="020B0A04040200000203" pitchFamily="34" charset="77"/>
                          <a:cs typeface="Urbanist Medium" panose="020B0A04040200000203" pitchFamily="34" charset="77"/>
                        </a:rPr>
                        <a:t>Why</a:t>
                      </a:r>
                    </a:p>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extLst>
                  <a:ext uri="{0D108BD9-81ED-4DB2-BD59-A6C34878D82A}">
                    <a16:rowId xmlns:a16="http://schemas.microsoft.com/office/drawing/2014/main" val="1570295113"/>
                  </a:ext>
                </a:extLst>
              </a:tr>
              <a:tr h="370840">
                <a:tc>
                  <a:txBody>
                    <a:bodyPr/>
                    <a:lstStyle/>
                    <a:p>
                      <a:r>
                        <a:rPr lang="en-US" sz="2800">
                          <a:latin typeface="Urbanist Medium" panose="020B0A04040200000203" pitchFamily="34" charset="77"/>
                          <a:ea typeface="Urbanist Medium" panose="020B0A04040200000203" pitchFamily="34" charset="77"/>
                          <a:cs typeface="Urbanist Medium" panose="020B0A04040200000203" pitchFamily="34" charset="77"/>
                        </a:rPr>
                        <a:t>How</a:t>
                      </a:r>
                    </a:p>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tc>
                  <a:txBody>
                    <a:bodyPr/>
                    <a:lstStyle/>
                    <a:p>
                      <a:endParaRPr lang="en-US" sz="2800">
                        <a:latin typeface="Urbanist Medium" panose="020B0A04040200000203" pitchFamily="34" charset="77"/>
                        <a:ea typeface="Urbanist Medium" panose="020B0A04040200000203" pitchFamily="34" charset="77"/>
                        <a:cs typeface="Urbanist Medium" panose="020B0A04040200000203" pitchFamily="34" charset="77"/>
                      </a:endParaRPr>
                    </a:p>
                  </a:txBody>
                  <a:tcPr/>
                </a:tc>
                <a:extLst>
                  <a:ext uri="{0D108BD9-81ED-4DB2-BD59-A6C34878D82A}">
                    <a16:rowId xmlns:a16="http://schemas.microsoft.com/office/drawing/2014/main" val="3608356253"/>
                  </a:ext>
                </a:extLst>
              </a:tr>
            </a:tbl>
          </a:graphicData>
        </a:graphic>
      </p:graphicFrame>
    </p:spTree>
    <p:extLst>
      <p:ext uri="{BB962C8B-B14F-4D97-AF65-F5344CB8AC3E}">
        <p14:creationId xmlns:p14="http://schemas.microsoft.com/office/powerpoint/2010/main" val="4253046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3523F-6175-1039-96DD-DC1857DB999F}"/>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B3ABFDF0-2F5B-608D-CCC9-AAD2C50782B9}"/>
              </a:ext>
            </a:extLst>
          </p:cNvPr>
          <p:cNvSpPr txBox="1"/>
          <p:nvPr/>
        </p:nvSpPr>
        <p:spPr>
          <a:xfrm>
            <a:off x="3325006" y="719529"/>
            <a:ext cx="4961744" cy="502170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What does snow smell like?</a:t>
            </a:r>
          </a:p>
          <a:p>
            <a:pPr>
              <a:lnSpc>
                <a:spcPct val="150000"/>
              </a:lnSpc>
            </a:pPr>
            <a:endPar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endParaRPr>
          </a:p>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What does snow taste like?</a:t>
            </a:r>
          </a:p>
          <a:p>
            <a:pPr>
              <a:lnSpc>
                <a:spcPct val="150000"/>
              </a:lnSpc>
            </a:pPr>
            <a:endPar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endParaRPr>
          </a:p>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What does snow look like? </a:t>
            </a:r>
          </a:p>
          <a:p>
            <a:pPr>
              <a:lnSpc>
                <a:spcPct val="150000"/>
              </a:lnSpc>
            </a:pPr>
            <a:endPar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endParaRPr>
          </a:p>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What does snow sound like? </a:t>
            </a: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4" name="Picture 3" descr="A cartoon of a person's face&#10;&#10;AI-generated content may be incorrect.">
            <a:extLst>
              <a:ext uri="{FF2B5EF4-FFF2-40B4-BE49-F238E27FC236}">
                <a16:creationId xmlns:a16="http://schemas.microsoft.com/office/drawing/2014/main" id="{2BDD167A-E7D8-2B03-7196-4604A4A41163}"/>
              </a:ext>
            </a:extLst>
          </p:cNvPr>
          <p:cNvPicPr>
            <a:picLocks noChangeAspect="1"/>
          </p:cNvPicPr>
          <p:nvPr/>
        </p:nvPicPr>
        <p:blipFill>
          <a:blip r:embed="rId2"/>
          <a:stretch>
            <a:fillRect/>
          </a:stretch>
        </p:blipFill>
        <p:spPr>
          <a:xfrm>
            <a:off x="8164018" y="253167"/>
            <a:ext cx="1714500" cy="1727200"/>
          </a:xfrm>
          <a:prstGeom prst="rect">
            <a:avLst/>
          </a:prstGeom>
        </p:spPr>
      </p:pic>
      <p:pic>
        <p:nvPicPr>
          <p:cNvPr id="6" name="Picture 5" descr="A mouth with mouth open and tongue out&#10;&#10;AI-generated content may be incorrect.">
            <a:extLst>
              <a:ext uri="{FF2B5EF4-FFF2-40B4-BE49-F238E27FC236}">
                <a16:creationId xmlns:a16="http://schemas.microsoft.com/office/drawing/2014/main" id="{9E0E24E0-0BBF-C728-C552-88EDAF4D29D3}"/>
              </a:ext>
            </a:extLst>
          </p:cNvPr>
          <p:cNvPicPr>
            <a:picLocks noChangeAspect="1"/>
          </p:cNvPicPr>
          <p:nvPr/>
        </p:nvPicPr>
        <p:blipFill>
          <a:blip r:embed="rId3"/>
          <a:stretch>
            <a:fillRect/>
          </a:stretch>
        </p:blipFill>
        <p:spPr>
          <a:xfrm>
            <a:off x="1112812" y="1701800"/>
            <a:ext cx="1816100" cy="1727200"/>
          </a:xfrm>
          <a:prstGeom prst="rect">
            <a:avLst/>
          </a:prstGeom>
        </p:spPr>
      </p:pic>
      <p:pic>
        <p:nvPicPr>
          <p:cNvPr id="8" name="Picture 7" descr="A cartoon of a blue eye and eyelashes&#10;&#10;AI-generated content may be incorrect.">
            <a:extLst>
              <a:ext uri="{FF2B5EF4-FFF2-40B4-BE49-F238E27FC236}">
                <a16:creationId xmlns:a16="http://schemas.microsoft.com/office/drawing/2014/main" id="{5A37D5C8-C982-B90B-706F-9688F60B5FB1}"/>
              </a:ext>
            </a:extLst>
          </p:cNvPr>
          <p:cNvPicPr>
            <a:picLocks noChangeAspect="1"/>
          </p:cNvPicPr>
          <p:nvPr/>
        </p:nvPicPr>
        <p:blipFill>
          <a:blip r:embed="rId4"/>
          <a:stretch>
            <a:fillRect/>
          </a:stretch>
        </p:blipFill>
        <p:spPr>
          <a:xfrm>
            <a:off x="8299398" y="3074234"/>
            <a:ext cx="1676400" cy="1803400"/>
          </a:xfrm>
          <a:prstGeom prst="rect">
            <a:avLst/>
          </a:prstGeom>
        </p:spPr>
      </p:pic>
      <p:pic>
        <p:nvPicPr>
          <p:cNvPr id="10" name="Picture 9" descr="A drawing of a human ear&#10;&#10;AI-generated content may be incorrect.">
            <a:extLst>
              <a:ext uri="{FF2B5EF4-FFF2-40B4-BE49-F238E27FC236}">
                <a16:creationId xmlns:a16="http://schemas.microsoft.com/office/drawing/2014/main" id="{F7C04027-A3BA-CB84-4394-76FCB16ABC90}"/>
              </a:ext>
            </a:extLst>
          </p:cNvPr>
          <p:cNvPicPr>
            <a:picLocks noChangeAspect="1"/>
          </p:cNvPicPr>
          <p:nvPr/>
        </p:nvPicPr>
        <p:blipFill>
          <a:blip r:embed="rId5"/>
          <a:stretch>
            <a:fillRect/>
          </a:stretch>
        </p:blipFill>
        <p:spPr>
          <a:xfrm>
            <a:off x="1087412" y="4254500"/>
            <a:ext cx="1866900" cy="1803400"/>
          </a:xfrm>
          <a:prstGeom prst="rect">
            <a:avLst/>
          </a:prstGeom>
        </p:spPr>
      </p:pic>
    </p:spTree>
    <p:extLst>
      <p:ext uri="{BB962C8B-B14F-4D97-AF65-F5344CB8AC3E}">
        <p14:creationId xmlns:p14="http://schemas.microsoft.com/office/powerpoint/2010/main" val="689148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5E218-2795-D951-DD6B-3720C23B1BB6}"/>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9EAACCFD-6BBB-935D-D3BD-474FE2365AD4}"/>
              </a:ext>
            </a:extLst>
          </p:cNvPr>
          <p:cNvSpPr txBox="1"/>
          <p:nvPr/>
        </p:nvSpPr>
        <p:spPr>
          <a:xfrm>
            <a:off x="1034321" y="719529"/>
            <a:ext cx="9788577" cy="5021704"/>
          </a:xfrm>
          <a:prstGeom prst="rect">
            <a:avLst/>
          </a:prstGeom>
          <a:noFill/>
          <a:ln>
            <a:noFill/>
          </a:ln>
        </p:spPr>
        <p:txBody>
          <a:bodyPr spcFirstLastPara="1" wrap="square" lIns="91425" tIns="91425" rIns="91425" bIns="91425" anchor="t" anchorCtr="0">
            <a:noAutofit/>
          </a:bodyPr>
          <a:lstStyle/>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Draw a picture of:</a:t>
            </a:r>
          </a:p>
          <a:p>
            <a:pPr>
              <a:lnSpc>
                <a:spcPct val="150000"/>
              </a:lnSpc>
            </a:pPr>
            <a:endPar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endParaRPr>
          </a:p>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Your neighbourhood in winter</a:t>
            </a:r>
          </a:p>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OR</a:t>
            </a:r>
          </a:p>
          <a:p>
            <a:pPr>
              <a:lnSpc>
                <a:spcPct val="150000"/>
              </a:lnSpc>
            </a:pPr>
            <a:r>
              <a:rPr lang="en-CA" sz="2800" b="1">
                <a:solidFill>
                  <a:srgbClr val="053F96"/>
                </a:solidFill>
                <a:latin typeface="Urbanist Medium" panose="020B0A04040200000203" pitchFamily="34" charset="77"/>
                <a:ea typeface="Urbanist Medium" panose="020B0A04040200000203" pitchFamily="34" charset="77"/>
                <a:cs typeface="Urbanist Medium" panose="020B0A04040200000203" pitchFamily="34" charset="77"/>
              </a:rPr>
              <a:t>How you play in the snow</a:t>
            </a:r>
            <a:endParaRPr lang="en-CA" sz="2800">
              <a:latin typeface="Urbanist Medium" panose="020B0A04040200000203" pitchFamily="34" charset="77"/>
              <a:ea typeface="Urbanist Medium" panose="020B0A04040200000203" pitchFamily="34" charset="77"/>
              <a:cs typeface="Urbanist Medium" panose="020B0A04040200000203" pitchFamily="34" charset="77"/>
            </a:endParaRPr>
          </a:p>
          <a:p>
            <a:pPr>
              <a:lnSpc>
                <a:spcPct val="150000"/>
              </a:lnSpc>
            </a:pPr>
            <a:r>
              <a:rPr lang="en-CA" sz="2800">
                <a:latin typeface="Urbanist Medium" panose="020B0A04040200000203" pitchFamily="34" charset="77"/>
                <a:ea typeface="Urbanist Medium" panose="020B0A04040200000203" pitchFamily="34" charset="77"/>
                <a:cs typeface="Urbanist Medium" panose="020B0A04040200000203" pitchFamily="34" charset="77"/>
              </a:rPr>
              <a:t> </a:t>
            </a:r>
          </a:p>
          <a:p>
            <a:pPr marL="457200" lvl="0" indent="0" algn="l" rtl="0">
              <a:lnSpc>
                <a:spcPct val="150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50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3" name="Picture 2" descr="A cartoon of a fox in the snow&#10;&#10;AI-generated content may be incorrect.">
            <a:extLst>
              <a:ext uri="{FF2B5EF4-FFF2-40B4-BE49-F238E27FC236}">
                <a16:creationId xmlns:a16="http://schemas.microsoft.com/office/drawing/2014/main" id="{EAB1B178-8CB3-B362-BB54-F271998BDF34}"/>
              </a:ext>
            </a:extLst>
          </p:cNvPr>
          <p:cNvPicPr>
            <a:picLocks noChangeAspect="1"/>
          </p:cNvPicPr>
          <p:nvPr/>
        </p:nvPicPr>
        <p:blipFill>
          <a:blip r:embed="rId2"/>
          <a:stretch>
            <a:fillRect/>
          </a:stretch>
        </p:blipFill>
        <p:spPr>
          <a:xfrm>
            <a:off x="7305207" y="2034913"/>
            <a:ext cx="3262860" cy="2447145"/>
          </a:xfrm>
          <a:prstGeom prst="rect">
            <a:avLst/>
          </a:prstGeom>
        </p:spPr>
      </p:pic>
    </p:spTree>
    <p:extLst>
      <p:ext uri="{BB962C8B-B14F-4D97-AF65-F5344CB8AC3E}">
        <p14:creationId xmlns:p14="http://schemas.microsoft.com/office/powerpoint/2010/main" val="462843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2026</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306</TotalTime>
  <Words>860</Words>
  <Application>Microsoft Macintosh PowerPoint</Application>
  <PresentationFormat>Widescreen</PresentationFormat>
  <Paragraphs>151</Paragraphs>
  <Slides>14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29</cp:revision>
  <dcterms:created xsi:type="dcterms:W3CDTF">2024-04-25T00:29:33Z</dcterms:created>
  <dcterms:modified xsi:type="dcterms:W3CDTF">2026-01-17T18:56:56Z</dcterms:modified>
</cp:coreProperties>
</file>