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58" r:id="rId4"/>
    <p:sldId id="260" r:id="rId5"/>
    <p:sldId id="263"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2F4E"/>
    <a:srgbClr val="F6D611"/>
    <a:srgbClr val="053F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96"/>
    <p:restoredTop sz="94760"/>
  </p:normalViewPr>
  <p:slideViewPr>
    <p:cSldViewPr snapToGrid="0">
      <p:cViewPr varScale="1">
        <p:scale>
          <a:sx n="113" d="100"/>
          <a:sy n="113" d="100"/>
        </p:scale>
        <p:origin x="22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91408A-D10D-784D-A39B-24997F1FEEA2}" type="datetimeFigureOut">
              <a:t>6/30/26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E4B893-ACDB-0245-BAE1-D9789906DC4A}" type="slidenum">
              <a:t>‹#›</a:t>
            </a:fld>
            <a:endParaRPr lang="en-US"/>
          </a:p>
        </p:txBody>
      </p:sp>
    </p:spTree>
    <p:extLst>
      <p:ext uri="{BB962C8B-B14F-4D97-AF65-F5344CB8AC3E}">
        <p14:creationId xmlns:p14="http://schemas.microsoft.com/office/powerpoint/2010/main" val="2624871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E4B893-ACDB-0245-BAE1-D9789906DC4A}" type="slidenum">
              <a:t>4</a:t>
            </a:fld>
            <a:endParaRPr lang="en-US"/>
          </a:p>
        </p:txBody>
      </p:sp>
    </p:spTree>
    <p:extLst>
      <p:ext uri="{BB962C8B-B14F-4D97-AF65-F5344CB8AC3E}">
        <p14:creationId xmlns:p14="http://schemas.microsoft.com/office/powerpoint/2010/main" val="677798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83E2B-DE7B-5458-DED6-7937DA304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2A888-5B9B-F148-6013-EF37D1A51B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CE16C9-767F-C1E8-BD28-2B1954244B8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52D674-3CE3-D48C-1CC7-C735ABD14BD6}"/>
              </a:ext>
            </a:extLst>
          </p:cNvPr>
          <p:cNvSpPr>
            <a:spLocks noGrp="1"/>
          </p:cNvSpPr>
          <p:nvPr>
            <p:ph type="sldNum" sz="quarter" idx="5"/>
          </p:nvPr>
        </p:nvSpPr>
        <p:spPr/>
        <p:txBody>
          <a:bodyPr/>
          <a:lstStyle/>
          <a:p>
            <a:fld id="{13E4B893-ACDB-0245-BAE1-D9789906DC4A}" type="slidenum">
              <a:t>5</a:t>
            </a:fld>
            <a:endParaRPr lang="en-US"/>
          </a:p>
        </p:txBody>
      </p:sp>
    </p:spTree>
    <p:extLst>
      <p:ext uri="{BB962C8B-B14F-4D97-AF65-F5344CB8AC3E}">
        <p14:creationId xmlns:p14="http://schemas.microsoft.com/office/powerpoint/2010/main" val="396353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6D96-2A6E-46EA-6754-CF96A36897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E85FAB-EB63-AC4B-CBE7-67E95821EC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Google Shape;56;p13">
            <a:extLst>
              <a:ext uri="{FF2B5EF4-FFF2-40B4-BE49-F238E27FC236}">
                <a16:creationId xmlns:a16="http://schemas.microsoft.com/office/drawing/2014/main" id="{D5175D0B-C438-EDD9-443C-D07ADDAD2D6B}"/>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 name="Google Shape;57;p13">
            <a:extLst>
              <a:ext uri="{FF2B5EF4-FFF2-40B4-BE49-F238E27FC236}">
                <a16:creationId xmlns:a16="http://schemas.microsoft.com/office/drawing/2014/main" id="{FBE5C263-A743-5A9E-9AD2-F880EA33E0DF}"/>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4277477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935B-F82B-7C80-E0B2-68698EB883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F3E7A9-97EC-8621-44DD-C575076590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561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9073-401E-E14C-50EA-256F112D49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AA85BB-0E70-B884-DAFC-00E88B49AA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52530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2EE25-AE04-A3CE-CEF7-69D10E9D96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FF9384-966A-5C3B-04C6-BD526E5CDC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652B2B-B5DA-2418-5110-D63439F7D8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2272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C5702-712E-7978-245D-47590EA16C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05B7B6-C142-1BF2-0BEF-E7651A49A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CD2600-DEAC-1197-D7DF-E83AA2CD1D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4F6ED9-1527-ADFD-8E50-3CDAF786C4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213AF0-B499-1F0F-7938-F0BF94422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1012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A1BBE-459A-B121-194C-3B8DCF4C8B7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71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25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96561-5884-EB9D-309C-29E405C939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0C49DB-70B4-D9E2-7EF9-941407A0CC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9159A2-3EEC-F23D-DCB3-592B0DE9B2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2743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32604-A93E-4311-57EF-8A4838BAE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9AD9C6-EAAD-6126-F5AC-D50872B30A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67A036-E317-4891-23DE-F7BE19AC6C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6174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C1E30-A2D7-D948-73FB-F6EBC78F9D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8C8D21-2ECF-E2C7-B6E8-606240BB6A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7637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DE7AE8-77C5-F17E-D1BD-5716A06940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 Font = Urbanist Semi-Bold</a:t>
            </a:r>
          </a:p>
        </p:txBody>
      </p:sp>
      <p:sp>
        <p:nvSpPr>
          <p:cNvPr id="3" name="Text Placeholder 2">
            <a:extLst>
              <a:ext uri="{FF2B5EF4-FFF2-40B4-BE49-F238E27FC236}">
                <a16:creationId xmlns:a16="http://schemas.microsoft.com/office/drawing/2014/main" id="{D519E560-DBEB-4F87-A313-C7536D180C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Sub-headings or larger text: urbanist medium</a:t>
            </a:r>
          </a:p>
          <a:p>
            <a:pPr lvl="1"/>
            <a:r>
              <a:rPr lang="en-US" dirty="0"/>
              <a:t>Alternate text: Caveat</a:t>
            </a:r>
          </a:p>
          <a:p>
            <a:pPr lvl="2"/>
            <a:r>
              <a:rPr lang="en-US" dirty="0"/>
              <a:t>If needed: Urbanist regular</a:t>
            </a:r>
          </a:p>
        </p:txBody>
      </p:sp>
      <p:sp>
        <p:nvSpPr>
          <p:cNvPr id="4" name="Date Placeholder 3">
            <a:extLst>
              <a:ext uri="{FF2B5EF4-FFF2-40B4-BE49-F238E27FC236}">
                <a16:creationId xmlns:a16="http://schemas.microsoft.com/office/drawing/2014/main" id="{BD3F9D6F-9360-C3F5-8221-48C3727E18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3EDD77-CC0A-2843-A37E-788343B24C39}" type="datetimeFigureOut">
              <a:rPr lang="en-US" smtClean="0"/>
              <a:t>6/30/26</a:t>
            </a:fld>
            <a:endParaRPr lang="en-US"/>
          </a:p>
        </p:txBody>
      </p:sp>
      <p:sp>
        <p:nvSpPr>
          <p:cNvPr id="5" name="Footer Placeholder 4">
            <a:extLst>
              <a:ext uri="{FF2B5EF4-FFF2-40B4-BE49-F238E27FC236}">
                <a16:creationId xmlns:a16="http://schemas.microsoft.com/office/drawing/2014/main" id="{21033A04-4764-603B-758C-20C20E44EB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A39938-6194-A20F-C170-3449DC509A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4E5FD2-8152-DC4F-9057-2D14E52B67E1}" type="slidenum">
              <a:rPr lang="en-US" smtClean="0"/>
              <a:t>‹#›</a:t>
            </a:fld>
            <a:endParaRPr lang="en-US"/>
          </a:p>
        </p:txBody>
      </p:sp>
      <p:sp>
        <p:nvSpPr>
          <p:cNvPr id="8" name="Google Shape;56;p13">
            <a:extLst>
              <a:ext uri="{FF2B5EF4-FFF2-40B4-BE49-F238E27FC236}">
                <a16:creationId xmlns:a16="http://schemas.microsoft.com/office/drawing/2014/main" id="{D069CEAC-080F-4FB4-AA38-2A3B22038490}"/>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57;p13">
            <a:extLst>
              <a:ext uri="{FF2B5EF4-FFF2-40B4-BE49-F238E27FC236}">
                <a16:creationId xmlns:a16="http://schemas.microsoft.com/office/drawing/2014/main" id="{FF419626-81DF-FDF3-C65D-35B43A7082AD}"/>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2044469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KimTHarrison/video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mailto:kimtharrisonwrites@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EC5CEAE-CA2A-A856-045E-F9412164B85A}"/>
              </a:ext>
            </a:extLst>
          </p:cNvPr>
          <p:cNvSpPr/>
          <p:nvPr/>
        </p:nvSpPr>
        <p:spPr>
          <a:xfrm>
            <a:off x="0" y="2053225"/>
            <a:ext cx="12188447" cy="461932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F636C9E-D386-323C-B9E4-780712F0ABD1}"/>
              </a:ext>
            </a:extLst>
          </p:cNvPr>
          <p:cNvSpPr/>
          <p:nvPr/>
        </p:nvSpPr>
        <p:spPr>
          <a:xfrm>
            <a:off x="3966339" y="2137409"/>
            <a:ext cx="3606931" cy="4420558"/>
          </a:xfrm>
          <a:prstGeom prst="rect">
            <a:avLst/>
          </a:prstGeom>
          <a:solidFill>
            <a:srgbClr val="F6D611"/>
          </a:solidFill>
          <a:ln w="57150">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FA1AAB8-6CC3-746C-B62F-135FF97A7BED}"/>
              </a:ext>
            </a:extLst>
          </p:cNvPr>
          <p:cNvSpPr/>
          <p:nvPr/>
        </p:nvSpPr>
        <p:spPr>
          <a:xfrm>
            <a:off x="0" y="-11970"/>
            <a:ext cx="12192000" cy="2065195"/>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204;p29">
            <a:extLst>
              <a:ext uri="{FF2B5EF4-FFF2-40B4-BE49-F238E27FC236}">
                <a16:creationId xmlns:a16="http://schemas.microsoft.com/office/drawing/2014/main" id="{B1323302-8E71-5162-9AC3-584F962F87F8}"/>
              </a:ext>
            </a:extLst>
          </p:cNvPr>
          <p:cNvSpPr txBox="1"/>
          <p:nvPr/>
        </p:nvSpPr>
        <p:spPr>
          <a:xfrm>
            <a:off x="512036" y="103928"/>
            <a:ext cx="10515536" cy="1873433"/>
          </a:xfrm>
          <a:prstGeom prst="rect">
            <a:avLst/>
          </a:prstGeom>
          <a:noFill/>
          <a:ln>
            <a:noFill/>
          </a:ln>
        </p:spPr>
        <p:txBody>
          <a:bodyPr spcFirstLastPara="1" wrap="square" lIns="91425" tIns="91425" rIns="91425" bIns="91425" anchor="t" anchorCtr="0">
            <a:noAutofit/>
          </a:bodyPr>
          <a:lstStyle/>
          <a:p>
            <a:pPr algn="ctr"/>
            <a:r>
              <a:rPr lang="en-US" sz="5400" b="1">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“A Valentine’s Day Wish” </a:t>
            </a:r>
          </a:p>
          <a:p>
            <a:pPr algn="ctr"/>
            <a:r>
              <a:rPr lang="en-US" sz="5400" b="1">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POEM</a:t>
            </a:r>
            <a:r>
              <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 </a:t>
            </a:r>
            <a:r>
              <a:rPr lang="en-US" sz="5400" b="1">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&amp; </a:t>
            </a:r>
            <a:r>
              <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ACTIVITIES</a:t>
            </a:r>
          </a:p>
          <a:p>
            <a:pPr algn="ctr"/>
            <a:endPar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p:txBody>
      </p:sp>
      <p:sp>
        <p:nvSpPr>
          <p:cNvPr id="4" name="Rectangle 3">
            <a:extLst>
              <a:ext uri="{FF2B5EF4-FFF2-40B4-BE49-F238E27FC236}">
                <a16:creationId xmlns:a16="http://schemas.microsoft.com/office/drawing/2014/main" id="{B3A819F2-C445-631C-5D65-22737FBA1AAA}"/>
              </a:ext>
            </a:extLst>
          </p:cNvPr>
          <p:cNvSpPr/>
          <p:nvPr/>
        </p:nvSpPr>
        <p:spPr>
          <a:xfrm>
            <a:off x="10058400" y="451556"/>
            <a:ext cx="2131824" cy="1287588"/>
          </a:xfrm>
          <a:prstGeom prst="rect">
            <a:avLst/>
          </a:prstGeom>
          <a:solidFill>
            <a:srgbClr val="C52F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3635D5-0574-C2B4-7801-4B5B1206F50C}"/>
              </a:ext>
            </a:extLst>
          </p:cNvPr>
          <p:cNvSpPr txBox="1"/>
          <p:nvPr/>
        </p:nvSpPr>
        <p:spPr>
          <a:xfrm>
            <a:off x="10058400" y="592321"/>
            <a:ext cx="2130047" cy="830997"/>
          </a:xfrm>
          <a:prstGeom prst="rect">
            <a:avLst/>
          </a:prstGeom>
          <a:noFill/>
          <a:ln>
            <a:noFill/>
          </a:ln>
        </p:spPr>
        <p:txBody>
          <a:bodyPr wrap="square" rtlCol="0">
            <a:spAutoFit/>
          </a:bodyPr>
          <a:lstStyle/>
          <a:p>
            <a:pPr marL="0" lvl="0" indent="0" algn="r" rtl="0">
              <a:spcBef>
                <a:spcPts val="0"/>
              </a:spcBef>
              <a:spcAft>
                <a:spcPts val="0"/>
              </a:spcAft>
              <a:buNone/>
            </a:pPr>
            <a:r>
              <a:rPr lang="en-CA" sz="2400" b="1" dirty="0">
                <a:solidFill>
                  <a:schemeClr val="bg1"/>
                </a:solidFill>
                <a:latin typeface="Urbanist Black"/>
                <a:ea typeface="Urbanist Black"/>
                <a:cs typeface="Urbanist Black"/>
                <a:sym typeface="Urbanist"/>
              </a:rPr>
              <a:t>Grades K-2</a:t>
            </a:r>
          </a:p>
          <a:p>
            <a:pPr marL="0" lvl="0" indent="0" algn="r" rtl="0">
              <a:spcBef>
                <a:spcPts val="0"/>
              </a:spcBef>
              <a:spcAft>
                <a:spcPts val="0"/>
              </a:spcAft>
              <a:buNone/>
            </a:pPr>
            <a:r>
              <a:rPr lang="en-CA" sz="2400" b="1" dirty="0">
                <a:solidFill>
                  <a:schemeClr val="bg1"/>
                </a:solidFill>
                <a:latin typeface="Urbanist Black"/>
                <a:ea typeface="Urbanist Black"/>
                <a:cs typeface="Urbanist Black"/>
                <a:sym typeface="Urbanist"/>
              </a:rPr>
              <a:t>ESL, ELL </a:t>
            </a:r>
          </a:p>
        </p:txBody>
      </p:sp>
      <p:sp>
        <p:nvSpPr>
          <p:cNvPr id="14" name="Rectangle 13">
            <a:extLst>
              <a:ext uri="{FF2B5EF4-FFF2-40B4-BE49-F238E27FC236}">
                <a16:creationId xmlns:a16="http://schemas.microsoft.com/office/drawing/2014/main" id="{ABF719D0-E37D-4AE6-590A-E7144BD412E8}"/>
              </a:ext>
            </a:extLst>
          </p:cNvPr>
          <p:cNvSpPr/>
          <p:nvPr/>
        </p:nvSpPr>
        <p:spPr>
          <a:xfrm rot="20832950">
            <a:off x="543686" y="2087111"/>
            <a:ext cx="3606931" cy="4122889"/>
          </a:xfrm>
          <a:prstGeom prst="rect">
            <a:avLst/>
          </a:prstGeom>
          <a:solidFill>
            <a:srgbClr val="C52F4E"/>
          </a:solidFill>
          <a:ln w="57150">
            <a:solidFill>
              <a:srgbClr val="F6D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B854375-A0E2-D95C-874D-CAFC83AD732F}"/>
              </a:ext>
            </a:extLst>
          </p:cNvPr>
          <p:cNvPicPr>
            <a:picLocks noChangeAspect="1"/>
          </p:cNvPicPr>
          <p:nvPr/>
        </p:nvPicPr>
        <p:blipFill>
          <a:blip r:embed="rId2"/>
          <a:stretch>
            <a:fillRect/>
          </a:stretch>
        </p:blipFill>
        <p:spPr>
          <a:xfrm rot="20802605">
            <a:off x="670623" y="2228720"/>
            <a:ext cx="3264744" cy="3330921"/>
          </a:xfrm>
          <a:prstGeom prst="rect">
            <a:avLst/>
          </a:prstGeom>
        </p:spPr>
      </p:pic>
      <p:pic>
        <p:nvPicPr>
          <p:cNvPr id="11" name="Picture 10">
            <a:extLst>
              <a:ext uri="{FF2B5EF4-FFF2-40B4-BE49-F238E27FC236}">
                <a16:creationId xmlns:a16="http://schemas.microsoft.com/office/drawing/2014/main" id="{9EB4695D-0ACA-9C84-E0A0-4701057CB76F}"/>
              </a:ext>
            </a:extLst>
          </p:cNvPr>
          <p:cNvPicPr>
            <a:picLocks noChangeAspect="1"/>
          </p:cNvPicPr>
          <p:nvPr/>
        </p:nvPicPr>
        <p:blipFill>
          <a:blip r:embed="rId3"/>
          <a:stretch>
            <a:fillRect/>
          </a:stretch>
        </p:blipFill>
        <p:spPr>
          <a:xfrm>
            <a:off x="4519925" y="2258524"/>
            <a:ext cx="2686119" cy="3992213"/>
          </a:xfrm>
          <a:prstGeom prst="rect">
            <a:avLst/>
          </a:prstGeom>
        </p:spPr>
      </p:pic>
      <p:sp>
        <p:nvSpPr>
          <p:cNvPr id="15" name="Terminator 14">
            <a:extLst>
              <a:ext uri="{FF2B5EF4-FFF2-40B4-BE49-F238E27FC236}">
                <a16:creationId xmlns:a16="http://schemas.microsoft.com/office/drawing/2014/main" id="{E089507E-E99D-7D47-D110-C3381AF2853C}"/>
              </a:ext>
            </a:extLst>
          </p:cNvPr>
          <p:cNvSpPr/>
          <p:nvPr/>
        </p:nvSpPr>
        <p:spPr>
          <a:xfrm rot="20836218">
            <a:off x="739562" y="5445782"/>
            <a:ext cx="4153491" cy="889008"/>
          </a:xfrm>
          <a:prstGeom prst="flowChartTerminator">
            <a:avLst/>
          </a:prstGeom>
          <a:solidFill>
            <a:srgbClr val="F6D611"/>
          </a:solidFill>
          <a:ln>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oogle Shape;55;p13">
            <a:extLst>
              <a:ext uri="{FF2B5EF4-FFF2-40B4-BE49-F238E27FC236}">
                <a16:creationId xmlns:a16="http://schemas.microsoft.com/office/drawing/2014/main" id="{D9002536-85D4-5304-635C-653A7A6BA3A4}"/>
              </a:ext>
            </a:extLst>
          </p:cNvPr>
          <p:cNvSpPr txBox="1">
            <a:spLocks noGrp="1"/>
          </p:cNvSpPr>
          <p:nvPr>
            <p:ph type="subTitle" idx="1"/>
          </p:nvPr>
        </p:nvSpPr>
        <p:spPr>
          <a:xfrm rot="20861963">
            <a:off x="888823" y="5661787"/>
            <a:ext cx="3654486" cy="569888"/>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1900" dirty="0">
                <a:solidFill>
                  <a:srgbClr val="C52F4E"/>
                </a:solidFill>
                <a:latin typeface="Urbanist Medium"/>
                <a:ea typeface="Urbanist Medium"/>
                <a:cs typeface="Urbanist Medium"/>
                <a:sym typeface="Urbanist"/>
              </a:rPr>
              <a:t>Original poem by Kim T. Harrison</a:t>
            </a:r>
          </a:p>
          <a:p>
            <a:pPr marL="0" lvl="0" indent="0" algn="ctr" rtl="0">
              <a:spcBef>
                <a:spcPts val="0"/>
              </a:spcBef>
              <a:spcAft>
                <a:spcPts val="0"/>
              </a:spcAft>
              <a:buNone/>
            </a:pPr>
            <a:endParaRPr sz="1900" dirty="0">
              <a:solidFill>
                <a:srgbClr val="C52F4E"/>
              </a:solidFill>
              <a:latin typeface="Urbanist Medium"/>
              <a:ea typeface="Urbanist Medium"/>
              <a:cs typeface="Urbanist Medium"/>
              <a:sym typeface="Urbanist"/>
            </a:endParaRPr>
          </a:p>
        </p:txBody>
      </p:sp>
      <p:sp>
        <p:nvSpPr>
          <p:cNvPr id="17" name="Rectangle 16">
            <a:extLst>
              <a:ext uri="{FF2B5EF4-FFF2-40B4-BE49-F238E27FC236}">
                <a16:creationId xmlns:a16="http://schemas.microsoft.com/office/drawing/2014/main" id="{8C53D93F-6171-BB0F-CDDE-3835F9CB5D6D}"/>
              </a:ext>
            </a:extLst>
          </p:cNvPr>
          <p:cNvSpPr/>
          <p:nvPr/>
        </p:nvSpPr>
        <p:spPr>
          <a:xfrm rot="999264">
            <a:off x="7563227" y="2132448"/>
            <a:ext cx="3848254" cy="4430481"/>
          </a:xfrm>
          <a:prstGeom prst="rect">
            <a:avLst/>
          </a:prstGeom>
          <a:solidFill>
            <a:srgbClr val="C52F4E"/>
          </a:solidFill>
          <a:ln w="57150">
            <a:solidFill>
              <a:srgbClr val="F6D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E711F0A-8DE8-C2AD-25F2-42D6882A3CB3}"/>
              </a:ext>
            </a:extLst>
          </p:cNvPr>
          <p:cNvPicPr>
            <a:picLocks noChangeAspect="1"/>
          </p:cNvPicPr>
          <p:nvPr/>
        </p:nvPicPr>
        <p:blipFill>
          <a:blip r:embed="rId4"/>
          <a:stretch>
            <a:fillRect/>
          </a:stretch>
        </p:blipFill>
        <p:spPr>
          <a:xfrm rot="1009961">
            <a:off x="7707507" y="2426841"/>
            <a:ext cx="3559696" cy="3655580"/>
          </a:xfrm>
          <a:prstGeom prst="rect">
            <a:avLst/>
          </a:prstGeom>
        </p:spPr>
      </p:pic>
    </p:spTree>
    <p:extLst>
      <p:ext uri="{BB962C8B-B14F-4D97-AF65-F5344CB8AC3E}">
        <p14:creationId xmlns:p14="http://schemas.microsoft.com/office/powerpoint/2010/main" val="1827150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6;p28">
            <a:extLst>
              <a:ext uri="{FF2B5EF4-FFF2-40B4-BE49-F238E27FC236}">
                <a16:creationId xmlns:a16="http://schemas.microsoft.com/office/drawing/2014/main" id="{D42C2A23-7D14-2E29-579F-5557AF9E0DC9}"/>
              </a:ext>
            </a:extLst>
          </p:cNvPr>
          <p:cNvSpPr txBox="1"/>
          <p:nvPr/>
        </p:nvSpPr>
        <p:spPr>
          <a:xfrm>
            <a:off x="288770" y="188345"/>
            <a:ext cx="5807230" cy="6252212"/>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240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 Valentine’s Day Wish</a:t>
            </a:r>
          </a:p>
          <a:p>
            <a:pPr marL="114300" lvl="0" algn="l" rtl="0">
              <a:lnSpc>
                <a:spcPct val="115000"/>
              </a:lnSpc>
              <a:spcBef>
                <a:spcPts val="0"/>
              </a:spcBef>
              <a:spcAft>
                <a:spcPts val="0"/>
              </a:spcAft>
              <a:buClr>
                <a:schemeClr val="dk2"/>
              </a:buClr>
              <a:buSzPts val="1800"/>
            </a:pPr>
            <a:endParaRPr lang="en-CA" sz="240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r>
              <a:rPr lang="en-CA" sz="2400"/>
              <a:t>Let’s play some games and tell some tales</a:t>
            </a:r>
          </a:p>
          <a:p>
            <a:r>
              <a:rPr lang="en-CA" sz="2400"/>
              <a:t>Then follow friends through snowy trails</a:t>
            </a:r>
          </a:p>
          <a:p>
            <a:r>
              <a:rPr lang="en-CA" sz="2400"/>
              <a:t> </a:t>
            </a:r>
          </a:p>
          <a:p>
            <a:r>
              <a:rPr lang="en-CA" sz="2400"/>
              <a:t>Let’s build a fort and eat some cheese</a:t>
            </a:r>
          </a:p>
          <a:p>
            <a:r>
              <a:rPr lang="en-CA" sz="2400"/>
              <a:t>Then watch the birds hop through the trees</a:t>
            </a:r>
          </a:p>
          <a:p>
            <a:r>
              <a:rPr lang="en-CA" sz="2400"/>
              <a:t> </a:t>
            </a:r>
          </a:p>
          <a:p>
            <a:r>
              <a:rPr lang="en-CA" sz="2400"/>
              <a:t>Let’s make a card and paint a rock</a:t>
            </a:r>
          </a:p>
          <a:p>
            <a:r>
              <a:rPr lang="en-CA" sz="2400"/>
              <a:t>Then sew a face onto a sock</a:t>
            </a:r>
          </a:p>
          <a:p>
            <a:r>
              <a:rPr lang="en-CA" sz="2400"/>
              <a:t> </a:t>
            </a:r>
          </a:p>
          <a:p>
            <a:r>
              <a:rPr lang="en-CA" sz="2400"/>
              <a:t>Let’s snuggle up and read a book</a:t>
            </a:r>
          </a:p>
          <a:p>
            <a:r>
              <a:rPr lang="en-CA" sz="2400"/>
              <a:t>Then find our aprons on the hook</a:t>
            </a:r>
          </a:p>
          <a:p>
            <a:pPr marL="114300" lvl="0" algn="l" rtl="0">
              <a:lnSpc>
                <a:spcPct val="115000"/>
              </a:lnSpc>
              <a:spcBef>
                <a:spcPts val="0"/>
              </a:spcBef>
              <a:spcAft>
                <a:spcPts val="0"/>
              </a:spcAft>
              <a:buClr>
                <a:schemeClr val="dk2"/>
              </a:buClr>
              <a:buSzPts val="1800"/>
            </a:pPr>
            <a:endPar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
        <p:nvSpPr>
          <p:cNvPr id="3" name="Google Shape;196;p28">
            <a:extLst>
              <a:ext uri="{FF2B5EF4-FFF2-40B4-BE49-F238E27FC236}">
                <a16:creationId xmlns:a16="http://schemas.microsoft.com/office/drawing/2014/main" id="{3342313C-7849-A1BD-0C2A-2143DFE18293}"/>
              </a:ext>
            </a:extLst>
          </p:cNvPr>
          <p:cNvSpPr txBox="1"/>
          <p:nvPr/>
        </p:nvSpPr>
        <p:spPr>
          <a:xfrm>
            <a:off x="6384770" y="188345"/>
            <a:ext cx="5807230" cy="4042909"/>
          </a:xfrm>
          <a:prstGeom prst="rect">
            <a:avLst/>
          </a:prstGeom>
          <a:noFill/>
          <a:ln>
            <a:noFill/>
          </a:ln>
        </p:spPr>
        <p:txBody>
          <a:bodyPr spcFirstLastPara="1" wrap="square" lIns="91425" tIns="91425" rIns="91425" bIns="91425" anchor="t" anchorCtr="0">
            <a:noAutofit/>
          </a:bodyPr>
          <a:lstStyle/>
          <a:p>
            <a:r>
              <a:rPr lang="en-CA" sz="2400"/>
              <a:t>Let’s bake some cakes and tasty treats</a:t>
            </a:r>
          </a:p>
          <a:p>
            <a:r>
              <a:rPr lang="en-CA" sz="2400"/>
              <a:t>Then share our yummy homemade sweets</a:t>
            </a:r>
          </a:p>
          <a:p>
            <a:r>
              <a:rPr lang="en-CA" sz="2400"/>
              <a:t> </a:t>
            </a:r>
          </a:p>
          <a:p>
            <a:r>
              <a:rPr lang="en-CA" sz="2400"/>
              <a:t>Let’s swap a gift and show we care</a:t>
            </a:r>
          </a:p>
          <a:p>
            <a:r>
              <a:rPr lang="en-CA" sz="2400"/>
              <a:t>Then blow some bubbles in the air</a:t>
            </a:r>
          </a:p>
          <a:p>
            <a:r>
              <a:rPr lang="en-CA" sz="2400"/>
              <a:t> </a:t>
            </a:r>
          </a:p>
          <a:p>
            <a:r>
              <a:rPr lang="en-CA" sz="2400"/>
              <a:t>Let’s hug goodbye and dream of when</a:t>
            </a:r>
          </a:p>
          <a:p>
            <a:r>
              <a:rPr lang="en-CA" sz="2400"/>
              <a:t>We’ll get to do it all again!</a:t>
            </a:r>
          </a:p>
          <a:p>
            <a:pPr marL="114300" lvl="0" algn="l" rtl="0">
              <a:lnSpc>
                <a:spcPct val="115000"/>
              </a:lnSpc>
              <a:spcBef>
                <a:spcPts val="0"/>
              </a:spcBef>
              <a:spcAft>
                <a:spcPts val="0"/>
              </a:spcAft>
              <a:buClr>
                <a:schemeClr val="dk2"/>
              </a:buClr>
              <a:buSzPts val="1800"/>
            </a:pPr>
            <a:endPar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Tree>
    <p:extLst>
      <p:ext uri="{BB962C8B-B14F-4D97-AF65-F5344CB8AC3E}">
        <p14:creationId xmlns:p14="http://schemas.microsoft.com/office/powerpoint/2010/main" val="55636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6;p28">
            <a:extLst>
              <a:ext uri="{FF2B5EF4-FFF2-40B4-BE49-F238E27FC236}">
                <a16:creationId xmlns:a16="http://schemas.microsoft.com/office/drawing/2014/main" id="{9D89E108-12D4-B2A3-83C4-A7F8F6F2D840}"/>
              </a:ext>
            </a:extLst>
          </p:cNvPr>
          <p:cNvSpPr txBox="1"/>
          <p:nvPr/>
        </p:nvSpPr>
        <p:spPr>
          <a:xfrm>
            <a:off x="394786" y="334119"/>
            <a:ext cx="10766323" cy="5563098"/>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240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Can you…</a:t>
            </a:r>
          </a:p>
          <a:p>
            <a:pPr marL="400050" lvl="0" indent="-285750" algn="l" rtl="0">
              <a:lnSpc>
                <a:spcPct val="115000"/>
              </a:lnSpc>
              <a:spcBef>
                <a:spcPts val="0"/>
              </a:spcBef>
              <a:spcAft>
                <a:spcPts val="0"/>
              </a:spcAft>
              <a:buClr>
                <a:schemeClr val="dk2"/>
              </a:buClr>
              <a:buSzPts val="1800"/>
              <a:buFont typeface="Arial" panose="020B0604020202020204" pitchFamily="34" charset="0"/>
              <a:buChar char="•"/>
            </a:pPr>
            <a:r>
              <a:rPr lang="en-CA" sz="240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Draw one of the activities featured in the poem </a:t>
            </a:r>
          </a:p>
          <a:p>
            <a:pPr marL="400050" lvl="0" indent="-285750" algn="l" rtl="0">
              <a:lnSpc>
                <a:spcPct val="115000"/>
              </a:lnSpc>
              <a:spcBef>
                <a:spcPts val="0"/>
              </a:spcBef>
              <a:spcAft>
                <a:spcPts val="0"/>
              </a:spcAft>
              <a:buClr>
                <a:schemeClr val="dk2"/>
              </a:buClr>
              <a:buSzPts val="1800"/>
              <a:buFont typeface="Arial" panose="020B0604020202020204" pitchFamily="34" charset="0"/>
              <a:buChar char="•"/>
            </a:pPr>
            <a:r>
              <a:rPr lang="en-CA" sz="240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Paint a rock or make a card</a:t>
            </a:r>
          </a:p>
          <a:p>
            <a:pPr marL="400050" lvl="0" indent="-285750" algn="l" rtl="0">
              <a:lnSpc>
                <a:spcPct val="115000"/>
              </a:lnSpc>
              <a:spcBef>
                <a:spcPts val="0"/>
              </a:spcBef>
              <a:spcAft>
                <a:spcPts val="0"/>
              </a:spcAft>
              <a:buClr>
                <a:schemeClr val="dk2"/>
              </a:buClr>
              <a:buSzPts val="1800"/>
              <a:buFont typeface="Arial" panose="020B0604020202020204" pitchFamily="34" charset="0"/>
              <a:buChar char="•"/>
            </a:pPr>
            <a:r>
              <a:rPr lang="en-CA" sz="240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List 5 activities you would like to do in a “perfect day” with your grandparent or other person you love spending time with</a:t>
            </a:r>
          </a:p>
          <a:p>
            <a:pPr marL="400050" lvl="0" indent="-285750" algn="l" rtl="0">
              <a:lnSpc>
                <a:spcPct val="115000"/>
              </a:lnSpc>
              <a:spcBef>
                <a:spcPts val="0"/>
              </a:spcBef>
              <a:spcAft>
                <a:spcPts val="0"/>
              </a:spcAft>
              <a:buClr>
                <a:schemeClr val="dk2"/>
              </a:buClr>
              <a:buSzPts val="1800"/>
              <a:buFont typeface="Arial" panose="020B0604020202020204" pitchFamily="34" charset="0"/>
              <a:buChar char="•"/>
            </a:pPr>
            <a:r>
              <a:rPr lang="en-CA" sz="240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Act out the day you heard about in the poem</a:t>
            </a:r>
          </a:p>
          <a:p>
            <a:pPr marL="400050" lvl="0" indent="-285750" algn="l" rtl="0">
              <a:lnSpc>
                <a:spcPct val="115000"/>
              </a:lnSpc>
              <a:spcBef>
                <a:spcPts val="0"/>
              </a:spcBef>
              <a:spcAft>
                <a:spcPts val="0"/>
              </a:spcAft>
              <a:buClr>
                <a:schemeClr val="dk2"/>
              </a:buClr>
              <a:buSzPts val="1800"/>
              <a:buFont typeface="Arial" panose="020B0604020202020204" pitchFamily="34" charset="0"/>
              <a:buChar char="•"/>
            </a:pPr>
            <a:r>
              <a:rPr lang="en-CA" sz="240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choose one activity you do with a grandparent or other family member and tell the class about it</a:t>
            </a:r>
          </a:p>
          <a:p>
            <a:pPr marL="114300" lvl="0" algn="l" rtl="0">
              <a:lnSpc>
                <a:spcPct val="115000"/>
              </a:lnSpc>
              <a:spcBef>
                <a:spcPts val="0"/>
              </a:spcBef>
              <a:spcAft>
                <a:spcPts val="0"/>
              </a:spcAft>
              <a:buClr>
                <a:schemeClr val="dk2"/>
              </a:buClr>
              <a:buSzPts val="1800"/>
            </a:pPr>
            <a:endPar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Tree>
    <p:extLst>
      <p:ext uri="{BB962C8B-B14F-4D97-AF65-F5344CB8AC3E}">
        <p14:creationId xmlns:p14="http://schemas.microsoft.com/office/powerpoint/2010/main" val="1286949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C09478-835F-E94D-EB19-DF8FE02D6C21}"/>
              </a:ext>
            </a:extLst>
          </p:cNvPr>
          <p:cNvSpPr/>
          <p:nvPr/>
        </p:nvSpPr>
        <p:spPr>
          <a:xfrm>
            <a:off x="0" y="-11970"/>
            <a:ext cx="12192000" cy="1093189"/>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204;p29">
            <a:extLst>
              <a:ext uri="{FF2B5EF4-FFF2-40B4-BE49-F238E27FC236}">
                <a16:creationId xmlns:a16="http://schemas.microsoft.com/office/drawing/2014/main" id="{CFEC6B6F-3CC5-1B70-5B44-AE6FCA0FD7C8}"/>
              </a:ext>
            </a:extLst>
          </p:cNvPr>
          <p:cNvSpPr txBox="1"/>
          <p:nvPr/>
        </p:nvSpPr>
        <p:spPr>
          <a:xfrm>
            <a:off x="522143" y="78866"/>
            <a:ext cx="10515536" cy="563100"/>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MORE POEMS &amp; ACTIVITIES…</a:t>
            </a:r>
          </a:p>
        </p:txBody>
      </p:sp>
      <p:sp>
        <p:nvSpPr>
          <p:cNvPr id="8" name="Google Shape;196;p28">
            <a:extLst>
              <a:ext uri="{FF2B5EF4-FFF2-40B4-BE49-F238E27FC236}">
                <a16:creationId xmlns:a16="http://schemas.microsoft.com/office/drawing/2014/main" id="{27A778A9-0755-AB60-3DFD-192BCC1CFCBB}"/>
              </a:ext>
            </a:extLst>
          </p:cNvPr>
          <p:cNvSpPr txBox="1"/>
          <p:nvPr/>
        </p:nvSpPr>
        <p:spPr>
          <a:xfrm>
            <a:off x="712838" y="1407545"/>
            <a:ext cx="10766323" cy="4042909"/>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Grab a print-ready, PDF version of the poem along with more teaching ideas and inspiration at </a:t>
            </a:r>
            <a:r>
              <a:rPr lang="en-CA" b="1" dirty="0">
                <a:solidFill>
                  <a:srgbClr val="C52F4E"/>
                </a:solidFill>
                <a:latin typeface="Urbanist Black" panose="020B0A04040200000203" pitchFamily="34" charset="77"/>
                <a:ea typeface="Urbanist Black" panose="020B0A04040200000203" pitchFamily="34" charset="77"/>
                <a:cs typeface="Urbanist Black" panose="020B0A04040200000203" pitchFamily="34" charset="77"/>
                <a:sym typeface="Caveat Medium"/>
              </a:rPr>
              <a:t>KimTHarrison.ca – Teacher Resources</a:t>
            </a:r>
          </a:p>
          <a:p>
            <a:pPr marL="114300" lvl="0" algn="l"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Browse other poems on a variety of curriculum-friendly topics on my website – </a:t>
            </a: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 </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or my </a:t>
            </a: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YouTube channel</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r>
              <a:rPr lang="en-CA" u="sng">
                <a:latin typeface="Urbanist Medium" panose="020B0A04040200000203" pitchFamily="34" charset="77"/>
                <a:ea typeface="Urbanist Medium" panose="020B0A04040200000203" pitchFamily="34" charset="77"/>
                <a:cs typeface="Urbanist Medium" panose="020B0A04040200000203" pitchFamily="34" charset="77"/>
                <a:hlinkClick r:id="rId3"/>
              </a:rPr>
              <a:t>https://www.youtube.com/@KimTHarrison/videos</a:t>
            </a:r>
            <a:r>
              <a:rPr lang="en-CA">
                <a:latin typeface="Urbanist Medium" panose="020B0A04040200000203" pitchFamily="34" charset="77"/>
                <a:ea typeface="Urbanist Medium" panose="020B0A04040200000203" pitchFamily="34" charset="77"/>
                <a:cs typeface="Urbanist Medium" panose="020B0A04040200000203" pitchFamily="34" charset="77"/>
              </a:rPr>
              <a:t> </a:t>
            </a: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Poetry Pause with Dr. Kim</a:t>
            </a:r>
            <a:r>
              <a:rPr lang="en-CA" b="1"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videos</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include a short interactive mindfulness introduction before a poem read by me, the poet! </a:t>
            </a:r>
            <a:r>
              <a:rPr lang="en-CA"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Poetry Time</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r>
              <a:rPr lang="en-CA"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with Dr. Kim </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videos include the poem and a visual narrative. </a:t>
            </a: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pic>
        <p:nvPicPr>
          <p:cNvPr id="11" name="Picture 10" descr="A close-up of a logo&#10;&#10;AI-generated content may be incorrect.">
            <a:extLst>
              <a:ext uri="{FF2B5EF4-FFF2-40B4-BE49-F238E27FC236}">
                <a16:creationId xmlns:a16="http://schemas.microsoft.com/office/drawing/2014/main" id="{853C81F7-B026-1522-F2D8-577C7DB88053}"/>
              </a:ext>
            </a:extLst>
          </p:cNvPr>
          <p:cNvPicPr>
            <a:picLocks noChangeAspect="1"/>
          </p:cNvPicPr>
          <p:nvPr/>
        </p:nvPicPr>
        <p:blipFill>
          <a:blip r:embed="rId4"/>
          <a:stretch>
            <a:fillRect/>
          </a:stretch>
        </p:blipFill>
        <p:spPr>
          <a:xfrm>
            <a:off x="2627161" y="4719485"/>
            <a:ext cx="6937675" cy="1902541"/>
          </a:xfrm>
          <a:prstGeom prst="rect">
            <a:avLst/>
          </a:prstGeom>
        </p:spPr>
      </p:pic>
      <p:sp>
        <p:nvSpPr>
          <p:cNvPr id="12" name="Rectangle 11">
            <a:extLst>
              <a:ext uri="{FF2B5EF4-FFF2-40B4-BE49-F238E27FC236}">
                <a16:creationId xmlns:a16="http://schemas.microsoft.com/office/drawing/2014/main" id="{865D8AF1-41BC-118F-6D94-75C27860410E}"/>
              </a:ext>
            </a:extLst>
          </p:cNvPr>
          <p:cNvSpPr/>
          <p:nvPr/>
        </p:nvSpPr>
        <p:spPr>
          <a:xfrm>
            <a:off x="-1" y="4396457"/>
            <a:ext cx="12192000" cy="323028"/>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3851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98BA9-4C85-9232-1E70-0B994D527661}"/>
            </a:ext>
          </a:extLst>
        </p:cNvPr>
        <p:cNvGrpSpPr/>
        <p:nvPr/>
      </p:nvGrpSpPr>
      <p:grpSpPr>
        <a:xfrm>
          <a:off x="0" y="0"/>
          <a:ext cx="0" cy="0"/>
          <a:chOff x="0" y="0"/>
          <a:chExt cx="0" cy="0"/>
        </a:xfrm>
      </p:grpSpPr>
      <p:sp>
        <p:nvSpPr>
          <p:cNvPr id="2" name="Google Shape;204;p29">
            <a:extLst>
              <a:ext uri="{FF2B5EF4-FFF2-40B4-BE49-F238E27FC236}">
                <a16:creationId xmlns:a16="http://schemas.microsoft.com/office/drawing/2014/main" id="{114EF790-1950-5895-9E56-8C3DFCCC11A1}"/>
              </a:ext>
            </a:extLst>
          </p:cNvPr>
          <p:cNvSpPr txBox="1"/>
          <p:nvPr/>
        </p:nvSpPr>
        <p:spPr>
          <a:xfrm>
            <a:off x="6801301" y="1051112"/>
            <a:ext cx="3612460" cy="563100"/>
          </a:xfrm>
          <a:prstGeom prst="rect">
            <a:avLst/>
          </a:prstGeom>
          <a:noFill/>
          <a:ln>
            <a:noFill/>
          </a:ln>
        </p:spPr>
        <p:txBody>
          <a:bodyPr spcFirstLastPara="1" wrap="square" lIns="91425" tIns="91425" rIns="91425" bIns="91425" anchor="t" anchorCtr="0">
            <a:noAutofit/>
          </a:bodyPr>
          <a:lstStyle/>
          <a:p>
            <a:r>
              <a:rPr lang="en-US" sz="2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About Dr. Kim </a:t>
            </a:r>
          </a:p>
        </p:txBody>
      </p:sp>
      <p:sp>
        <p:nvSpPr>
          <p:cNvPr id="3" name="Google Shape;196;p28">
            <a:extLst>
              <a:ext uri="{FF2B5EF4-FFF2-40B4-BE49-F238E27FC236}">
                <a16:creationId xmlns:a16="http://schemas.microsoft.com/office/drawing/2014/main" id="{13060F96-2E36-5D1E-8F8B-3B362CEE2501}"/>
              </a:ext>
            </a:extLst>
          </p:cNvPr>
          <p:cNvSpPr txBox="1"/>
          <p:nvPr/>
        </p:nvSpPr>
        <p:spPr>
          <a:xfrm>
            <a:off x="6655886" y="1406036"/>
            <a:ext cx="5100672" cy="5039064"/>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Dr. Kim’s full name is Kim T. Harrison. She is a writer, poet, and teacher, who was born in England but moved to Canada a long time ago and now lives on the beautiful island of Newfoundland.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Dr. Kim can’t help fix a broken leg or a sore throat, but she can prescribe poetry reading and writing activities! She’s a “doctor” because she has a PhD in French literature and cultural studies. This means she’s read and written about A LOT of books and poems. When she was a kid, her favourite book had lots of different poems in it. She still reads these poems today and now writes her own because she loves the sound and feel of words, and the magic that happens when those words work together to create new worlds.   </a:t>
            </a:r>
          </a:p>
          <a:p>
            <a:pPr marL="114300" lvl="0" algn="l" rtl="0">
              <a:lnSpc>
                <a:spcPct val="115000"/>
              </a:lnSpc>
              <a:spcBef>
                <a:spcPts val="0"/>
              </a:spcBef>
              <a:spcAft>
                <a:spcPts val="0"/>
              </a:spcAft>
              <a:buClr>
                <a:schemeClr val="dk2"/>
              </a:buClr>
              <a:buSzPts val="1800"/>
            </a:pPr>
            <a:endParaRPr lang="en-CA" sz="9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Find out more at: </a:t>
            </a:r>
            <a:r>
              <a:rPr lang="en-CA" sz="1600" b="1"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5" name="Rectangle 4">
            <a:extLst>
              <a:ext uri="{FF2B5EF4-FFF2-40B4-BE49-F238E27FC236}">
                <a16:creationId xmlns:a16="http://schemas.microsoft.com/office/drawing/2014/main" id="{408A6983-F22D-C532-CFD1-CDD3CBA595B4}"/>
              </a:ext>
            </a:extLst>
          </p:cNvPr>
          <p:cNvSpPr/>
          <p:nvPr/>
        </p:nvSpPr>
        <p:spPr>
          <a:xfrm>
            <a:off x="0" y="-11970"/>
            <a:ext cx="12192000" cy="1093189"/>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204;p29">
            <a:extLst>
              <a:ext uri="{FF2B5EF4-FFF2-40B4-BE49-F238E27FC236}">
                <a16:creationId xmlns:a16="http://schemas.microsoft.com/office/drawing/2014/main" id="{643F56D8-4A39-6524-D035-D18800747D3E}"/>
              </a:ext>
            </a:extLst>
          </p:cNvPr>
          <p:cNvSpPr txBox="1"/>
          <p:nvPr/>
        </p:nvSpPr>
        <p:spPr>
          <a:xfrm>
            <a:off x="-101775" y="84503"/>
            <a:ext cx="10515536" cy="563100"/>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THANK YOU &amp; HAPPY POETRY TEACHING!</a:t>
            </a:r>
          </a:p>
        </p:txBody>
      </p:sp>
      <p:sp>
        <p:nvSpPr>
          <p:cNvPr id="4" name="Oval 3">
            <a:extLst>
              <a:ext uri="{FF2B5EF4-FFF2-40B4-BE49-F238E27FC236}">
                <a16:creationId xmlns:a16="http://schemas.microsoft.com/office/drawing/2014/main" id="{F4615C7D-D10F-E126-2277-CBFA3A50DE66}"/>
              </a:ext>
            </a:extLst>
          </p:cNvPr>
          <p:cNvSpPr/>
          <p:nvPr/>
        </p:nvSpPr>
        <p:spPr>
          <a:xfrm>
            <a:off x="10104938" y="55454"/>
            <a:ext cx="1487295" cy="1429274"/>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204;p29">
            <a:extLst>
              <a:ext uri="{FF2B5EF4-FFF2-40B4-BE49-F238E27FC236}">
                <a16:creationId xmlns:a16="http://schemas.microsoft.com/office/drawing/2014/main" id="{058177EB-D2B4-0F7B-1CBF-62D15C4A1445}"/>
              </a:ext>
            </a:extLst>
          </p:cNvPr>
          <p:cNvSpPr txBox="1"/>
          <p:nvPr/>
        </p:nvSpPr>
        <p:spPr>
          <a:xfrm>
            <a:off x="214204" y="1077927"/>
            <a:ext cx="3196013" cy="563100"/>
          </a:xfrm>
          <a:prstGeom prst="rect">
            <a:avLst/>
          </a:prstGeom>
          <a:noFill/>
          <a:ln>
            <a:noFill/>
          </a:ln>
        </p:spPr>
        <p:txBody>
          <a:bodyPr spcFirstLastPara="1" wrap="square" lIns="91425" tIns="91425" rIns="91425" bIns="91425" anchor="t" anchorCtr="0">
            <a:noAutofit/>
          </a:bodyPr>
          <a:lstStyle/>
          <a:p>
            <a:r>
              <a:rPr lang="en-US" sz="2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Copyright &amp; Terms of Use </a:t>
            </a:r>
          </a:p>
        </p:txBody>
      </p:sp>
      <p:sp>
        <p:nvSpPr>
          <p:cNvPr id="8" name="Google Shape;196;p28">
            <a:extLst>
              <a:ext uri="{FF2B5EF4-FFF2-40B4-BE49-F238E27FC236}">
                <a16:creationId xmlns:a16="http://schemas.microsoft.com/office/drawing/2014/main" id="{EC4CD885-1669-17B5-E826-E2927CFFCE6E}"/>
              </a:ext>
            </a:extLst>
          </p:cNvPr>
          <p:cNvSpPr txBox="1"/>
          <p:nvPr/>
        </p:nvSpPr>
        <p:spPr>
          <a:xfrm>
            <a:off x="96773" y="1429274"/>
            <a:ext cx="5618861" cy="513827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Original poems or stories are copyright © Kim T. Harrison, 2026</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Fonts credit: Google Fonts (Urbanist; Caveat)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Additional images and video creation: Canva Pro</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 have permission to use this resource for educational purposes only.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Any re-selling is prohibited; similarly, re-sharing without attribution is prohibited.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sharing this poem or story with other educators, please include link to my website: </a:t>
            </a:r>
            <a:r>
              <a:rPr lang="en-CA" sz="1600" dirty="0" err="1">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and/or my full name, Kim T. Harrison</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you have questions, would like to provide feedback, or need a poem about a sleepy snail, please get in touch: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4"/>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endPar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5646843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284</TotalTime>
  <Words>598</Words>
  <Application>Microsoft Macintosh PowerPoint</Application>
  <PresentationFormat>Widescreen</PresentationFormat>
  <Paragraphs>85</Paragraphs>
  <Slides>5</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Aptos</vt:lpstr>
      <vt:lpstr>Arial</vt:lpstr>
      <vt:lpstr>Caveat</vt:lpstr>
      <vt:lpstr>Urbanist Black</vt:lpstr>
      <vt:lpstr>Urbanist Medium</vt:lpstr>
      <vt:lpstr>Urbanist SemiBold</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Harrison</dc:creator>
  <cp:lastModifiedBy>Kim Harrison</cp:lastModifiedBy>
  <cp:revision>28</cp:revision>
  <dcterms:created xsi:type="dcterms:W3CDTF">2024-04-25T00:29:33Z</dcterms:created>
  <dcterms:modified xsi:type="dcterms:W3CDTF">2026-06-30T16:11:20Z</dcterms:modified>
</cp:coreProperties>
</file>