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64" r:id="rId4"/>
    <p:sldId id="260"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F4E"/>
    <a:srgbClr val="F6D611"/>
    <a:srgbClr val="053F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30"/>
    <p:restoredTop sz="94689"/>
  </p:normalViewPr>
  <p:slideViewPr>
    <p:cSldViewPr snapToGrid="0">
      <p:cViewPr varScale="1">
        <p:scale>
          <a:sx n="88" d="100"/>
          <a:sy n="88" d="100"/>
        </p:scale>
        <p:origin x="71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91408A-D10D-784D-A39B-24997F1FEEA2}" type="datetimeFigureOut">
              <a:t>6/25/26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4B893-ACDB-0245-BAE1-D9789906DC4A}" type="slidenum">
              <a:t>‹#›</a:t>
            </a:fld>
            <a:endParaRPr lang="en-US"/>
          </a:p>
        </p:txBody>
      </p:sp>
    </p:spTree>
    <p:extLst>
      <p:ext uri="{BB962C8B-B14F-4D97-AF65-F5344CB8AC3E}">
        <p14:creationId xmlns:p14="http://schemas.microsoft.com/office/powerpoint/2010/main" val="2624871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E4B893-ACDB-0245-BAE1-D9789906DC4A}" type="slidenum">
              <a:t>4</a:t>
            </a:fld>
            <a:endParaRPr lang="en-US"/>
          </a:p>
        </p:txBody>
      </p:sp>
    </p:spTree>
    <p:extLst>
      <p:ext uri="{BB962C8B-B14F-4D97-AF65-F5344CB8AC3E}">
        <p14:creationId xmlns:p14="http://schemas.microsoft.com/office/powerpoint/2010/main" val="677798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83E2B-DE7B-5458-DED6-7937DA304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2A888-5B9B-F148-6013-EF37D1A51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E16C9-767F-C1E8-BD28-2B1954244B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52D674-3CE3-D48C-1CC7-C735ABD14BD6}"/>
              </a:ext>
            </a:extLst>
          </p:cNvPr>
          <p:cNvSpPr>
            <a:spLocks noGrp="1"/>
          </p:cNvSpPr>
          <p:nvPr>
            <p:ph type="sldNum" sz="quarter" idx="5"/>
          </p:nvPr>
        </p:nvSpPr>
        <p:spPr/>
        <p:txBody>
          <a:bodyPr/>
          <a:lstStyle/>
          <a:p>
            <a:fld id="{13E4B893-ACDB-0245-BAE1-D9789906DC4A}" type="slidenum">
              <a:t>5</a:t>
            </a:fld>
            <a:endParaRPr lang="en-US"/>
          </a:p>
        </p:txBody>
      </p:sp>
    </p:spTree>
    <p:extLst>
      <p:ext uri="{BB962C8B-B14F-4D97-AF65-F5344CB8AC3E}">
        <p14:creationId xmlns:p14="http://schemas.microsoft.com/office/powerpoint/2010/main" val="396353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6/25/26</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KimTHarrison/video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mailto:kimtharrisonwrites@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EC5CEAE-CA2A-A856-045E-F9412164B85A}"/>
              </a:ext>
            </a:extLst>
          </p:cNvPr>
          <p:cNvSpPr/>
          <p:nvPr/>
        </p:nvSpPr>
        <p:spPr>
          <a:xfrm>
            <a:off x="0" y="2053225"/>
            <a:ext cx="12188447" cy="461932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F636C9E-D386-323C-B9E4-780712F0ABD1}"/>
              </a:ext>
            </a:extLst>
          </p:cNvPr>
          <p:cNvSpPr/>
          <p:nvPr/>
        </p:nvSpPr>
        <p:spPr>
          <a:xfrm>
            <a:off x="3966339" y="2137409"/>
            <a:ext cx="3606931" cy="4420558"/>
          </a:xfrm>
          <a:prstGeom prst="rect">
            <a:avLst/>
          </a:prstGeom>
          <a:solidFill>
            <a:srgbClr val="F6D611"/>
          </a:solidFill>
          <a:ln w="57150">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A1AAB8-6CC3-746C-B62F-135FF97A7BED}"/>
              </a:ext>
            </a:extLst>
          </p:cNvPr>
          <p:cNvSpPr/>
          <p:nvPr/>
        </p:nvSpPr>
        <p:spPr>
          <a:xfrm>
            <a:off x="0" y="-11970"/>
            <a:ext cx="12192000" cy="2065195"/>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04;p29">
            <a:extLst>
              <a:ext uri="{FF2B5EF4-FFF2-40B4-BE49-F238E27FC236}">
                <a16:creationId xmlns:a16="http://schemas.microsoft.com/office/drawing/2014/main" id="{B1323302-8E71-5162-9AC3-584F962F87F8}"/>
              </a:ext>
            </a:extLst>
          </p:cNvPr>
          <p:cNvSpPr txBox="1"/>
          <p:nvPr/>
        </p:nvSpPr>
        <p:spPr>
          <a:xfrm>
            <a:off x="512036" y="103928"/>
            <a:ext cx="10515536" cy="1873433"/>
          </a:xfrm>
          <a:prstGeom prst="rect">
            <a:avLst/>
          </a:prstGeom>
          <a:noFill/>
          <a:ln>
            <a:noFill/>
          </a:ln>
        </p:spPr>
        <p:txBody>
          <a:bodyPr spcFirstLastPara="1" wrap="square" lIns="91425" tIns="91425" rIns="91425" bIns="91425" anchor="t" anchorCtr="0">
            <a:noAutofit/>
          </a:bodyPr>
          <a:lstStyle/>
          <a:p>
            <a:pPr algn="ctr"/>
            <a:r>
              <a:rPr lang="en-US" sz="5400" b="1">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“What Will You Make Today?” </a:t>
            </a: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POEM</a:t>
            </a:r>
          </a:p>
          <a:p>
            <a:pPr algn="ctr"/>
            <a:endPar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a:p>
            <a:pPr algn="ctr"/>
            <a:endPar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4" name="Rectangle 3">
            <a:extLst>
              <a:ext uri="{FF2B5EF4-FFF2-40B4-BE49-F238E27FC236}">
                <a16:creationId xmlns:a16="http://schemas.microsoft.com/office/drawing/2014/main" id="{B3A819F2-C445-631C-5D65-22737FBA1AAA}"/>
              </a:ext>
            </a:extLst>
          </p:cNvPr>
          <p:cNvSpPr/>
          <p:nvPr/>
        </p:nvSpPr>
        <p:spPr>
          <a:xfrm>
            <a:off x="10058400" y="451556"/>
            <a:ext cx="2131824" cy="1287588"/>
          </a:xfrm>
          <a:prstGeom prst="rect">
            <a:avLst/>
          </a:prstGeom>
          <a:solidFill>
            <a:srgbClr val="C52F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058400" y="592321"/>
            <a:ext cx="2130047" cy="830997"/>
          </a:xfrm>
          <a:prstGeom prst="rect">
            <a:avLst/>
          </a:prstGeom>
          <a:noFill/>
          <a:ln>
            <a:noFill/>
          </a:ln>
        </p:spPr>
        <p:txBody>
          <a:bodyPr wrap="square" rtlCol="0">
            <a:spAutoFit/>
          </a:bodyPr>
          <a:lstStyle/>
          <a:p>
            <a:pPr marL="0" lvl="0" indent="0" algn="r" rtl="0">
              <a:spcBef>
                <a:spcPts val="0"/>
              </a:spcBef>
              <a:spcAft>
                <a:spcPts val="0"/>
              </a:spcAft>
              <a:buNone/>
            </a:pPr>
            <a:r>
              <a:rPr lang="en-CA" sz="2400" b="1">
                <a:solidFill>
                  <a:schemeClr val="bg1"/>
                </a:solidFill>
                <a:latin typeface="Urbanist Black"/>
                <a:ea typeface="Urbanist Black"/>
                <a:cs typeface="Urbanist Black"/>
                <a:sym typeface="Urbanist"/>
              </a:rPr>
              <a:t>Grades pre-K-K</a:t>
            </a:r>
            <a:endParaRPr lang="en-CA" sz="2400" b="1" dirty="0">
              <a:solidFill>
                <a:schemeClr val="bg1"/>
              </a:solidFill>
              <a:latin typeface="Urbanist Black"/>
              <a:ea typeface="Urbanist Black"/>
              <a:cs typeface="Urbanist Black"/>
              <a:sym typeface="Urbanist"/>
            </a:endParaRPr>
          </a:p>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ESL, ELL </a:t>
            </a:r>
          </a:p>
        </p:txBody>
      </p:sp>
      <p:sp>
        <p:nvSpPr>
          <p:cNvPr id="14" name="Rectangle 13">
            <a:extLst>
              <a:ext uri="{FF2B5EF4-FFF2-40B4-BE49-F238E27FC236}">
                <a16:creationId xmlns:a16="http://schemas.microsoft.com/office/drawing/2014/main" id="{ABF719D0-E37D-4AE6-590A-E7144BD412E8}"/>
              </a:ext>
            </a:extLst>
          </p:cNvPr>
          <p:cNvSpPr/>
          <p:nvPr/>
        </p:nvSpPr>
        <p:spPr>
          <a:xfrm rot="20832950">
            <a:off x="543686" y="2087111"/>
            <a:ext cx="3606931" cy="4122889"/>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rminator 14">
            <a:extLst>
              <a:ext uri="{FF2B5EF4-FFF2-40B4-BE49-F238E27FC236}">
                <a16:creationId xmlns:a16="http://schemas.microsoft.com/office/drawing/2014/main" id="{E089507E-E99D-7D47-D110-C3381AF2853C}"/>
              </a:ext>
            </a:extLst>
          </p:cNvPr>
          <p:cNvSpPr/>
          <p:nvPr/>
        </p:nvSpPr>
        <p:spPr>
          <a:xfrm rot="20836218">
            <a:off x="739562" y="5445782"/>
            <a:ext cx="4153491" cy="889008"/>
          </a:xfrm>
          <a:prstGeom prst="flowChartTerminator">
            <a:avLst/>
          </a:prstGeom>
          <a:solidFill>
            <a:srgbClr val="F6D611"/>
          </a:solid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rot="20861963">
            <a:off x="888823" y="5661787"/>
            <a:ext cx="3654486" cy="569888"/>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1900" dirty="0">
                <a:solidFill>
                  <a:srgbClr val="C52F4E"/>
                </a:solidFill>
                <a:latin typeface="Urbanist Medium"/>
                <a:ea typeface="Urbanist Medium"/>
                <a:cs typeface="Urbanist Medium"/>
                <a:sym typeface="Urbanist"/>
              </a:rPr>
              <a:t>Original poem by Kim T. Harrison</a:t>
            </a:r>
          </a:p>
          <a:p>
            <a:pPr marL="0" lvl="0" indent="0" algn="ctr" rtl="0">
              <a:spcBef>
                <a:spcPts val="0"/>
              </a:spcBef>
              <a:spcAft>
                <a:spcPts val="0"/>
              </a:spcAft>
              <a:buNone/>
            </a:pPr>
            <a:endParaRPr sz="1900" dirty="0">
              <a:solidFill>
                <a:srgbClr val="C52F4E"/>
              </a:solidFill>
              <a:latin typeface="Urbanist Medium"/>
              <a:ea typeface="Urbanist Medium"/>
              <a:cs typeface="Urbanist Medium"/>
              <a:sym typeface="Urbanist"/>
            </a:endParaRPr>
          </a:p>
        </p:txBody>
      </p:sp>
      <p:sp>
        <p:nvSpPr>
          <p:cNvPr id="17" name="Rectangle 16">
            <a:extLst>
              <a:ext uri="{FF2B5EF4-FFF2-40B4-BE49-F238E27FC236}">
                <a16:creationId xmlns:a16="http://schemas.microsoft.com/office/drawing/2014/main" id="{8C53D93F-6171-BB0F-CDDE-3835F9CB5D6D}"/>
              </a:ext>
            </a:extLst>
          </p:cNvPr>
          <p:cNvSpPr/>
          <p:nvPr/>
        </p:nvSpPr>
        <p:spPr>
          <a:xfrm rot="999264">
            <a:off x="7530415" y="1968995"/>
            <a:ext cx="3848254" cy="4430481"/>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rminator 5">
            <a:extLst>
              <a:ext uri="{FF2B5EF4-FFF2-40B4-BE49-F238E27FC236}">
                <a16:creationId xmlns:a16="http://schemas.microsoft.com/office/drawing/2014/main" id="{A21BCAA8-9500-5E77-F612-29E023A84ED6}"/>
              </a:ext>
            </a:extLst>
          </p:cNvPr>
          <p:cNvSpPr/>
          <p:nvPr/>
        </p:nvSpPr>
        <p:spPr>
          <a:xfrm rot="1086073">
            <a:off x="6752410" y="5474382"/>
            <a:ext cx="4153491" cy="889008"/>
          </a:xfrm>
          <a:prstGeom prst="flowChartTerminator">
            <a:avLst/>
          </a:prstGeom>
          <a:solidFill>
            <a:srgbClr val="F6D611"/>
          </a:solid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AA35B96-ACCD-F10A-1D6F-3A80C75BF41E}"/>
              </a:ext>
            </a:extLst>
          </p:cNvPr>
          <p:cNvPicPr>
            <a:picLocks noChangeAspect="1"/>
          </p:cNvPicPr>
          <p:nvPr/>
        </p:nvPicPr>
        <p:blipFill>
          <a:blip r:embed="rId2"/>
          <a:stretch>
            <a:fillRect/>
          </a:stretch>
        </p:blipFill>
        <p:spPr>
          <a:xfrm>
            <a:off x="4205307" y="2314519"/>
            <a:ext cx="3148829" cy="4095068"/>
          </a:xfrm>
          <a:prstGeom prst="rect">
            <a:avLst/>
          </a:prstGeom>
        </p:spPr>
      </p:pic>
      <p:sp>
        <p:nvSpPr>
          <p:cNvPr id="7" name="Google Shape;55;p13">
            <a:extLst>
              <a:ext uri="{FF2B5EF4-FFF2-40B4-BE49-F238E27FC236}">
                <a16:creationId xmlns:a16="http://schemas.microsoft.com/office/drawing/2014/main" id="{6CFBC540-052D-BA75-9E8A-F0DA920ED665}"/>
              </a:ext>
            </a:extLst>
          </p:cNvPr>
          <p:cNvSpPr txBox="1">
            <a:spLocks/>
          </p:cNvSpPr>
          <p:nvPr/>
        </p:nvSpPr>
        <p:spPr>
          <a:xfrm rot="1146654">
            <a:off x="7001912" y="5661787"/>
            <a:ext cx="3654486" cy="569888"/>
          </a:xfrm>
          <a:prstGeom prst="rect">
            <a:avLst/>
          </a:prstGeom>
        </p:spPr>
        <p:txBody>
          <a:bodyPr spcFirstLastPara="1" vert="horz" wrap="square" lIns="91425" tIns="91425" rIns="91425" bIns="91425" rtlCol="0" anchor="t"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aveat"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pPr>
            <a:r>
              <a:rPr lang="en-CA" sz="1900">
                <a:solidFill>
                  <a:srgbClr val="C52F4E"/>
                </a:solidFill>
                <a:latin typeface="Urbanist Medium"/>
                <a:ea typeface="Urbanist Medium"/>
                <a:cs typeface="Urbanist Medium"/>
                <a:sym typeface="Urbanist"/>
              </a:rPr>
              <a:t>Art by Farida Zaman</a:t>
            </a:r>
          </a:p>
          <a:p>
            <a:pPr>
              <a:spcBef>
                <a:spcPts val="0"/>
              </a:spcBef>
            </a:pPr>
            <a:endParaRPr lang="en-CA" sz="1900" dirty="0">
              <a:solidFill>
                <a:srgbClr val="C52F4E"/>
              </a:solidFill>
              <a:latin typeface="Urbanist Medium"/>
              <a:ea typeface="Urbanist Medium"/>
              <a:cs typeface="Urbanist Medium"/>
              <a:sym typeface="Urbanist"/>
            </a:endParaRPr>
          </a:p>
        </p:txBody>
      </p:sp>
      <p:pic>
        <p:nvPicPr>
          <p:cNvPr id="11" name="Picture 10">
            <a:extLst>
              <a:ext uri="{FF2B5EF4-FFF2-40B4-BE49-F238E27FC236}">
                <a16:creationId xmlns:a16="http://schemas.microsoft.com/office/drawing/2014/main" id="{4864FBD1-BCBF-1F94-9C54-B74D2947912A}"/>
              </a:ext>
            </a:extLst>
          </p:cNvPr>
          <p:cNvPicPr>
            <a:picLocks noChangeAspect="1"/>
          </p:cNvPicPr>
          <p:nvPr/>
        </p:nvPicPr>
        <p:blipFill>
          <a:blip r:embed="rId3"/>
          <a:stretch>
            <a:fillRect/>
          </a:stretch>
        </p:blipFill>
        <p:spPr>
          <a:xfrm rot="20751020">
            <a:off x="638298" y="2298134"/>
            <a:ext cx="3239358" cy="2598235"/>
          </a:xfrm>
          <a:prstGeom prst="rect">
            <a:avLst/>
          </a:prstGeom>
        </p:spPr>
      </p:pic>
      <p:pic>
        <p:nvPicPr>
          <p:cNvPr id="19" name="Picture 18">
            <a:extLst>
              <a:ext uri="{FF2B5EF4-FFF2-40B4-BE49-F238E27FC236}">
                <a16:creationId xmlns:a16="http://schemas.microsoft.com/office/drawing/2014/main" id="{41F3745A-F32F-F744-E0C8-434220E3F4F9}"/>
              </a:ext>
            </a:extLst>
          </p:cNvPr>
          <p:cNvPicPr>
            <a:picLocks noChangeAspect="1"/>
          </p:cNvPicPr>
          <p:nvPr/>
        </p:nvPicPr>
        <p:blipFill>
          <a:blip r:embed="rId4"/>
          <a:stretch>
            <a:fillRect/>
          </a:stretch>
        </p:blipFill>
        <p:spPr>
          <a:xfrm rot="1090715">
            <a:off x="7941990" y="2323417"/>
            <a:ext cx="3350977" cy="2687763"/>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92BCB3B6-8296-5BFF-2544-501AF7F62647}"/>
              </a:ext>
            </a:extLst>
          </p:cNvPr>
          <p:cNvSpPr txBox="1"/>
          <p:nvPr/>
        </p:nvSpPr>
        <p:spPr>
          <a:xfrm>
            <a:off x="524152" y="362517"/>
            <a:ext cx="4817105" cy="5544797"/>
          </a:xfrm>
          <a:prstGeom prst="rect">
            <a:avLst/>
          </a:prstGeom>
          <a:noFill/>
          <a:ln>
            <a:noFill/>
          </a:ln>
        </p:spPr>
        <p:txBody>
          <a:bodyPr spcFirstLastPara="1" wrap="square" lIns="91425" tIns="91425" rIns="91425" bIns="91425" anchor="t" anchorCtr="0">
            <a:noAutofit/>
          </a:bodyPr>
          <a:lstStyle/>
          <a:p>
            <a:r>
              <a:rPr lang="en-CA" sz="2400"/>
              <a:t>On Monday I made a rocket ship</a:t>
            </a:r>
          </a:p>
          <a:p>
            <a:r>
              <a:rPr lang="en-CA" sz="2400"/>
              <a:t>And flew it into space  </a:t>
            </a:r>
          </a:p>
          <a:p>
            <a:r>
              <a:rPr lang="en-CA" sz="2400"/>
              <a:t> </a:t>
            </a:r>
          </a:p>
          <a:p>
            <a:r>
              <a:rPr lang="en-CA" sz="2400"/>
              <a:t>On Tuesday I made a dinosaur</a:t>
            </a:r>
          </a:p>
          <a:p>
            <a:r>
              <a:rPr lang="en-CA" sz="2400"/>
              <a:t>With a tail and bright blue face </a:t>
            </a:r>
          </a:p>
          <a:p>
            <a:r>
              <a:rPr lang="en-CA" sz="2400"/>
              <a:t> </a:t>
            </a:r>
          </a:p>
          <a:p>
            <a:r>
              <a:rPr lang="en-CA" sz="2400"/>
              <a:t>On Wednesday I made a fire truck</a:t>
            </a:r>
          </a:p>
          <a:p>
            <a:r>
              <a:rPr lang="en-CA" sz="2400"/>
              <a:t>And drove it down the street </a:t>
            </a:r>
          </a:p>
          <a:p>
            <a:r>
              <a:rPr lang="en-CA" sz="2400"/>
              <a:t> </a:t>
            </a:r>
          </a:p>
          <a:p>
            <a:r>
              <a:rPr lang="en-CA" sz="2400"/>
              <a:t>On Thursday I made a unicorn</a:t>
            </a:r>
          </a:p>
          <a:p>
            <a:r>
              <a:rPr lang="en-CA" sz="2400"/>
              <a:t>With a horn and four green feet</a:t>
            </a:r>
          </a:p>
          <a:p>
            <a:r>
              <a:rPr lang="en-CA" sz="2400"/>
              <a:t> </a:t>
            </a:r>
          </a:p>
          <a:p>
            <a:pPr marL="114300">
              <a:lnSpc>
                <a:spcPct val="115000"/>
              </a:lnSpc>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
        <p:nvSpPr>
          <p:cNvPr id="3" name="TextBox 2">
            <a:extLst>
              <a:ext uri="{FF2B5EF4-FFF2-40B4-BE49-F238E27FC236}">
                <a16:creationId xmlns:a16="http://schemas.microsoft.com/office/drawing/2014/main" id="{AA4B0157-5BA4-BA2C-8024-AA63662E95FE}"/>
              </a:ext>
            </a:extLst>
          </p:cNvPr>
          <p:cNvSpPr txBox="1"/>
          <p:nvPr/>
        </p:nvSpPr>
        <p:spPr>
          <a:xfrm>
            <a:off x="5965372" y="362517"/>
            <a:ext cx="5384800" cy="5262979"/>
          </a:xfrm>
          <a:prstGeom prst="rect">
            <a:avLst/>
          </a:prstGeom>
          <a:noFill/>
        </p:spPr>
        <p:txBody>
          <a:bodyPr wrap="square" rtlCol="0">
            <a:spAutoFit/>
          </a:bodyPr>
          <a:lstStyle/>
          <a:p>
            <a:r>
              <a:rPr lang="en-CA" sz="2400"/>
              <a:t>On Friday I made a giant crane</a:t>
            </a:r>
          </a:p>
          <a:p>
            <a:r>
              <a:rPr lang="en-CA" sz="2400"/>
              <a:t>And rolled it up the hill</a:t>
            </a:r>
          </a:p>
          <a:p>
            <a:r>
              <a:rPr lang="en-CA" sz="2400"/>
              <a:t> </a:t>
            </a:r>
          </a:p>
          <a:p>
            <a:r>
              <a:rPr lang="en-CA" sz="2400"/>
              <a:t>On Saturday I made a waddling duck</a:t>
            </a:r>
          </a:p>
          <a:p>
            <a:r>
              <a:rPr lang="en-CA" sz="2400"/>
              <a:t>With a neck and yellow bill</a:t>
            </a:r>
          </a:p>
          <a:p>
            <a:r>
              <a:rPr lang="en-CA" sz="2400"/>
              <a:t> </a:t>
            </a:r>
          </a:p>
          <a:p>
            <a:r>
              <a:rPr lang="en-CA" sz="2400"/>
              <a:t>On Sunday I made a racing car</a:t>
            </a:r>
          </a:p>
          <a:p>
            <a:r>
              <a:rPr lang="en-CA" sz="2400"/>
              <a:t>And zoomed it round the track</a:t>
            </a:r>
          </a:p>
          <a:p>
            <a:r>
              <a:rPr lang="en-CA" sz="2400"/>
              <a:t> </a:t>
            </a:r>
          </a:p>
          <a:p>
            <a:r>
              <a:rPr lang="en-CA" sz="2400"/>
              <a:t>And today we made a picture book</a:t>
            </a:r>
          </a:p>
          <a:p>
            <a:r>
              <a:rPr lang="en-CA" sz="2400"/>
              <a:t>With our photos on the back</a:t>
            </a:r>
          </a:p>
          <a:p>
            <a:r>
              <a:rPr lang="en-CA" sz="2400"/>
              <a:t> </a:t>
            </a:r>
          </a:p>
          <a:p>
            <a:r>
              <a:rPr lang="en-CA" sz="2400"/>
              <a:t>And you – What will you make today?</a:t>
            </a:r>
          </a:p>
          <a:p>
            <a:endParaRPr lang="en-US" sz="2400"/>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C3B0E2-737E-19B9-5F63-9A98958E5089}"/>
              </a:ext>
            </a:extLst>
          </p:cNvPr>
          <p:cNvPicPr>
            <a:picLocks noChangeAspect="1"/>
          </p:cNvPicPr>
          <p:nvPr/>
        </p:nvPicPr>
        <p:blipFill>
          <a:blip r:embed="rId2"/>
          <a:stretch>
            <a:fillRect/>
          </a:stretch>
        </p:blipFill>
        <p:spPr>
          <a:xfrm>
            <a:off x="1814474" y="3013528"/>
            <a:ext cx="4252497" cy="3410857"/>
          </a:xfrm>
          <a:prstGeom prst="rect">
            <a:avLst/>
          </a:prstGeom>
        </p:spPr>
      </p:pic>
      <p:pic>
        <p:nvPicPr>
          <p:cNvPr id="5" name="Picture 4">
            <a:extLst>
              <a:ext uri="{FF2B5EF4-FFF2-40B4-BE49-F238E27FC236}">
                <a16:creationId xmlns:a16="http://schemas.microsoft.com/office/drawing/2014/main" id="{53AF9665-02FC-A70F-6841-D5F99FF7D306}"/>
              </a:ext>
            </a:extLst>
          </p:cNvPr>
          <p:cNvPicPr>
            <a:picLocks noChangeAspect="1"/>
          </p:cNvPicPr>
          <p:nvPr/>
        </p:nvPicPr>
        <p:blipFill>
          <a:blip r:embed="rId3"/>
          <a:stretch>
            <a:fillRect/>
          </a:stretch>
        </p:blipFill>
        <p:spPr>
          <a:xfrm>
            <a:off x="7446016" y="3013527"/>
            <a:ext cx="4252497" cy="3410857"/>
          </a:xfrm>
          <a:prstGeom prst="rect">
            <a:avLst/>
          </a:prstGeom>
        </p:spPr>
      </p:pic>
      <p:pic>
        <p:nvPicPr>
          <p:cNvPr id="7" name="Picture 6">
            <a:extLst>
              <a:ext uri="{FF2B5EF4-FFF2-40B4-BE49-F238E27FC236}">
                <a16:creationId xmlns:a16="http://schemas.microsoft.com/office/drawing/2014/main" id="{B15102E2-5919-A38D-8A73-537FC06595A5}"/>
              </a:ext>
            </a:extLst>
          </p:cNvPr>
          <p:cNvPicPr>
            <a:picLocks noChangeAspect="1"/>
          </p:cNvPicPr>
          <p:nvPr/>
        </p:nvPicPr>
        <p:blipFill>
          <a:blip r:embed="rId4"/>
          <a:stretch>
            <a:fillRect/>
          </a:stretch>
        </p:blipFill>
        <p:spPr>
          <a:xfrm>
            <a:off x="406400" y="107951"/>
            <a:ext cx="3458548" cy="2774044"/>
          </a:xfrm>
          <a:prstGeom prst="rect">
            <a:avLst/>
          </a:prstGeom>
        </p:spPr>
      </p:pic>
      <p:pic>
        <p:nvPicPr>
          <p:cNvPr id="9" name="Picture 8">
            <a:extLst>
              <a:ext uri="{FF2B5EF4-FFF2-40B4-BE49-F238E27FC236}">
                <a16:creationId xmlns:a16="http://schemas.microsoft.com/office/drawing/2014/main" id="{3A9621E9-BB7A-F3B5-D631-C9C251F5C926}"/>
              </a:ext>
            </a:extLst>
          </p:cNvPr>
          <p:cNvPicPr>
            <a:picLocks noChangeAspect="1"/>
          </p:cNvPicPr>
          <p:nvPr/>
        </p:nvPicPr>
        <p:blipFill>
          <a:blip r:embed="rId5"/>
          <a:stretch>
            <a:fillRect/>
          </a:stretch>
        </p:blipFill>
        <p:spPr>
          <a:xfrm>
            <a:off x="6096000" y="107951"/>
            <a:ext cx="3458548" cy="2774044"/>
          </a:xfrm>
          <a:prstGeom prst="rect">
            <a:avLst/>
          </a:prstGeom>
        </p:spPr>
      </p:pic>
    </p:spTree>
    <p:extLst>
      <p:ext uri="{BB962C8B-B14F-4D97-AF65-F5344CB8AC3E}">
        <p14:creationId xmlns:p14="http://schemas.microsoft.com/office/powerpoint/2010/main" val="2084423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C09478-835F-E94D-EB19-DF8FE02D6C21}"/>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CFEC6B6F-3CC5-1B70-5B44-AE6FCA0FD7C8}"/>
              </a:ext>
            </a:extLst>
          </p:cNvPr>
          <p:cNvSpPr txBox="1"/>
          <p:nvPr/>
        </p:nvSpPr>
        <p:spPr>
          <a:xfrm>
            <a:off x="522143" y="78866"/>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MORE POEMS &amp; ACTIVITIES…</a:t>
            </a:r>
          </a:p>
        </p:txBody>
      </p:sp>
      <p:sp>
        <p:nvSpPr>
          <p:cNvPr id="8" name="Google Shape;196;p28">
            <a:extLst>
              <a:ext uri="{FF2B5EF4-FFF2-40B4-BE49-F238E27FC236}">
                <a16:creationId xmlns:a16="http://schemas.microsoft.com/office/drawing/2014/main" id="{27A778A9-0755-AB60-3DFD-192BCC1CFCBB}"/>
              </a:ext>
            </a:extLst>
          </p:cNvPr>
          <p:cNvSpPr txBox="1"/>
          <p:nvPr/>
        </p:nvSpPr>
        <p:spPr>
          <a:xfrm>
            <a:off x="712838" y="1407545"/>
            <a:ext cx="10766323" cy="4042909"/>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Grab a print-ready, PDF version of the poem along with more teaching ideas and inspiration at </a:t>
            </a:r>
            <a:r>
              <a:rPr lang="en-CA" b="1" dirty="0">
                <a:solidFill>
                  <a:srgbClr val="C52F4E"/>
                </a:solidFill>
                <a:latin typeface="Urbanist Black" panose="020B0A04040200000203" pitchFamily="34" charset="77"/>
                <a:ea typeface="Urbanist Black" panose="020B0A04040200000203" pitchFamily="34" charset="77"/>
                <a:cs typeface="Urbanist Black" panose="020B0A04040200000203" pitchFamily="34" charset="77"/>
                <a:sym typeface="Caveat Medium"/>
              </a:rPr>
              <a:t>KimTHarrison.ca – Teacher Resources</a:t>
            </a: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Browse other poems on a variety of curriculum-friendly topics on my website –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or my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YouTube channel</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u="sng">
                <a:latin typeface="Urbanist Medium" panose="020B0A04040200000203" pitchFamily="34" charset="77"/>
                <a:ea typeface="Urbanist Medium" panose="020B0A04040200000203" pitchFamily="34" charset="77"/>
                <a:cs typeface="Urbanist Medium" panose="020B0A04040200000203" pitchFamily="34" charset="77"/>
                <a:hlinkClick r:id="rId3"/>
              </a:rPr>
              <a:t>https://www.youtube.com/@KimTHarrison/videos</a:t>
            </a:r>
            <a:r>
              <a:rPr lang="en-CA">
                <a:latin typeface="Urbanist Medium" panose="020B0A04040200000203" pitchFamily="34" charset="77"/>
                <a:ea typeface="Urbanist Medium" panose="020B0A04040200000203" pitchFamily="34" charset="77"/>
                <a:cs typeface="Urbanist Medium" panose="020B0A04040200000203" pitchFamily="34" charset="77"/>
              </a:rPr>
              <a:t>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Pause with Dr. Kim</a:t>
            </a:r>
            <a:r>
              <a:rPr lang="en-CA"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videos</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include a short interactive mindfulness introduction before a poem read by me, the poet!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Time</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with Dr. Kim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videos include the poem and a visual narrative.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11" name="Picture 10" descr="A close-up of a logo&#10;&#10;AI-generated content may be incorrect.">
            <a:extLst>
              <a:ext uri="{FF2B5EF4-FFF2-40B4-BE49-F238E27FC236}">
                <a16:creationId xmlns:a16="http://schemas.microsoft.com/office/drawing/2014/main" id="{853C81F7-B026-1522-F2D8-577C7DB88053}"/>
              </a:ext>
            </a:extLst>
          </p:cNvPr>
          <p:cNvPicPr>
            <a:picLocks noChangeAspect="1"/>
          </p:cNvPicPr>
          <p:nvPr/>
        </p:nvPicPr>
        <p:blipFill>
          <a:blip r:embed="rId4"/>
          <a:stretch>
            <a:fillRect/>
          </a:stretch>
        </p:blipFill>
        <p:spPr>
          <a:xfrm>
            <a:off x="2627161" y="4719485"/>
            <a:ext cx="6937675" cy="1902541"/>
          </a:xfrm>
          <a:prstGeom prst="rect">
            <a:avLst/>
          </a:prstGeom>
        </p:spPr>
      </p:pic>
      <p:sp>
        <p:nvSpPr>
          <p:cNvPr id="12" name="Rectangle 11">
            <a:extLst>
              <a:ext uri="{FF2B5EF4-FFF2-40B4-BE49-F238E27FC236}">
                <a16:creationId xmlns:a16="http://schemas.microsoft.com/office/drawing/2014/main" id="{865D8AF1-41BC-118F-6D94-75C27860410E}"/>
              </a:ext>
            </a:extLst>
          </p:cNvPr>
          <p:cNvSpPr/>
          <p:nvPr/>
        </p:nvSpPr>
        <p:spPr>
          <a:xfrm>
            <a:off x="-1" y="4396457"/>
            <a:ext cx="12192000" cy="323028"/>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3851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98BA9-4C85-9232-1E70-0B994D527661}"/>
            </a:ext>
          </a:extLst>
        </p:cNvPr>
        <p:cNvGrpSpPr/>
        <p:nvPr/>
      </p:nvGrpSpPr>
      <p:grpSpPr>
        <a:xfrm>
          <a:off x="0" y="0"/>
          <a:ext cx="0" cy="0"/>
          <a:chOff x="0" y="0"/>
          <a:chExt cx="0" cy="0"/>
        </a:xfrm>
      </p:grpSpPr>
      <p:sp>
        <p:nvSpPr>
          <p:cNvPr id="2" name="Google Shape;204;p29">
            <a:extLst>
              <a:ext uri="{FF2B5EF4-FFF2-40B4-BE49-F238E27FC236}">
                <a16:creationId xmlns:a16="http://schemas.microsoft.com/office/drawing/2014/main" id="{114EF790-1950-5895-9E56-8C3DFCCC11A1}"/>
              </a:ext>
            </a:extLst>
          </p:cNvPr>
          <p:cNvSpPr txBox="1"/>
          <p:nvPr/>
        </p:nvSpPr>
        <p:spPr>
          <a:xfrm>
            <a:off x="6801301" y="1051112"/>
            <a:ext cx="3612460"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About Dr. Kim </a:t>
            </a:r>
          </a:p>
        </p:txBody>
      </p:sp>
      <p:sp>
        <p:nvSpPr>
          <p:cNvPr id="3" name="Google Shape;196;p28">
            <a:extLst>
              <a:ext uri="{FF2B5EF4-FFF2-40B4-BE49-F238E27FC236}">
                <a16:creationId xmlns:a16="http://schemas.microsoft.com/office/drawing/2014/main" id="{13060F96-2E36-5D1E-8F8B-3B362CEE2501}"/>
              </a:ext>
            </a:extLst>
          </p:cNvPr>
          <p:cNvSpPr txBox="1"/>
          <p:nvPr/>
        </p:nvSpPr>
        <p:spPr>
          <a:xfrm>
            <a:off x="6655886" y="1406036"/>
            <a:ext cx="5100672" cy="5039064"/>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Kim’s full name is Kim T. Harrison. She is a writer, poet, and teacher, who was born in England but moved to Canada a long time ago and now lives on the beautiful island of Newfoundland.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 can’t help fix a broken leg or a sore throat, but she can prescribe poetry reading and writing activities! She’s a “doctor” because she has a PhD in French literature and cultural studies. This means she’s read and written about A LOT of books and poems. When she was a kid, her favourite book had lots of different poems in it. She still reads these poems today and now writes her own because she loves the sound and feel of words, and the magic that happens when those words work together to create new worlds.   </a:t>
            </a:r>
          </a:p>
          <a:p>
            <a:pPr marL="114300" lvl="0" algn="l" rtl="0">
              <a:lnSpc>
                <a:spcPct val="115000"/>
              </a:lnSpc>
              <a:spcBef>
                <a:spcPts val="0"/>
              </a:spcBef>
              <a:spcAft>
                <a:spcPts val="0"/>
              </a:spcAft>
              <a:buClr>
                <a:schemeClr val="dk2"/>
              </a:buClr>
              <a:buSzPts val="1800"/>
            </a:pPr>
            <a:endParaRPr lang="en-CA" sz="9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Find out more at: </a:t>
            </a:r>
            <a:r>
              <a:rPr lang="en-CA" sz="1600"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5" name="Rectangle 4">
            <a:extLst>
              <a:ext uri="{FF2B5EF4-FFF2-40B4-BE49-F238E27FC236}">
                <a16:creationId xmlns:a16="http://schemas.microsoft.com/office/drawing/2014/main" id="{408A6983-F22D-C532-CFD1-CDD3CBA595B4}"/>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643F56D8-4A39-6524-D035-D18800747D3E}"/>
              </a:ext>
            </a:extLst>
          </p:cNvPr>
          <p:cNvSpPr txBox="1"/>
          <p:nvPr/>
        </p:nvSpPr>
        <p:spPr>
          <a:xfrm>
            <a:off x="-101775" y="84503"/>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THANK YOU &amp; HAPPY POETRY TEACHING!</a:t>
            </a:r>
          </a:p>
        </p:txBody>
      </p:sp>
      <p:sp>
        <p:nvSpPr>
          <p:cNvPr id="4" name="Oval 3">
            <a:extLst>
              <a:ext uri="{FF2B5EF4-FFF2-40B4-BE49-F238E27FC236}">
                <a16:creationId xmlns:a16="http://schemas.microsoft.com/office/drawing/2014/main" id="{F4615C7D-D10F-E126-2277-CBFA3A50DE66}"/>
              </a:ext>
            </a:extLst>
          </p:cNvPr>
          <p:cNvSpPr/>
          <p:nvPr/>
        </p:nvSpPr>
        <p:spPr>
          <a:xfrm>
            <a:off x="10104938" y="55454"/>
            <a:ext cx="1487295" cy="142927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204;p29">
            <a:extLst>
              <a:ext uri="{FF2B5EF4-FFF2-40B4-BE49-F238E27FC236}">
                <a16:creationId xmlns:a16="http://schemas.microsoft.com/office/drawing/2014/main" id="{058177EB-D2B4-0F7B-1CBF-62D15C4A1445}"/>
              </a:ext>
            </a:extLst>
          </p:cNvPr>
          <p:cNvSpPr txBox="1"/>
          <p:nvPr/>
        </p:nvSpPr>
        <p:spPr>
          <a:xfrm>
            <a:off x="214204" y="1077927"/>
            <a:ext cx="3196013"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8" name="Google Shape;196;p28">
            <a:extLst>
              <a:ext uri="{FF2B5EF4-FFF2-40B4-BE49-F238E27FC236}">
                <a16:creationId xmlns:a16="http://schemas.microsoft.com/office/drawing/2014/main" id="{EC4CD885-1669-17B5-E826-E2927CFFCE6E}"/>
              </a:ext>
            </a:extLst>
          </p:cNvPr>
          <p:cNvSpPr txBox="1"/>
          <p:nvPr/>
        </p:nvSpPr>
        <p:spPr>
          <a:xfrm>
            <a:off x="96773" y="1429274"/>
            <a:ext cx="5618861"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Original poems or stories are copyright © Kim T. Harrison, 2026</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Additional images and video creation: </a:t>
            </a:r>
            <a:r>
              <a:rPr lang="en-CA" sz="160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Canva Pro</a:t>
            </a:r>
          </a:p>
          <a:p>
            <a:pPr marL="114300" lvl="0" algn="l" rtl="0">
              <a:lnSpc>
                <a:spcPct val="115000"/>
              </a:lnSpc>
              <a:spcBef>
                <a:spcPts val="0"/>
              </a:spcBef>
              <a:spcAft>
                <a:spcPts val="0"/>
              </a:spcAft>
              <a:buClr>
                <a:schemeClr val="dk2"/>
              </a:buClr>
              <a:buSzPts val="1800"/>
            </a:pPr>
            <a:r>
              <a:rPr lang="en-CA" sz="160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Art for “What Will You Make Today?” – © Farida Zaman, 2026</a:t>
            </a: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poem or story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would like to provide feedback, or need a poem about a sleepy snail,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4"/>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endPar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64684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290</TotalTime>
  <Words>553</Words>
  <Application>Microsoft Macintosh PowerPoint</Application>
  <PresentationFormat>Widescreen</PresentationFormat>
  <Paragraphs>73</Paragraphs>
  <Slides>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Arial</vt:lpstr>
      <vt:lpstr>Caveat</vt:lpstr>
      <vt:lpstr>Urbanist Black</vt:lpstr>
      <vt:lpstr>Urbanist Medium</vt:lpstr>
      <vt:lpstr>Urbanist SemiBold</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27</cp:revision>
  <dcterms:created xsi:type="dcterms:W3CDTF">2024-04-25T00:29:33Z</dcterms:created>
  <dcterms:modified xsi:type="dcterms:W3CDTF">2026-06-25T16:19:43Z</dcterms:modified>
</cp:coreProperties>
</file>