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64" r:id="rId5"/>
    <p:sldId id="265" r:id="rId6"/>
    <p:sldId id="260"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F4E"/>
    <a:srgbClr val="F6D611"/>
    <a:srgbClr val="053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55"/>
    <p:restoredTop sz="94696"/>
  </p:normalViewPr>
  <p:slideViewPr>
    <p:cSldViewPr snapToGrid="0">
      <p:cViewPr varScale="1">
        <p:scale>
          <a:sx n="102" d="100"/>
          <a:sy n="102" d="100"/>
        </p:scale>
        <p:origin x="216"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7/16/26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6</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7</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7/16/26</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36C9E-D386-323C-B9E4-780712F0ABD1}"/>
              </a:ext>
            </a:extLst>
          </p:cNvPr>
          <p:cNvSpPr/>
          <p:nvPr/>
        </p:nvSpPr>
        <p:spPr>
          <a:xfrm>
            <a:off x="3966339" y="2137409"/>
            <a:ext cx="3606931" cy="4420558"/>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065195"/>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512036" y="103928"/>
            <a:ext cx="10515536" cy="1873433"/>
          </a:xfrm>
          <a:prstGeom prst="rect">
            <a:avLst/>
          </a:prstGeom>
          <a:noFill/>
          <a:ln>
            <a:noFill/>
          </a:ln>
        </p:spPr>
        <p:txBody>
          <a:bodyPr spcFirstLastPara="1" wrap="square" lIns="91425" tIns="91425" rIns="91425" bIns="91425" anchor="t" anchorCtr="0">
            <a:noAutofit/>
          </a:bodyPr>
          <a:lstStyle/>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“FREEZE TAG WITH A GOAT” POEM</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323094" y="770022"/>
            <a:ext cx="1867129" cy="969122"/>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61953" y="891765"/>
            <a:ext cx="2130047" cy="461665"/>
          </a:xfrm>
          <a:prstGeom prst="rect">
            <a:avLst/>
          </a:prstGeom>
          <a:noFill/>
          <a:ln>
            <a:noFill/>
          </a:ln>
        </p:spPr>
        <p:txBody>
          <a:bodyPr wrap="square" rtlCol="0">
            <a:spAutoFit/>
          </a:bodyPr>
          <a:lstStyle/>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Grades 1-3</a:t>
            </a:r>
          </a:p>
        </p:txBody>
      </p:sp>
      <p:pic>
        <p:nvPicPr>
          <p:cNvPr id="11" name="Picture 10">
            <a:extLst>
              <a:ext uri="{FF2B5EF4-FFF2-40B4-BE49-F238E27FC236}">
                <a16:creationId xmlns:a16="http://schemas.microsoft.com/office/drawing/2014/main" id="{22FD30FC-251D-A100-A2F9-71C01BEE5513}"/>
              </a:ext>
            </a:extLst>
          </p:cNvPr>
          <p:cNvPicPr>
            <a:picLocks noChangeAspect="1"/>
          </p:cNvPicPr>
          <p:nvPr/>
        </p:nvPicPr>
        <p:blipFill>
          <a:blip r:embed="rId2"/>
          <a:stretch>
            <a:fillRect/>
          </a:stretch>
        </p:blipFill>
        <p:spPr>
          <a:xfrm>
            <a:off x="4127603" y="2367306"/>
            <a:ext cx="3330932" cy="3704310"/>
          </a:xfrm>
          <a:prstGeom prst="rect">
            <a:avLst/>
          </a:prstGeom>
        </p:spPr>
      </p:pic>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rminator 14">
            <a:extLst>
              <a:ext uri="{FF2B5EF4-FFF2-40B4-BE49-F238E27FC236}">
                <a16:creationId xmlns:a16="http://schemas.microsoft.com/office/drawing/2014/main" id="{E089507E-E99D-7D47-D110-C3381AF2853C}"/>
              </a:ext>
            </a:extLst>
          </p:cNvPr>
          <p:cNvSpPr/>
          <p:nvPr/>
        </p:nvSpPr>
        <p:spPr>
          <a:xfrm rot="20836218">
            <a:off x="739562" y="54457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888823" y="5661787"/>
            <a:ext cx="3654486" cy="56988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19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1900" dirty="0">
              <a:solidFill>
                <a:srgbClr val="C52F4E"/>
              </a:solidFill>
              <a:latin typeface="Urbanist Medium"/>
              <a:ea typeface="Urbanist Medium"/>
              <a:cs typeface="Urbanist Medium"/>
              <a:sym typeface="Urbanist"/>
            </a:endParaRPr>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530415" y="1968995"/>
            <a:ext cx="3848254" cy="4430481"/>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8FDF922-913A-1583-28D7-C694FBA367CC}"/>
              </a:ext>
            </a:extLst>
          </p:cNvPr>
          <p:cNvPicPr>
            <a:picLocks noChangeAspect="1"/>
          </p:cNvPicPr>
          <p:nvPr/>
        </p:nvPicPr>
        <p:blipFill>
          <a:blip r:embed="rId3"/>
          <a:srcRect b="34536"/>
          <a:stretch>
            <a:fillRect/>
          </a:stretch>
        </p:blipFill>
        <p:spPr>
          <a:xfrm rot="20781926">
            <a:off x="827711" y="2163194"/>
            <a:ext cx="2964358" cy="3201163"/>
          </a:xfrm>
          <a:prstGeom prst="rect">
            <a:avLst/>
          </a:prstGeom>
        </p:spPr>
      </p:pic>
      <p:pic>
        <p:nvPicPr>
          <p:cNvPr id="9" name="Picture 8">
            <a:extLst>
              <a:ext uri="{FF2B5EF4-FFF2-40B4-BE49-F238E27FC236}">
                <a16:creationId xmlns:a16="http://schemas.microsoft.com/office/drawing/2014/main" id="{ED2E2AE9-ED3F-AC79-5C88-5FB8789D7BCB}"/>
              </a:ext>
            </a:extLst>
          </p:cNvPr>
          <p:cNvPicPr>
            <a:picLocks noChangeAspect="1"/>
          </p:cNvPicPr>
          <p:nvPr/>
        </p:nvPicPr>
        <p:blipFill>
          <a:blip r:embed="rId4"/>
          <a:stretch>
            <a:fillRect/>
          </a:stretch>
        </p:blipFill>
        <p:spPr>
          <a:xfrm rot="1017131">
            <a:off x="8267793" y="2104022"/>
            <a:ext cx="2301999" cy="4164957"/>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F6EABA46-3BE2-443F-517E-565A3ED5F846}"/>
              </a:ext>
            </a:extLst>
          </p:cNvPr>
          <p:cNvSpPr txBox="1"/>
          <p:nvPr/>
        </p:nvSpPr>
        <p:spPr>
          <a:xfrm>
            <a:off x="712838" y="285881"/>
            <a:ext cx="10766323" cy="6200263"/>
          </a:xfrm>
          <a:prstGeom prst="rect">
            <a:avLst/>
          </a:prstGeom>
          <a:noFill/>
          <a:ln>
            <a:noFill/>
          </a:ln>
        </p:spPr>
        <p:txBody>
          <a:bodyPr spcFirstLastPara="1" wrap="square" lIns="91425" tIns="91425" rIns="91425" bIns="91425" anchor="t" anchorCtr="0">
            <a:noAutofit/>
          </a:bodyPr>
          <a:lstStyle/>
          <a:p>
            <a:pPr algn="ctr"/>
            <a:r>
              <a:rPr lang="en-CA" sz="2400" b="1">
                <a:latin typeface="Urbanist Black" panose="020B0A04040200000203" pitchFamily="34" charset="77"/>
                <a:ea typeface="Urbanist Black" panose="020B0A04040200000203" pitchFamily="34" charset="77"/>
                <a:cs typeface="Urbanist Black" panose="020B0A04040200000203" pitchFamily="34" charset="77"/>
              </a:rPr>
              <a:t>Freeze Tag with a Goat </a:t>
            </a:r>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a:p>
            <a:pPr algn="ct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Freeze tag with a goat</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Is harder than you think</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You sprint and stop, skip and drop</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The goat won’t even blink</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Freeze tag with a toad</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Will make your elbows whir</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You jump and hop, dodge and flop</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The toad won’t even stir</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Freeze tag with a mouse</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Will make your eyeballs itch</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You dance and bop, dash and plop</a:t>
            </a:r>
          </a:p>
          <a:p>
            <a:pPr algn="ctr"/>
            <a:r>
              <a:rPr lang="en-CA" sz="2400">
                <a:latin typeface="Urbanist Medium" panose="020B0A04040200000203" pitchFamily="34" charset="77"/>
                <a:ea typeface="Urbanist Medium" panose="020B0A04040200000203" pitchFamily="34" charset="77"/>
                <a:cs typeface="Urbanist Medium" panose="020B0A04040200000203" pitchFamily="34" charset="77"/>
              </a:rPr>
              <a:t>The mouse won’t even twitch</a:t>
            </a:r>
          </a:p>
          <a:p>
            <a:pPr marL="114300" algn="ctr">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gn="ctr">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ctr"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ctr"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ctr"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ctr"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704FFA3C-BEB3-37C0-AFA8-54F024E65A2D}"/>
              </a:ext>
            </a:extLst>
          </p:cNvPr>
          <p:cNvSpPr txBox="1"/>
          <p:nvPr/>
        </p:nvSpPr>
        <p:spPr>
          <a:xfrm>
            <a:off x="712838" y="285881"/>
            <a:ext cx="10766323" cy="6200263"/>
          </a:xfrm>
          <a:prstGeom prst="rect">
            <a:avLst/>
          </a:prstGeom>
          <a:noFill/>
          <a:ln>
            <a:noFill/>
          </a:ln>
        </p:spPr>
        <p:txBody>
          <a:bodyPr spcFirstLastPara="1" wrap="square" lIns="91425" tIns="91425" rIns="91425" bIns="91425" anchor="t" anchorCtr="0">
            <a:noAutofit/>
          </a:bodyPr>
          <a:lstStyle/>
          <a:p>
            <a:r>
              <a:rPr lang="en-CA" sz="3600" b="1">
                <a:latin typeface="Urbanist Black" panose="020B0A04040200000203" pitchFamily="34" charset="77"/>
                <a:ea typeface="Urbanist Black" panose="020B0A04040200000203" pitchFamily="34" charset="77"/>
                <a:cs typeface="Urbanist Black" panose="020B0A04040200000203" pitchFamily="34" charset="77"/>
              </a:rPr>
              <a:t>Can you …</a:t>
            </a:r>
            <a:endParaRPr lang="en-CA" sz="3600">
              <a:latin typeface="Urbanist Medium" panose="020B0A04040200000203" pitchFamily="34" charset="77"/>
              <a:ea typeface="Urbanist Medium" panose="020B0A04040200000203" pitchFamily="34" charset="77"/>
              <a:cs typeface="Urbanist Medium" panose="020B0A04040200000203" pitchFamily="34" charset="77"/>
            </a:endParaRPr>
          </a:p>
          <a:p>
            <a:r>
              <a:rPr lang="en-CA" sz="3600">
                <a:latin typeface="Urbanist Medium" panose="020B0A04040200000203" pitchFamily="34" charset="77"/>
                <a:ea typeface="Urbanist Medium" panose="020B0A04040200000203" pitchFamily="34" charset="77"/>
                <a:cs typeface="Urbanist Medium" panose="020B0A04040200000203" pitchFamily="34" charset="77"/>
              </a:rPr>
              <a:t> </a:t>
            </a:r>
          </a:p>
          <a:p>
            <a:pPr marL="742950" indent="-742950">
              <a:buFont typeface="+mj-lt"/>
              <a:buAutoNum type="arabicPeriod"/>
            </a:pPr>
            <a:r>
              <a:rPr lang="en-CA" sz="3600">
                <a:latin typeface="Urbanist Medium" panose="020B0A04040200000203" pitchFamily="34" charset="77"/>
                <a:ea typeface="Urbanist Medium" panose="020B0A04040200000203" pitchFamily="34" charset="77"/>
                <a:cs typeface="Urbanist Medium" panose="020B0A04040200000203" pitchFamily="34" charset="77"/>
              </a:rPr>
              <a:t>Act out the movements in the poem</a:t>
            </a:r>
          </a:p>
          <a:p>
            <a:pPr marL="742950" indent="-742950">
              <a:buFont typeface="+mj-lt"/>
              <a:buAutoNum type="arabicPeriod"/>
            </a:pPr>
            <a:r>
              <a:rPr lang="en-CA" sz="3600">
                <a:latin typeface="Urbanist Medium" panose="020B0A04040200000203" pitchFamily="34" charset="77"/>
                <a:ea typeface="Urbanist Medium" panose="020B0A04040200000203" pitchFamily="34" charset="77"/>
                <a:cs typeface="Urbanist Medium" panose="020B0A04040200000203" pitchFamily="34" charset="77"/>
              </a:rPr>
              <a:t>Draw a scene from the poem </a:t>
            </a:r>
            <a:endParaRPr lang="en-CA" sz="3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4591B-711D-9B04-DFE3-F1838DAD9F1F}"/>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24AA4D5B-12CF-7FDC-81E3-B5645CB47298}"/>
              </a:ext>
            </a:extLst>
          </p:cNvPr>
          <p:cNvSpPr txBox="1"/>
          <p:nvPr/>
        </p:nvSpPr>
        <p:spPr>
          <a:xfrm>
            <a:off x="712838" y="285881"/>
            <a:ext cx="10766323" cy="6200263"/>
          </a:xfrm>
          <a:prstGeom prst="rect">
            <a:avLst/>
          </a:prstGeom>
          <a:noFill/>
          <a:ln>
            <a:noFill/>
          </a:ln>
        </p:spPr>
        <p:txBody>
          <a:bodyPr spcFirstLastPara="1" wrap="square" lIns="91425" tIns="91425" rIns="91425" bIns="91425" anchor="t" anchorCtr="0">
            <a:noAutofit/>
          </a:bodyPr>
          <a:lstStyle/>
          <a:p>
            <a:r>
              <a:rPr lang="en-CA" sz="3600" b="1">
                <a:latin typeface="Urbanist Black" panose="020B0A04040200000203" pitchFamily="34" charset="77"/>
                <a:ea typeface="Urbanist Black" panose="020B0A04040200000203" pitchFamily="34" charset="77"/>
                <a:cs typeface="Urbanist Black" panose="020B0A04040200000203" pitchFamily="34" charset="77"/>
              </a:rPr>
              <a:t>Inquiry Questions</a:t>
            </a:r>
            <a:endParaRPr lang="en-CA" sz="3600">
              <a:latin typeface="Urbanist Medium" panose="020B0A04040200000203" pitchFamily="34" charset="77"/>
              <a:ea typeface="Urbanist Medium" panose="020B0A04040200000203" pitchFamily="34" charset="77"/>
              <a:cs typeface="Urbanist Medium" panose="020B0A04040200000203" pitchFamily="34" charset="77"/>
            </a:endParaRPr>
          </a:p>
          <a:p>
            <a:r>
              <a:rPr lang="en-CA" sz="3600">
                <a:latin typeface="Urbanist Medium" panose="020B0A04040200000203" pitchFamily="34" charset="77"/>
                <a:ea typeface="Urbanist Medium" panose="020B0A04040200000203" pitchFamily="34" charset="77"/>
                <a:cs typeface="Urbanist Medium" panose="020B0A04040200000203" pitchFamily="34" charset="77"/>
              </a:rPr>
              <a:t> </a:t>
            </a:r>
          </a:p>
          <a:p>
            <a:pPr marL="742950" indent="-742950">
              <a:buFont typeface="+mj-lt"/>
              <a:buAutoNum type="arabicPeriod"/>
            </a:pPr>
            <a:r>
              <a:rPr lang="en-CA" sz="3600">
                <a:latin typeface="Urbanist Medium" panose="020B0A04040200000203" pitchFamily="34" charset="77"/>
                <a:ea typeface="Urbanist Medium" panose="020B0A04040200000203" pitchFamily="34" charset="77"/>
                <a:cs typeface="Urbanist Medium" panose="020B0A04040200000203" pitchFamily="34" charset="77"/>
              </a:rPr>
              <a:t>What other animals freeze as a response to a threat? </a:t>
            </a:r>
          </a:p>
          <a:p>
            <a:pPr marL="742950" indent="-742950">
              <a:buFont typeface="+mj-lt"/>
              <a:buAutoNum type="arabicPeriod"/>
            </a:pPr>
            <a:r>
              <a:rPr lang="en-CA" sz="3600">
                <a:latin typeface="Urbanist Medium" panose="020B0A04040200000203" pitchFamily="34" charset="77"/>
                <a:ea typeface="Urbanist Medium" panose="020B0A04040200000203" pitchFamily="34" charset="77"/>
                <a:cs typeface="Urbanist Medium" panose="020B0A04040200000203" pitchFamily="34" charset="77"/>
              </a:rPr>
              <a:t>How long do they stay frozen? </a:t>
            </a:r>
          </a:p>
          <a:p>
            <a:pPr marL="742950" indent="-742950">
              <a:buFont typeface="+mj-lt"/>
              <a:buAutoNum type="arabicPeriod"/>
            </a:pPr>
            <a:r>
              <a:rPr lang="en-CA" sz="3600">
                <a:latin typeface="Urbanist Medium" panose="020B0A04040200000203" pitchFamily="34" charset="77"/>
                <a:ea typeface="Urbanist Medium" panose="020B0A04040200000203" pitchFamily="34" charset="77"/>
                <a:cs typeface="Urbanist Medium" panose="020B0A04040200000203" pitchFamily="34" charset="77"/>
              </a:rPr>
              <a:t>What do they do after the freeze response?</a:t>
            </a:r>
          </a:p>
          <a:p>
            <a:pPr marL="742950" indent="-742950">
              <a:buFont typeface="+mj-lt"/>
              <a:buAutoNum type="arabicPeriod"/>
            </a:pPr>
            <a:r>
              <a:rPr lang="en-CA" sz="3600">
                <a:latin typeface="Urbanist Medium" panose="020B0A04040200000203" pitchFamily="34" charset="77"/>
                <a:ea typeface="Urbanist Medium" panose="020B0A04040200000203" pitchFamily="34" charset="77"/>
                <a:cs typeface="Urbanist Medium" panose="020B0A04040200000203" pitchFamily="34" charset="77"/>
              </a:rPr>
              <a:t>What other responses do animals have when they feel threatened? </a:t>
            </a: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2691276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85F1F-B64F-EE64-C183-5D0FCEB0924B}"/>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782A154D-788D-AA01-731C-01F64C023F63}"/>
              </a:ext>
            </a:extLst>
          </p:cNvPr>
          <p:cNvSpPr txBox="1"/>
          <p:nvPr/>
        </p:nvSpPr>
        <p:spPr>
          <a:xfrm>
            <a:off x="712838" y="285881"/>
            <a:ext cx="10766323" cy="6200263"/>
          </a:xfrm>
          <a:prstGeom prst="rect">
            <a:avLst/>
          </a:prstGeom>
          <a:noFill/>
          <a:ln>
            <a:noFill/>
          </a:ln>
        </p:spPr>
        <p:txBody>
          <a:bodyPr spcFirstLastPara="1" wrap="square" lIns="91425" tIns="91425" rIns="91425" bIns="91425" anchor="t" anchorCtr="0">
            <a:noAutofit/>
          </a:bodyPr>
          <a:lstStyle/>
          <a:p>
            <a:r>
              <a:rPr lang="en-CA" sz="3600" b="1">
                <a:latin typeface="Urbanist Black" panose="020B0A04040200000203" pitchFamily="34" charset="77"/>
                <a:ea typeface="Urbanist Black" panose="020B0A04040200000203" pitchFamily="34" charset="77"/>
                <a:cs typeface="Urbanist Black" panose="020B0A04040200000203" pitchFamily="34" charset="77"/>
              </a:rPr>
              <a:t>Opinion Questions</a:t>
            </a:r>
            <a:endParaRPr lang="en-CA" sz="3600">
              <a:latin typeface="Urbanist Medium" panose="020B0A04040200000203" pitchFamily="34" charset="77"/>
              <a:ea typeface="Urbanist Medium" panose="020B0A04040200000203" pitchFamily="34" charset="77"/>
              <a:cs typeface="Urbanist Medium" panose="020B0A04040200000203" pitchFamily="34" charset="77"/>
            </a:endParaRPr>
          </a:p>
          <a:p>
            <a:r>
              <a:rPr lang="en-CA" sz="3600">
                <a:latin typeface="Urbanist Medium" panose="020B0A04040200000203" pitchFamily="34" charset="77"/>
                <a:ea typeface="Urbanist Medium" panose="020B0A04040200000203" pitchFamily="34" charset="77"/>
                <a:cs typeface="Urbanist Medium" panose="020B0A04040200000203" pitchFamily="34" charset="77"/>
              </a:rPr>
              <a:t> </a:t>
            </a:r>
          </a:p>
          <a:p>
            <a:pPr marL="742950" indent="-742950">
              <a:buFont typeface="+mj-lt"/>
              <a:buAutoNum type="arabicPeriod"/>
            </a:pPr>
            <a:r>
              <a:rPr lang="en-CA" sz="3600">
                <a:latin typeface="Urbanist Medium" panose="020B0A04040200000203" pitchFamily="34" charset="77"/>
                <a:ea typeface="Urbanist Medium" panose="020B0A04040200000203" pitchFamily="34" charset="77"/>
                <a:cs typeface="Urbanist Medium" panose="020B0A04040200000203" pitchFamily="34" charset="77"/>
              </a:rPr>
              <a:t>Do you think freezing is a good response to a threat for animals? Why, why not? </a:t>
            </a:r>
          </a:p>
          <a:p>
            <a:pPr marL="742950" indent="-742950">
              <a:buFont typeface="+mj-lt"/>
              <a:buAutoNum type="arabicPeriod"/>
            </a:pPr>
            <a:r>
              <a:rPr lang="en-CA" sz="3600">
                <a:latin typeface="Urbanist Medium" panose="020B0A04040200000203" pitchFamily="34" charset="77"/>
                <a:ea typeface="Urbanist Medium" panose="020B0A04040200000203" pitchFamily="34" charset="77"/>
                <a:cs typeface="Urbanist Medium" panose="020B0A04040200000203" pitchFamily="34" charset="77"/>
              </a:rPr>
              <a:t>If you were a goat, when do you think you would freeze? </a:t>
            </a:r>
          </a:p>
          <a:p>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4116290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51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2026</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Canva Pro</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284</TotalTime>
  <Words>582</Words>
  <Application>Microsoft Macintosh PowerPoint</Application>
  <PresentationFormat>Widescreen</PresentationFormat>
  <Paragraphs>83</Paragraphs>
  <Slides>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Aptos</vt:lpstr>
      <vt:lpstr>Arial</vt:lpstr>
      <vt:lpstr>Caveat</vt:lpstr>
      <vt:lpstr>Urbanist Black</vt:lpstr>
      <vt:lpstr>Urbanist Medium</vt:lpstr>
      <vt:lpstr>Urbanist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28</cp:revision>
  <dcterms:created xsi:type="dcterms:W3CDTF">2024-04-25T00:29:33Z</dcterms:created>
  <dcterms:modified xsi:type="dcterms:W3CDTF">2026-07-16T12:45:44Z</dcterms:modified>
</cp:coreProperties>
</file>