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6" r:id="rId2"/>
    <p:sldId id="257" r:id="rId3"/>
    <p:sldId id="258" r:id="rId4"/>
    <p:sldId id="260" r:id="rId5"/>
    <p:sldId id="263"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52F4E"/>
    <a:srgbClr val="F6D611"/>
    <a:srgbClr val="053F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875"/>
    <p:restoredTop sz="94660"/>
  </p:normalViewPr>
  <p:slideViewPr>
    <p:cSldViewPr snapToGrid="0">
      <p:cViewPr varScale="1">
        <p:scale>
          <a:sx n="100" d="100"/>
          <a:sy n="100" d="100"/>
        </p:scale>
        <p:origin x="2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91408A-D10D-784D-A39B-24997F1FEEA2}" type="datetimeFigureOut">
              <a:t>7/7/26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E4B893-ACDB-0245-BAE1-D9789906DC4A}" type="slidenum">
              <a:t>‹#›</a:t>
            </a:fld>
            <a:endParaRPr lang="en-US"/>
          </a:p>
        </p:txBody>
      </p:sp>
    </p:spTree>
    <p:extLst>
      <p:ext uri="{BB962C8B-B14F-4D97-AF65-F5344CB8AC3E}">
        <p14:creationId xmlns:p14="http://schemas.microsoft.com/office/powerpoint/2010/main" val="2624871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4B893-ACDB-0245-BAE1-D9789906DC4A}" type="slidenum">
              <a:t>4</a:t>
            </a:fld>
            <a:endParaRPr lang="en-US"/>
          </a:p>
        </p:txBody>
      </p:sp>
    </p:spTree>
    <p:extLst>
      <p:ext uri="{BB962C8B-B14F-4D97-AF65-F5344CB8AC3E}">
        <p14:creationId xmlns:p14="http://schemas.microsoft.com/office/powerpoint/2010/main" val="677798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83E2B-DE7B-5458-DED6-7937DA3040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82A888-5B9B-F148-6013-EF37D1A51B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CE16C9-767F-C1E8-BD28-2B1954244B8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F52D674-3CE3-D48C-1CC7-C735ABD14BD6}"/>
              </a:ext>
            </a:extLst>
          </p:cNvPr>
          <p:cNvSpPr>
            <a:spLocks noGrp="1"/>
          </p:cNvSpPr>
          <p:nvPr>
            <p:ph type="sldNum" sz="quarter" idx="5"/>
          </p:nvPr>
        </p:nvSpPr>
        <p:spPr/>
        <p:txBody>
          <a:bodyPr/>
          <a:lstStyle/>
          <a:p>
            <a:fld id="{13E4B893-ACDB-0245-BAE1-D9789906DC4A}" type="slidenum">
              <a:t>5</a:t>
            </a:fld>
            <a:endParaRPr lang="en-US"/>
          </a:p>
        </p:txBody>
      </p:sp>
    </p:spTree>
    <p:extLst>
      <p:ext uri="{BB962C8B-B14F-4D97-AF65-F5344CB8AC3E}">
        <p14:creationId xmlns:p14="http://schemas.microsoft.com/office/powerpoint/2010/main" val="396353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16D96-2A6E-46EA-6754-CF96A36897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2E85FAB-EB63-AC4B-CBE7-67E95821EC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Google Shape;56;p13">
            <a:extLst>
              <a:ext uri="{FF2B5EF4-FFF2-40B4-BE49-F238E27FC236}">
                <a16:creationId xmlns:a16="http://schemas.microsoft.com/office/drawing/2014/main" id="{D5175D0B-C438-EDD9-443C-D07ADDAD2D6B}"/>
              </a:ext>
            </a:extLst>
          </p:cNvPr>
          <p:cNvSpPr/>
          <p:nvPr userDrawn="1"/>
        </p:nvSpPr>
        <p:spPr>
          <a:xfrm>
            <a:off x="0" y="6641400"/>
            <a:ext cx="12192000" cy="216600"/>
          </a:xfrm>
          <a:prstGeom prst="rect">
            <a:avLst/>
          </a:prstGeom>
          <a:solidFill>
            <a:srgbClr val="F6D61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 name="Google Shape;57;p13">
            <a:extLst>
              <a:ext uri="{FF2B5EF4-FFF2-40B4-BE49-F238E27FC236}">
                <a16:creationId xmlns:a16="http://schemas.microsoft.com/office/drawing/2014/main" id="{FBE5C263-A743-5A9E-9AD2-F880EA33E0DF}"/>
              </a:ext>
            </a:extLst>
          </p:cNvPr>
          <p:cNvSpPr txBox="1"/>
          <p:nvPr userDrawn="1"/>
        </p:nvSpPr>
        <p:spPr>
          <a:xfrm>
            <a:off x="73889" y="6610018"/>
            <a:ext cx="6421200" cy="317400"/>
          </a:xfrm>
          <a:prstGeom prst="rect">
            <a:avLst/>
          </a:prstGeom>
          <a:noFill/>
          <a:ln>
            <a:noFill/>
          </a:ln>
        </p:spPr>
        <p:txBody>
          <a:bodyPr spcFirstLastPara="1" wrap="square" lIns="91425" tIns="91425" rIns="91425" bIns="91425" anchor="t" anchorCtr="0">
            <a:normAutofit fontScale="62500" lnSpcReduction="20000"/>
          </a:bodyPr>
          <a:lstStyle/>
          <a:p>
            <a:pPr marL="0" lvl="0" indent="0" algn="l" rtl="0">
              <a:spcBef>
                <a:spcPts val="0"/>
              </a:spcBef>
              <a:spcAft>
                <a:spcPts val="0"/>
              </a:spcAft>
              <a:buNone/>
            </a:pPr>
            <a:r>
              <a:rPr lang="en" sz="1800" dirty="0">
                <a:solidFill>
                  <a:schemeClr val="dk2"/>
                </a:solidFill>
                <a:latin typeface="Urbanist Medium"/>
                <a:ea typeface="Urbanist Medium"/>
                <a:cs typeface="Urbanist Medium"/>
                <a:sym typeface="Urbanist"/>
              </a:rPr>
              <a:t>© Kim T. Harrison, 2025     </a:t>
            </a:r>
            <a:r>
              <a:rPr lang="en" sz="1800" dirty="0" err="1">
                <a:solidFill>
                  <a:schemeClr val="dk2"/>
                </a:solidFill>
                <a:latin typeface="Urbanist Medium"/>
                <a:ea typeface="Urbanist Medium"/>
                <a:cs typeface="Urbanist Medium"/>
                <a:sym typeface="Urbanist"/>
              </a:rPr>
              <a:t>kimtharrison.ca</a:t>
            </a:r>
            <a:r>
              <a:rPr lang="en" sz="1800" dirty="0">
                <a:solidFill>
                  <a:schemeClr val="dk2"/>
                </a:solidFill>
                <a:latin typeface="Urbanist Medium"/>
                <a:ea typeface="Urbanist Medium"/>
                <a:cs typeface="Urbanist Medium"/>
                <a:sym typeface="Urbanist"/>
              </a:rPr>
              <a:t> </a:t>
            </a:r>
            <a:endParaRPr sz="1800" dirty="0">
              <a:solidFill>
                <a:schemeClr val="dk2"/>
              </a:solidFill>
              <a:latin typeface="Urbanist Medium"/>
              <a:ea typeface="Urbanist Medium"/>
              <a:cs typeface="Urbanist Medium"/>
              <a:sym typeface="Urbanist"/>
            </a:endParaRPr>
          </a:p>
        </p:txBody>
      </p:sp>
    </p:spTree>
    <p:extLst>
      <p:ext uri="{BB962C8B-B14F-4D97-AF65-F5344CB8AC3E}">
        <p14:creationId xmlns:p14="http://schemas.microsoft.com/office/powerpoint/2010/main" val="4277477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C1E30-A2D7-D948-73FB-F6EBC78F9D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88C8D21-2ECF-E2C7-B6E8-606240BB6A6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7637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A935B-F82B-7C80-E0B2-68698EB883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F3E7A9-97EC-8621-44DD-C575076590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561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69073-401E-E14C-50EA-256F112D49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8AA85BB-0E70-B884-DAFC-00E88B49AA9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1525309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2EE25-AE04-A3CE-CEF7-69D10E9D96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FF9384-966A-5C3B-04C6-BD526E5CDC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652B2B-B5DA-2418-5110-D63439F7D8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42272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C5702-712E-7978-245D-47590EA16CC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05B7B6-C142-1BF2-0BEF-E7651A49AA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CD2600-DEAC-1197-D7DF-E83AA2CD1D2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74F6ED9-1527-ADFD-8E50-3CDAF786C4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213AF0-B499-1F0F-7938-F0BF9442219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01012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A1BBE-459A-B121-194C-3B8DCF4C8B7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671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7253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96561-5884-EB9D-309C-29E405C939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00C49DB-70B4-D9E2-7EF9-941407A0CC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49159A2-3EEC-F23D-DCB3-592B0DE9B2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827431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32604-A93E-4311-57EF-8A4838BAE1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9AD9C6-EAAD-6126-F5AC-D50872B30A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A67A036-E317-4891-23DE-F7BE19AC6C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86174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DE7AE8-77C5-F17E-D1BD-5716A06940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Title Font = Urbanist Semi-Bold</a:t>
            </a:r>
          </a:p>
        </p:txBody>
      </p:sp>
      <p:sp>
        <p:nvSpPr>
          <p:cNvPr id="3" name="Text Placeholder 2">
            <a:extLst>
              <a:ext uri="{FF2B5EF4-FFF2-40B4-BE49-F238E27FC236}">
                <a16:creationId xmlns:a16="http://schemas.microsoft.com/office/drawing/2014/main" id="{D519E560-DBEB-4F87-A313-C7536D180C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Sub-headings or larger text: urbanist medium</a:t>
            </a:r>
          </a:p>
          <a:p>
            <a:pPr lvl="1"/>
            <a:r>
              <a:rPr lang="en-US" dirty="0"/>
              <a:t>Alternate text: Caveat</a:t>
            </a:r>
          </a:p>
          <a:p>
            <a:pPr lvl="2"/>
            <a:r>
              <a:rPr lang="en-US" dirty="0"/>
              <a:t>If needed: Urbanist regular</a:t>
            </a:r>
          </a:p>
        </p:txBody>
      </p:sp>
      <p:sp>
        <p:nvSpPr>
          <p:cNvPr id="4" name="Date Placeholder 3">
            <a:extLst>
              <a:ext uri="{FF2B5EF4-FFF2-40B4-BE49-F238E27FC236}">
                <a16:creationId xmlns:a16="http://schemas.microsoft.com/office/drawing/2014/main" id="{BD3F9D6F-9360-C3F5-8221-48C3727E18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53EDD77-CC0A-2843-A37E-788343B24C39}" type="datetimeFigureOut">
              <a:rPr lang="en-US" smtClean="0"/>
              <a:t>7/7/26</a:t>
            </a:fld>
            <a:endParaRPr lang="en-US"/>
          </a:p>
        </p:txBody>
      </p:sp>
      <p:sp>
        <p:nvSpPr>
          <p:cNvPr id="5" name="Footer Placeholder 4">
            <a:extLst>
              <a:ext uri="{FF2B5EF4-FFF2-40B4-BE49-F238E27FC236}">
                <a16:creationId xmlns:a16="http://schemas.microsoft.com/office/drawing/2014/main" id="{21033A04-4764-603B-758C-20C20E44EB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0A39938-6194-A20F-C170-3449DC509A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94E5FD2-8152-DC4F-9057-2D14E52B67E1}" type="slidenum">
              <a:rPr lang="en-US" smtClean="0"/>
              <a:t>‹#›</a:t>
            </a:fld>
            <a:endParaRPr lang="en-US"/>
          </a:p>
        </p:txBody>
      </p:sp>
      <p:sp>
        <p:nvSpPr>
          <p:cNvPr id="8" name="Google Shape;56;p13">
            <a:extLst>
              <a:ext uri="{FF2B5EF4-FFF2-40B4-BE49-F238E27FC236}">
                <a16:creationId xmlns:a16="http://schemas.microsoft.com/office/drawing/2014/main" id="{D069CEAC-080F-4FB4-AA38-2A3B22038490}"/>
              </a:ext>
            </a:extLst>
          </p:cNvPr>
          <p:cNvSpPr/>
          <p:nvPr userDrawn="1"/>
        </p:nvSpPr>
        <p:spPr>
          <a:xfrm>
            <a:off x="0" y="6641400"/>
            <a:ext cx="12192000" cy="216600"/>
          </a:xfrm>
          <a:prstGeom prst="rect">
            <a:avLst/>
          </a:prstGeom>
          <a:solidFill>
            <a:srgbClr val="F6D61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 name="Google Shape;57;p13">
            <a:extLst>
              <a:ext uri="{FF2B5EF4-FFF2-40B4-BE49-F238E27FC236}">
                <a16:creationId xmlns:a16="http://schemas.microsoft.com/office/drawing/2014/main" id="{FF419626-81DF-FDF3-C65D-35B43A7082AD}"/>
              </a:ext>
            </a:extLst>
          </p:cNvPr>
          <p:cNvSpPr txBox="1"/>
          <p:nvPr userDrawn="1"/>
        </p:nvSpPr>
        <p:spPr>
          <a:xfrm>
            <a:off x="73889" y="6610018"/>
            <a:ext cx="6421200" cy="317400"/>
          </a:xfrm>
          <a:prstGeom prst="rect">
            <a:avLst/>
          </a:prstGeom>
          <a:noFill/>
          <a:ln>
            <a:noFill/>
          </a:ln>
        </p:spPr>
        <p:txBody>
          <a:bodyPr spcFirstLastPara="1" wrap="square" lIns="91425" tIns="91425" rIns="91425" bIns="91425" anchor="t" anchorCtr="0">
            <a:normAutofit fontScale="62500" lnSpcReduction="20000"/>
          </a:bodyPr>
          <a:lstStyle/>
          <a:p>
            <a:pPr marL="0" lvl="0" indent="0" algn="l" rtl="0">
              <a:spcBef>
                <a:spcPts val="0"/>
              </a:spcBef>
              <a:spcAft>
                <a:spcPts val="0"/>
              </a:spcAft>
              <a:buNone/>
            </a:pPr>
            <a:r>
              <a:rPr lang="en" sz="1800" dirty="0">
                <a:solidFill>
                  <a:schemeClr val="dk2"/>
                </a:solidFill>
                <a:latin typeface="Urbanist Medium"/>
                <a:ea typeface="Urbanist Medium"/>
                <a:cs typeface="Urbanist Medium"/>
                <a:sym typeface="Urbanist"/>
              </a:rPr>
              <a:t>© Kim T. Harrison, 2025     </a:t>
            </a:r>
            <a:r>
              <a:rPr lang="en" sz="1800" dirty="0" err="1">
                <a:solidFill>
                  <a:schemeClr val="dk2"/>
                </a:solidFill>
                <a:latin typeface="Urbanist Medium"/>
                <a:ea typeface="Urbanist Medium"/>
                <a:cs typeface="Urbanist Medium"/>
                <a:sym typeface="Urbanist"/>
              </a:rPr>
              <a:t>kimtharrison.ca</a:t>
            </a:r>
            <a:r>
              <a:rPr lang="en" sz="1800" dirty="0">
                <a:solidFill>
                  <a:schemeClr val="dk2"/>
                </a:solidFill>
                <a:latin typeface="Urbanist Medium"/>
                <a:ea typeface="Urbanist Medium"/>
                <a:cs typeface="Urbanist Medium"/>
                <a:sym typeface="Urbanist"/>
              </a:rPr>
              <a:t> </a:t>
            </a:r>
            <a:endParaRPr sz="1800" dirty="0">
              <a:solidFill>
                <a:schemeClr val="dk2"/>
              </a:solidFill>
              <a:latin typeface="Urbanist Medium"/>
              <a:ea typeface="Urbanist Medium"/>
              <a:cs typeface="Urbanist Medium"/>
              <a:sym typeface="Urbanist"/>
            </a:endParaRPr>
          </a:p>
        </p:txBody>
      </p:sp>
    </p:spTree>
    <p:extLst>
      <p:ext uri="{BB962C8B-B14F-4D97-AF65-F5344CB8AC3E}">
        <p14:creationId xmlns:p14="http://schemas.microsoft.com/office/powerpoint/2010/main" val="2044469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b="1" i="0" kern="1200">
          <a:solidFill>
            <a:schemeClr val="tx1"/>
          </a:solidFill>
          <a:latin typeface="Urbanist SemiBold" panose="020B0A04040200000203" pitchFamily="34" charset="77"/>
          <a:ea typeface="Urbanist SemiBold" panose="020B0A04040200000203" pitchFamily="34" charset="77"/>
          <a:cs typeface="Urbanist SemiBold" panose="020B0A04040200000203"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veat"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KimTHarrison/video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mailto:kimtharrisonwrites@gmai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EC5CEAE-CA2A-A856-045E-F9412164B85A}"/>
              </a:ext>
            </a:extLst>
          </p:cNvPr>
          <p:cNvSpPr/>
          <p:nvPr/>
        </p:nvSpPr>
        <p:spPr>
          <a:xfrm>
            <a:off x="0" y="2053225"/>
            <a:ext cx="12188447" cy="461932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F636C9E-D386-323C-B9E4-780712F0ABD1}"/>
              </a:ext>
            </a:extLst>
          </p:cNvPr>
          <p:cNvSpPr/>
          <p:nvPr/>
        </p:nvSpPr>
        <p:spPr>
          <a:xfrm>
            <a:off x="3966339" y="2137409"/>
            <a:ext cx="3606931" cy="4420558"/>
          </a:xfrm>
          <a:prstGeom prst="rect">
            <a:avLst/>
          </a:prstGeom>
          <a:solidFill>
            <a:srgbClr val="F6D611"/>
          </a:solidFill>
          <a:ln w="57150">
            <a:solidFill>
              <a:srgbClr val="C52F4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FA1AAB8-6CC3-746C-B62F-135FF97A7BED}"/>
              </a:ext>
            </a:extLst>
          </p:cNvPr>
          <p:cNvSpPr/>
          <p:nvPr/>
        </p:nvSpPr>
        <p:spPr>
          <a:xfrm>
            <a:off x="0" y="-11970"/>
            <a:ext cx="12192000" cy="2065195"/>
          </a:xfrm>
          <a:prstGeom prst="rect">
            <a:avLst/>
          </a:prstGeom>
          <a:solidFill>
            <a:srgbClr val="F6D6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204;p29">
            <a:extLst>
              <a:ext uri="{FF2B5EF4-FFF2-40B4-BE49-F238E27FC236}">
                <a16:creationId xmlns:a16="http://schemas.microsoft.com/office/drawing/2014/main" id="{B1323302-8E71-5162-9AC3-584F962F87F8}"/>
              </a:ext>
            </a:extLst>
          </p:cNvPr>
          <p:cNvSpPr txBox="1"/>
          <p:nvPr/>
        </p:nvSpPr>
        <p:spPr>
          <a:xfrm>
            <a:off x="512036" y="103928"/>
            <a:ext cx="10515536" cy="1873433"/>
          </a:xfrm>
          <a:prstGeom prst="rect">
            <a:avLst/>
          </a:prstGeom>
          <a:noFill/>
          <a:ln>
            <a:noFill/>
          </a:ln>
        </p:spPr>
        <p:txBody>
          <a:bodyPr spcFirstLastPara="1" wrap="square" lIns="91425" tIns="91425" rIns="91425" bIns="91425" anchor="t" anchorCtr="0">
            <a:noAutofit/>
          </a:bodyPr>
          <a:lstStyle/>
          <a:p>
            <a:pPr algn="ctr"/>
            <a:r>
              <a:rPr lang="en-US" sz="5400" b="1" dirty="0">
                <a:solidFill>
                  <a:srgbClr val="C52F4E"/>
                </a:solidFill>
                <a:latin typeface="Urbanist SemiBold" panose="020B0A04040200000203" pitchFamily="34" charset="77"/>
                <a:ea typeface="Urbanist SemiBold" panose="020B0A04040200000203" pitchFamily="34" charset="77"/>
                <a:cs typeface="Urbanist SemiBold" panose="020B0A04040200000203" pitchFamily="34" charset="77"/>
              </a:rPr>
              <a:t>“Spring from Coast to Coast” POEM</a:t>
            </a:r>
          </a:p>
          <a:p>
            <a:pPr algn="ctr"/>
            <a:endParaRPr lang="en-US" sz="5400" b="1" dirty="0">
              <a:solidFill>
                <a:srgbClr val="C52F4E"/>
              </a:solidFill>
              <a:latin typeface="Urbanist SemiBold" panose="020B0A04040200000203" pitchFamily="34" charset="77"/>
              <a:ea typeface="Urbanist SemiBold" panose="020B0A04040200000203" pitchFamily="34" charset="77"/>
              <a:cs typeface="Urbanist SemiBold" panose="020B0A04040200000203" pitchFamily="34" charset="77"/>
            </a:endParaRPr>
          </a:p>
        </p:txBody>
      </p:sp>
      <p:sp>
        <p:nvSpPr>
          <p:cNvPr id="4" name="Rectangle 3">
            <a:extLst>
              <a:ext uri="{FF2B5EF4-FFF2-40B4-BE49-F238E27FC236}">
                <a16:creationId xmlns:a16="http://schemas.microsoft.com/office/drawing/2014/main" id="{B3A819F2-C445-631C-5D65-22737FBA1AAA}"/>
              </a:ext>
            </a:extLst>
          </p:cNvPr>
          <p:cNvSpPr/>
          <p:nvPr/>
        </p:nvSpPr>
        <p:spPr>
          <a:xfrm>
            <a:off x="10323094" y="451556"/>
            <a:ext cx="1867129" cy="1287588"/>
          </a:xfrm>
          <a:prstGeom prst="rect">
            <a:avLst/>
          </a:prstGeom>
          <a:solidFill>
            <a:srgbClr val="C52F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13635D5-0574-C2B4-7801-4B5B1206F50C}"/>
              </a:ext>
            </a:extLst>
          </p:cNvPr>
          <p:cNvSpPr txBox="1"/>
          <p:nvPr/>
        </p:nvSpPr>
        <p:spPr>
          <a:xfrm>
            <a:off x="10058400" y="592321"/>
            <a:ext cx="2130047" cy="830997"/>
          </a:xfrm>
          <a:prstGeom prst="rect">
            <a:avLst/>
          </a:prstGeom>
          <a:noFill/>
          <a:ln>
            <a:noFill/>
          </a:ln>
        </p:spPr>
        <p:txBody>
          <a:bodyPr wrap="square" rtlCol="0">
            <a:spAutoFit/>
          </a:bodyPr>
          <a:lstStyle/>
          <a:p>
            <a:pPr marL="0" lvl="0" indent="0" algn="r" rtl="0">
              <a:spcBef>
                <a:spcPts val="0"/>
              </a:spcBef>
              <a:spcAft>
                <a:spcPts val="0"/>
              </a:spcAft>
              <a:buNone/>
            </a:pPr>
            <a:r>
              <a:rPr lang="en-CA" sz="2400" b="1" dirty="0">
                <a:solidFill>
                  <a:schemeClr val="bg1"/>
                </a:solidFill>
                <a:latin typeface="Urbanist Black"/>
                <a:ea typeface="Urbanist Black"/>
                <a:cs typeface="Urbanist Black"/>
                <a:sym typeface="Urbanist"/>
              </a:rPr>
              <a:t>Grades 2-3</a:t>
            </a:r>
          </a:p>
          <a:p>
            <a:pPr marL="0" lvl="0" indent="0" algn="r" rtl="0">
              <a:spcBef>
                <a:spcPts val="0"/>
              </a:spcBef>
              <a:spcAft>
                <a:spcPts val="0"/>
              </a:spcAft>
              <a:buNone/>
            </a:pPr>
            <a:r>
              <a:rPr lang="en-CA" sz="2400" b="1" dirty="0">
                <a:solidFill>
                  <a:schemeClr val="bg1"/>
                </a:solidFill>
                <a:latin typeface="Urbanist Black"/>
                <a:ea typeface="Urbanist Black"/>
                <a:cs typeface="Urbanist Black"/>
                <a:sym typeface="Urbanist"/>
              </a:rPr>
              <a:t>ESL, ELL </a:t>
            </a:r>
          </a:p>
        </p:txBody>
      </p:sp>
      <p:pic>
        <p:nvPicPr>
          <p:cNvPr id="7" name="Picture 6">
            <a:extLst>
              <a:ext uri="{FF2B5EF4-FFF2-40B4-BE49-F238E27FC236}">
                <a16:creationId xmlns:a16="http://schemas.microsoft.com/office/drawing/2014/main" id="{E26A23AD-9707-D8E8-71BA-2B395C56EFE1}"/>
              </a:ext>
            </a:extLst>
          </p:cNvPr>
          <p:cNvPicPr>
            <a:picLocks noChangeAspect="1"/>
          </p:cNvPicPr>
          <p:nvPr/>
        </p:nvPicPr>
        <p:blipFill>
          <a:blip r:embed="rId2"/>
          <a:stretch>
            <a:fillRect/>
          </a:stretch>
        </p:blipFill>
        <p:spPr>
          <a:xfrm>
            <a:off x="4156904" y="2333183"/>
            <a:ext cx="3225800" cy="3975100"/>
          </a:xfrm>
          <a:prstGeom prst="rect">
            <a:avLst/>
          </a:prstGeom>
        </p:spPr>
      </p:pic>
      <p:sp>
        <p:nvSpPr>
          <p:cNvPr id="14" name="Rectangle 13">
            <a:extLst>
              <a:ext uri="{FF2B5EF4-FFF2-40B4-BE49-F238E27FC236}">
                <a16:creationId xmlns:a16="http://schemas.microsoft.com/office/drawing/2014/main" id="{ABF719D0-E37D-4AE6-590A-E7144BD412E8}"/>
              </a:ext>
            </a:extLst>
          </p:cNvPr>
          <p:cNvSpPr/>
          <p:nvPr/>
        </p:nvSpPr>
        <p:spPr>
          <a:xfrm rot="20832950">
            <a:off x="543686" y="2087111"/>
            <a:ext cx="3606931" cy="4122889"/>
          </a:xfrm>
          <a:prstGeom prst="rect">
            <a:avLst/>
          </a:prstGeom>
          <a:solidFill>
            <a:srgbClr val="C52F4E"/>
          </a:solidFill>
          <a:ln w="57150">
            <a:solidFill>
              <a:srgbClr val="F6D6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C6D51148-D657-8A06-063F-432646AE6F2F}"/>
              </a:ext>
            </a:extLst>
          </p:cNvPr>
          <p:cNvPicPr>
            <a:picLocks noChangeAspect="1"/>
          </p:cNvPicPr>
          <p:nvPr/>
        </p:nvPicPr>
        <p:blipFill>
          <a:blip r:embed="rId3"/>
          <a:stretch>
            <a:fillRect/>
          </a:stretch>
        </p:blipFill>
        <p:spPr>
          <a:xfrm rot="20854649">
            <a:off x="708943" y="2227101"/>
            <a:ext cx="3241114" cy="3914268"/>
          </a:xfrm>
          <a:prstGeom prst="rect">
            <a:avLst/>
          </a:prstGeom>
        </p:spPr>
      </p:pic>
      <p:sp>
        <p:nvSpPr>
          <p:cNvPr id="15" name="Terminator 14">
            <a:extLst>
              <a:ext uri="{FF2B5EF4-FFF2-40B4-BE49-F238E27FC236}">
                <a16:creationId xmlns:a16="http://schemas.microsoft.com/office/drawing/2014/main" id="{E089507E-E99D-7D47-D110-C3381AF2853C}"/>
              </a:ext>
            </a:extLst>
          </p:cNvPr>
          <p:cNvSpPr/>
          <p:nvPr/>
        </p:nvSpPr>
        <p:spPr>
          <a:xfrm rot="20836218">
            <a:off x="739562" y="5445782"/>
            <a:ext cx="4153491" cy="889008"/>
          </a:xfrm>
          <a:prstGeom prst="flowChartTerminator">
            <a:avLst/>
          </a:prstGeom>
          <a:solidFill>
            <a:srgbClr val="F6D611"/>
          </a:solidFill>
          <a:ln>
            <a:solidFill>
              <a:srgbClr val="C52F4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oogle Shape;55;p13">
            <a:extLst>
              <a:ext uri="{FF2B5EF4-FFF2-40B4-BE49-F238E27FC236}">
                <a16:creationId xmlns:a16="http://schemas.microsoft.com/office/drawing/2014/main" id="{D9002536-85D4-5304-635C-653A7A6BA3A4}"/>
              </a:ext>
            </a:extLst>
          </p:cNvPr>
          <p:cNvSpPr txBox="1">
            <a:spLocks noGrp="1"/>
          </p:cNvSpPr>
          <p:nvPr>
            <p:ph type="subTitle" idx="1"/>
          </p:nvPr>
        </p:nvSpPr>
        <p:spPr>
          <a:xfrm rot="20861963">
            <a:off x="888823" y="5661787"/>
            <a:ext cx="3654486" cy="569888"/>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CA" sz="1900" dirty="0">
                <a:solidFill>
                  <a:srgbClr val="C52F4E"/>
                </a:solidFill>
                <a:latin typeface="Urbanist Medium"/>
                <a:ea typeface="Urbanist Medium"/>
                <a:cs typeface="Urbanist Medium"/>
                <a:sym typeface="Urbanist"/>
              </a:rPr>
              <a:t>Original poem by Kim T. Harrison</a:t>
            </a:r>
          </a:p>
          <a:p>
            <a:pPr marL="0" lvl="0" indent="0" algn="ctr" rtl="0">
              <a:spcBef>
                <a:spcPts val="0"/>
              </a:spcBef>
              <a:spcAft>
                <a:spcPts val="0"/>
              </a:spcAft>
              <a:buNone/>
            </a:pPr>
            <a:endParaRPr sz="1900" dirty="0">
              <a:solidFill>
                <a:srgbClr val="C52F4E"/>
              </a:solidFill>
              <a:latin typeface="Urbanist Medium"/>
              <a:ea typeface="Urbanist Medium"/>
              <a:cs typeface="Urbanist Medium"/>
              <a:sym typeface="Urbanist"/>
            </a:endParaRPr>
          </a:p>
        </p:txBody>
      </p:sp>
      <p:sp>
        <p:nvSpPr>
          <p:cNvPr id="17" name="Rectangle 16">
            <a:extLst>
              <a:ext uri="{FF2B5EF4-FFF2-40B4-BE49-F238E27FC236}">
                <a16:creationId xmlns:a16="http://schemas.microsoft.com/office/drawing/2014/main" id="{8C53D93F-6171-BB0F-CDDE-3835F9CB5D6D}"/>
              </a:ext>
            </a:extLst>
          </p:cNvPr>
          <p:cNvSpPr/>
          <p:nvPr/>
        </p:nvSpPr>
        <p:spPr>
          <a:xfrm rot="999264">
            <a:off x="7530415" y="1968995"/>
            <a:ext cx="3848254" cy="4430481"/>
          </a:xfrm>
          <a:prstGeom prst="rect">
            <a:avLst/>
          </a:prstGeom>
          <a:solidFill>
            <a:srgbClr val="C52F4E"/>
          </a:solidFill>
          <a:ln w="57150">
            <a:solidFill>
              <a:srgbClr val="F6D6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F37EEF8-6C11-2C4B-7221-C442EB7D4E53}"/>
              </a:ext>
            </a:extLst>
          </p:cNvPr>
          <p:cNvPicPr>
            <a:picLocks noChangeAspect="1"/>
          </p:cNvPicPr>
          <p:nvPr/>
        </p:nvPicPr>
        <p:blipFill>
          <a:blip r:embed="rId4"/>
          <a:stretch>
            <a:fillRect/>
          </a:stretch>
        </p:blipFill>
        <p:spPr>
          <a:xfrm rot="1021198">
            <a:off x="7759091" y="2188019"/>
            <a:ext cx="3390900" cy="3860800"/>
          </a:xfrm>
          <a:prstGeom prst="rect">
            <a:avLst/>
          </a:prstGeom>
        </p:spPr>
      </p:pic>
    </p:spTree>
    <p:extLst>
      <p:ext uri="{BB962C8B-B14F-4D97-AF65-F5344CB8AC3E}">
        <p14:creationId xmlns:p14="http://schemas.microsoft.com/office/powerpoint/2010/main" val="1827150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96;p28">
            <a:extLst>
              <a:ext uri="{FF2B5EF4-FFF2-40B4-BE49-F238E27FC236}">
                <a16:creationId xmlns:a16="http://schemas.microsoft.com/office/drawing/2014/main" id="{C749E9F9-5008-D1E5-FD7E-78ECA79CCB01}"/>
              </a:ext>
            </a:extLst>
          </p:cNvPr>
          <p:cNvSpPr txBox="1"/>
          <p:nvPr/>
        </p:nvSpPr>
        <p:spPr>
          <a:xfrm>
            <a:off x="420738" y="391545"/>
            <a:ext cx="10766323" cy="5513955"/>
          </a:xfrm>
          <a:prstGeom prst="rect">
            <a:avLst/>
          </a:prstGeom>
          <a:noFill/>
          <a:ln>
            <a:noFill/>
          </a:ln>
        </p:spPr>
        <p:txBody>
          <a:bodyPr spcFirstLastPara="1" wrap="square" lIns="91425" tIns="91425" rIns="91425" bIns="91425" anchor="t" anchorCtr="0">
            <a:noAutofit/>
          </a:bodyPr>
          <a:lstStyle/>
          <a:p>
            <a:pPr marL="114300" lvl="0" algn="l" rtl="0">
              <a:lnSpc>
                <a:spcPct val="115000"/>
              </a:lnSpc>
              <a:spcBef>
                <a:spcPts val="0"/>
              </a:spcBef>
              <a:spcAft>
                <a:spcPts val="0"/>
              </a:spcAft>
              <a:buClr>
                <a:schemeClr val="dk2"/>
              </a:buClr>
              <a:buSzPts val="1800"/>
            </a:pPr>
            <a:r>
              <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Teaching Ideas:</a:t>
            </a:r>
          </a:p>
          <a:p>
            <a:pPr marL="400050" lvl="0" indent="-285750" algn="l" rtl="0">
              <a:lnSpc>
                <a:spcPct val="115000"/>
              </a:lnSpc>
              <a:spcBef>
                <a:spcPts val="0"/>
              </a:spcBef>
              <a:spcAft>
                <a:spcPts val="0"/>
              </a:spcAft>
              <a:buClr>
                <a:schemeClr val="dk2"/>
              </a:buClr>
              <a:buSzPts val="1800"/>
              <a:buFont typeface="Arial" panose="020B0604020202020204" pitchFamily="34" charset="0"/>
              <a:buChar char="•"/>
            </a:pPr>
            <a:r>
              <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Introduce acrostic poems, then ask students to write their own acrostics using simple SPINE words (see next slide for sample)  </a:t>
            </a:r>
          </a:p>
          <a:p>
            <a:pPr marL="400050" lvl="0" indent="-285750" algn="l" rtl="0">
              <a:lnSpc>
                <a:spcPct val="115000"/>
              </a:lnSpc>
              <a:spcBef>
                <a:spcPts val="0"/>
              </a:spcBef>
              <a:spcAft>
                <a:spcPts val="0"/>
              </a:spcAft>
              <a:buClr>
                <a:schemeClr val="dk2"/>
              </a:buClr>
              <a:buSzPts val="1800"/>
              <a:buFont typeface="Arial" panose="020B0604020202020204" pitchFamily="34" charset="0"/>
              <a:buChar char="•"/>
            </a:pPr>
            <a:r>
              <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Complement classes on spring animals – use inquiry questions to discover what the animals in the poem do during spring</a:t>
            </a:r>
          </a:p>
          <a:p>
            <a:pPr marL="400050" lvl="0" indent="-285750" algn="l" rtl="0">
              <a:lnSpc>
                <a:spcPct val="115000"/>
              </a:lnSpc>
              <a:spcBef>
                <a:spcPts val="0"/>
              </a:spcBef>
              <a:spcAft>
                <a:spcPts val="0"/>
              </a:spcAft>
              <a:buClr>
                <a:schemeClr val="dk2"/>
              </a:buClr>
              <a:buSzPts val="1800"/>
              <a:buFont typeface="Arial" panose="020B0604020202020204" pitchFamily="34" charset="0"/>
              <a:buChar char="•"/>
            </a:pPr>
            <a:r>
              <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Complement classes on different Canadian provinces – use inquiry questions or research to discover which animals live in which Canadian provinces</a:t>
            </a:r>
          </a:p>
          <a:p>
            <a:pPr marL="400050" lvl="0" indent="-285750" algn="l" rtl="0">
              <a:lnSpc>
                <a:spcPct val="115000"/>
              </a:lnSpc>
              <a:spcBef>
                <a:spcPts val="0"/>
              </a:spcBef>
              <a:spcAft>
                <a:spcPts val="0"/>
              </a:spcAft>
              <a:buClr>
                <a:schemeClr val="dk2"/>
              </a:buClr>
              <a:buSzPts val="1800"/>
              <a:buFont typeface="Arial" panose="020B0604020202020204" pitchFamily="34" charset="0"/>
              <a:buChar char="•"/>
            </a:pPr>
            <a:r>
              <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Fine arts activities – students draw a scene from the poem or draw a picture of an animal of their choosing in spring </a:t>
            </a:r>
          </a:p>
          <a:p>
            <a:pPr marL="400050" lvl="0" indent="-285750" algn="l" rtl="0">
              <a:lnSpc>
                <a:spcPct val="115000"/>
              </a:lnSpc>
              <a:spcBef>
                <a:spcPts val="0"/>
              </a:spcBef>
              <a:spcAft>
                <a:spcPts val="0"/>
              </a:spcAft>
              <a:buClr>
                <a:schemeClr val="dk2"/>
              </a:buClr>
              <a:buSzPts val="1800"/>
              <a:buFont typeface="Arial" panose="020B0604020202020204" pitchFamily="34" charset="0"/>
              <a:buChar char="•"/>
            </a:pPr>
            <a:r>
              <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Animals featured in the poem: squirrels, foxes, robins, insects, lambs, goats, goslings, newts, toads, inchworms, rabbits, puffins, sparrows</a:t>
            </a:r>
          </a:p>
          <a:p>
            <a:pPr marL="114300" lvl="0" algn="l" rtl="0">
              <a:lnSpc>
                <a:spcPct val="115000"/>
              </a:lnSpc>
              <a:spcBef>
                <a:spcPts val="0"/>
              </a:spcBef>
              <a:spcAft>
                <a:spcPts val="0"/>
              </a:spcAft>
              <a:buClr>
                <a:schemeClr val="dk2"/>
              </a:buClr>
              <a:buSzPts val="1800"/>
            </a:pPr>
            <a:endPar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114300">
              <a:lnSpc>
                <a:spcPct val="115000"/>
              </a:lnSpc>
              <a:buClr>
                <a:schemeClr val="dk2"/>
              </a:buClr>
              <a:buSzPts val="1800"/>
            </a:pPr>
            <a:endPar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114300">
              <a:lnSpc>
                <a:spcPct val="115000"/>
              </a:lnSpc>
              <a:buClr>
                <a:schemeClr val="dk2"/>
              </a:buClr>
              <a:buSzPts val="1800"/>
            </a:pPr>
            <a:endPar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114300" lvl="0" algn="l" rtl="0">
              <a:lnSpc>
                <a:spcPct val="115000"/>
              </a:lnSpc>
              <a:spcBef>
                <a:spcPts val="0"/>
              </a:spcBef>
              <a:spcAft>
                <a:spcPts val="0"/>
              </a:spcAft>
              <a:buClr>
                <a:schemeClr val="dk2"/>
              </a:buClr>
              <a:buSzPts val="1800"/>
            </a:pPr>
            <a:endPar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457200" lvl="0" indent="0" algn="l" rtl="0">
              <a:lnSpc>
                <a:spcPct val="115000"/>
              </a:lnSpc>
              <a:spcBef>
                <a:spcPts val="0"/>
              </a:spcBef>
              <a:spcAft>
                <a:spcPts val="0"/>
              </a:spcAft>
              <a:buClr>
                <a:schemeClr val="dk1"/>
              </a:buClr>
              <a:buSzPts val="1100"/>
              <a:buFont typeface="Arial"/>
              <a:buNone/>
            </a:pPr>
            <a:endParaRPr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Urbanist SemiBold"/>
            </a:endParaRPr>
          </a:p>
          <a:p>
            <a:pPr marL="457200" lvl="0" indent="0" algn="l" rtl="0">
              <a:lnSpc>
                <a:spcPct val="115000"/>
              </a:lnSpc>
              <a:spcBef>
                <a:spcPts val="0"/>
              </a:spcBef>
              <a:spcAft>
                <a:spcPts val="0"/>
              </a:spcAft>
              <a:buNone/>
            </a:pPr>
            <a:endParaRPr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Urbanist SemiBold"/>
            </a:endParaRPr>
          </a:p>
          <a:p>
            <a:pPr marL="0" lvl="0" indent="0" algn="l" rtl="0">
              <a:spcBef>
                <a:spcPts val="0"/>
              </a:spcBef>
              <a:spcAft>
                <a:spcPts val="0"/>
              </a:spcAft>
              <a:buNone/>
            </a:pPr>
            <a:endParaRPr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Urbanist SemiBold"/>
            </a:endParaRPr>
          </a:p>
        </p:txBody>
      </p:sp>
    </p:spTree>
    <p:extLst>
      <p:ext uri="{BB962C8B-B14F-4D97-AF65-F5344CB8AC3E}">
        <p14:creationId xmlns:p14="http://schemas.microsoft.com/office/powerpoint/2010/main" val="55636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96;p28">
            <a:extLst>
              <a:ext uri="{FF2B5EF4-FFF2-40B4-BE49-F238E27FC236}">
                <a16:creationId xmlns:a16="http://schemas.microsoft.com/office/drawing/2014/main" id="{CCB0EC15-4378-889C-7FFB-3DDB2D786126}"/>
              </a:ext>
            </a:extLst>
          </p:cNvPr>
          <p:cNvSpPr txBox="1"/>
          <p:nvPr/>
        </p:nvSpPr>
        <p:spPr>
          <a:xfrm>
            <a:off x="420738" y="391545"/>
            <a:ext cx="10766323" cy="5513955"/>
          </a:xfrm>
          <a:prstGeom prst="rect">
            <a:avLst/>
          </a:prstGeom>
          <a:noFill/>
          <a:ln>
            <a:noFill/>
          </a:ln>
        </p:spPr>
        <p:txBody>
          <a:bodyPr spcFirstLastPara="1" wrap="square" lIns="91425" tIns="91425" rIns="91425" bIns="91425" anchor="t" anchorCtr="0">
            <a:noAutofit/>
          </a:bodyPr>
          <a:lstStyle/>
          <a:p>
            <a:pPr marL="114300" lvl="0" algn="l" rtl="0">
              <a:lnSpc>
                <a:spcPct val="115000"/>
              </a:lnSpc>
              <a:spcBef>
                <a:spcPts val="0"/>
              </a:spcBef>
              <a:spcAft>
                <a:spcPts val="0"/>
              </a:spcAft>
              <a:buClr>
                <a:schemeClr val="dk2"/>
              </a:buClr>
              <a:buSzPts val="1800"/>
            </a:pPr>
            <a:r>
              <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Can you write your own acrostic poem? </a:t>
            </a:r>
          </a:p>
          <a:p>
            <a:pPr marL="114300" lvl="0" algn="l" rtl="0">
              <a:lnSpc>
                <a:spcPct val="115000"/>
              </a:lnSpc>
              <a:spcBef>
                <a:spcPts val="0"/>
              </a:spcBef>
              <a:spcAft>
                <a:spcPts val="0"/>
              </a:spcAft>
              <a:buClr>
                <a:schemeClr val="dk2"/>
              </a:buClr>
              <a:buSzPts val="1800"/>
            </a:pPr>
            <a:endPar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571500" lvl="0" indent="-457200" algn="l" rtl="0">
              <a:lnSpc>
                <a:spcPct val="115000"/>
              </a:lnSpc>
              <a:spcBef>
                <a:spcPts val="0"/>
              </a:spcBef>
              <a:spcAft>
                <a:spcPts val="0"/>
              </a:spcAft>
              <a:buClr>
                <a:schemeClr val="dk2"/>
              </a:buClr>
              <a:buSzPts val="1800"/>
              <a:buFont typeface="+mj-lt"/>
              <a:buAutoNum type="arabicPeriod"/>
            </a:pPr>
            <a:r>
              <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Choose a short word to be the SPINE of your poem. For example: DOG</a:t>
            </a:r>
          </a:p>
          <a:p>
            <a:pPr marL="571500" lvl="0" indent="-457200" algn="l" rtl="0">
              <a:lnSpc>
                <a:spcPct val="115000"/>
              </a:lnSpc>
              <a:spcBef>
                <a:spcPts val="0"/>
              </a:spcBef>
              <a:spcAft>
                <a:spcPts val="0"/>
              </a:spcAft>
              <a:buClr>
                <a:schemeClr val="dk2"/>
              </a:buClr>
              <a:buSzPts val="1800"/>
              <a:buFont typeface="+mj-lt"/>
              <a:buAutoNum type="arabicPeriod"/>
            </a:pPr>
            <a:r>
              <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Now, write D O G vertically on your page</a:t>
            </a:r>
          </a:p>
          <a:p>
            <a:pPr marL="571500" lvl="0" indent="-457200" algn="l" rtl="0">
              <a:lnSpc>
                <a:spcPct val="115000"/>
              </a:lnSpc>
              <a:spcBef>
                <a:spcPts val="0"/>
              </a:spcBef>
              <a:spcAft>
                <a:spcPts val="0"/>
              </a:spcAft>
              <a:buClr>
                <a:schemeClr val="dk2"/>
              </a:buClr>
              <a:buSzPts val="1800"/>
              <a:buFont typeface="+mj-lt"/>
              <a:buAutoNum type="arabicPeriod"/>
            </a:pPr>
            <a:r>
              <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Then write 3 lines. The first line will start with a D-word, the second line with an O-word, and the third with a G-word. </a:t>
            </a:r>
          </a:p>
          <a:p>
            <a:pPr marL="114300" lvl="0" algn="l" rtl="0">
              <a:lnSpc>
                <a:spcPct val="115000"/>
              </a:lnSpc>
              <a:spcBef>
                <a:spcPts val="0"/>
              </a:spcBef>
              <a:spcAft>
                <a:spcPts val="0"/>
              </a:spcAft>
              <a:buClr>
                <a:schemeClr val="dk2"/>
              </a:buClr>
              <a:buSzPts val="1800"/>
            </a:pPr>
            <a:endPar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114300" lvl="0" algn="l" rtl="0">
              <a:lnSpc>
                <a:spcPct val="115000"/>
              </a:lnSpc>
              <a:spcBef>
                <a:spcPts val="0"/>
              </a:spcBef>
              <a:spcAft>
                <a:spcPts val="0"/>
              </a:spcAft>
              <a:buClr>
                <a:schemeClr val="dk2"/>
              </a:buClr>
              <a:buSzPts val="1800"/>
            </a:pPr>
            <a:r>
              <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For example:</a:t>
            </a:r>
          </a:p>
          <a:p>
            <a:pPr marL="114300" lvl="0" algn="l" rtl="0">
              <a:lnSpc>
                <a:spcPct val="115000"/>
              </a:lnSpc>
              <a:spcBef>
                <a:spcPts val="0"/>
              </a:spcBef>
              <a:spcAft>
                <a:spcPts val="0"/>
              </a:spcAft>
              <a:buClr>
                <a:schemeClr val="dk2"/>
              </a:buClr>
              <a:buSzPts val="1800"/>
            </a:pPr>
            <a:endPar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114300" lvl="0" algn="l" rtl="0">
              <a:lnSpc>
                <a:spcPct val="115000"/>
              </a:lnSpc>
              <a:spcBef>
                <a:spcPts val="0"/>
              </a:spcBef>
              <a:spcAft>
                <a:spcPts val="0"/>
              </a:spcAft>
              <a:buClr>
                <a:schemeClr val="dk2"/>
              </a:buClr>
              <a:buSzPts val="1800"/>
            </a:pPr>
            <a:r>
              <a:rPr lang="en-CA" sz="2400" b="1" dirty="0">
                <a:solidFill>
                  <a:srgbClr val="C52F4E"/>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D</a:t>
            </a:r>
            <a:r>
              <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igging in the dirt</a:t>
            </a:r>
          </a:p>
          <a:p>
            <a:pPr marL="114300" lvl="0" algn="l" rtl="0">
              <a:lnSpc>
                <a:spcPct val="115000"/>
              </a:lnSpc>
              <a:spcBef>
                <a:spcPts val="0"/>
              </a:spcBef>
              <a:spcAft>
                <a:spcPts val="0"/>
              </a:spcAft>
              <a:buClr>
                <a:schemeClr val="dk2"/>
              </a:buClr>
              <a:buSzPts val="1800"/>
            </a:pPr>
            <a:r>
              <a:rPr lang="en-CA" sz="2400" b="1" dirty="0">
                <a:solidFill>
                  <a:srgbClr val="C52F4E"/>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O</a:t>
            </a:r>
            <a:r>
              <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utside, my dog</a:t>
            </a:r>
          </a:p>
          <a:p>
            <a:pPr marL="114300" lvl="0" algn="l" rtl="0">
              <a:lnSpc>
                <a:spcPct val="115000"/>
              </a:lnSpc>
              <a:spcBef>
                <a:spcPts val="0"/>
              </a:spcBef>
              <a:spcAft>
                <a:spcPts val="0"/>
              </a:spcAft>
              <a:buClr>
                <a:schemeClr val="dk2"/>
              </a:buClr>
              <a:buSzPts val="1800"/>
            </a:pPr>
            <a:r>
              <a:rPr lang="en-CA" sz="2400" b="1" dirty="0">
                <a:solidFill>
                  <a:srgbClr val="C52F4E"/>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G</a:t>
            </a:r>
            <a:r>
              <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reets me with a happy bark</a:t>
            </a:r>
          </a:p>
          <a:p>
            <a:pPr marL="114300" lvl="0" algn="l" rtl="0">
              <a:lnSpc>
                <a:spcPct val="115000"/>
              </a:lnSpc>
              <a:spcBef>
                <a:spcPts val="0"/>
              </a:spcBef>
              <a:spcAft>
                <a:spcPts val="0"/>
              </a:spcAft>
              <a:buClr>
                <a:schemeClr val="dk2"/>
              </a:buClr>
              <a:buSzPts val="1800"/>
            </a:pPr>
            <a:endPar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114300">
              <a:lnSpc>
                <a:spcPct val="115000"/>
              </a:lnSpc>
              <a:buClr>
                <a:schemeClr val="dk2"/>
              </a:buClr>
              <a:buSzPts val="1800"/>
            </a:pPr>
            <a:endPar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114300">
              <a:lnSpc>
                <a:spcPct val="115000"/>
              </a:lnSpc>
              <a:buClr>
                <a:schemeClr val="dk2"/>
              </a:buClr>
              <a:buSzPts val="1800"/>
            </a:pPr>
            <a:endPar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114300" lvl="0" algn="l" rtl="0">
              <a:lnSpc>
                <a:spcPct val="115000"/>
              </a:lnSpc>
              <a:spcBef>
                <a:spcPts val="0"/>
              </a:spcBef>
              <a:spcAft>
                <a:spcPts val="0"/>
              </a:spcAft>
              <a:buClr>
                <a:schemeClr val="dk2"/>
              </a:buClr>
              <a:buSzPts val="1800"/>
            </a:pPr>
            <a:endParaRPr lang="en-CA"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457200" lvl="0" indent="0" algn="l" rtl="0">
              <a:lnSpc>
                <a:spcPct val="115000"/>
              </a:lnSpc>
              <a:spcBef>
                <a:spcPts val="0"/>
              </a:spcBef>
              <a:spcAft>
                <a:spcPts val="0"/>
              </a:spcAft>
              <a:buClr>
                <a:schemeClr val="dk1"/>
              </a:buClr>
              <a:buSzPts val="1100"/>
              <a:buFont typeface="Arial"/>
              <a:buNone/>
            </a:pPr>
            <a:endParaRPr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Urbanist SemiBold"/>
            </a:endParaRPr>
          </a:p>
          <a:p>
            <a:pPr marL="457200" lvl="0" indent="0" algn="l" rtl="0">
              <a:lnSpc>
                <a:spcPct val="115000"/>
              </a:lnSpc>
              <a:spcBef>
                <a:spcPts val="0"/>
              </a:spcBef>
              <a:spcAft>
                <a:spcPts val="0"/>
              </a:spcAft>
              <a:buNone/>
            </a:pPr>
            <a:endParaRPr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Urbanist SemiBold"/>
            </a:endParaRPr>
          </a:p>
          <a:p>
            <a:pPr marL="0" lvl="0" indent="0" algn="l" rtl="0">
              <a:spcBef>
                <a:spcPts val="0"/>
              </a:spcBef>
              <a:spcAft>
                <a:spcPts val="0"/>
              </a:spcAft>
              <a:buNone/>
            </a:pPr>
            <a:endParaRPr sz="24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Urbanist SemiBold"/>
            </a:endParaRPr>
          </a:p>
        </p:txBody>
      </p:sp>
    </p:spTree>
    <p:extLst>
      <p:ext uri="{BB962C8B-B14F-4D97-AF65-F5344CB8AC3E}">
        <p14:creationId xmlns:p14="http://schemas.microsoft.com/office/powerpoint/2010/main" val="1286949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C09478-835F-E94D-EB19-DF8FE02D6C21}"/>
              </a:ext>
            </a:extLst>
          </p:cNvPr>
          <p:cNvSpPr/>
          <p:nvPr/>
        </p:nvSpPr>
        <p:spPr>
          <a:xfrm>
            <a:off x="0" y="-11970"/>
            <a:ext cx="12192000" cy="1093189"/>
          </a:xfrm>
          <a:prstGeom prst="rect">
            <a:avLst/>
          </a:prstGeom>
          <a:solidFill>
            <a:srgbClr val="F6D6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204;p29">
            <a:extLst>
              <a:ext uri="{FF2B5EF4-FFF2-40B4-BE49-F238E27FC236}">
                <a16:creationId xmlns:a16="http://schemas.microsoft.com/office/drawing/2014/main" id="{CFEC6B6F-3CC5-1B70-5B44-AE6FCA0FD7C8}"/>
              </a:ext>
            </a:extLst>
          </p:cNvPr>
          <p:cNvSpPr txBox="1"/>
          <p:nvPr/>
        </p:nvSpPr>
        <p:spPr>
          <a:xfrm>
            <a:off x="522143" y="78866"/>
            <a:ext cx="10515536" cy="563100"/>
          </a:xfrm>
          <a:prstGeom prst="rect">
            <a:avLst/>
          </a:prstGeom>
          <a:noFill/>
          <a:ln>
            <a:noFill/>
          </a:ln>
        </p:spPr>
        <p:txBody>
          <a:bodyPr spcFirstLastPara="1" wrap="square" lIns="91425" tIns="91425" rIns="91425" bIns="91425" anchor="t" anchorCtr="0">
            <a:noAutofit/>
          </a:bodyPr>
          <a:lstStyle/>
          <a:p>
            <a:pPr algn="ctr"/>
            <a:r>
              <a:rPr lang="en-US" sz="4000" b="1" dirty="0">
                <a:solidFill>
                  <a:srgbClr val="C52F4E"/>
                </a:solidFill>
                <a:latin typeface="Urbanist SemiBold" panose="020B0A04040200000203" pitchFamily="34" charset="77"/>
                <a:ea typeface="Urbanist SemiBold" panose="020B0A04040200000203" pitchFamily="34" charset="77"/>
                <a:cs typeface="Urbanist SemiBold" panose="020B0A04040200000203" pitchFamily="34" charset="77"/>
              </a:rPr>
              <a:t>MORE POEMS &amp; ACTIVITIES…</a:t>
            </a:r>
          </a:p>
        </p:txBody>
      </p:sp>
      <p:sp>
        <p:nvSpPr>
          <p:cNvPr id="8" name="Google Shape;196;p28">
            <a:extLst>
              <a:ext uri="{FF2B5EF4-FFF2-40B4-BE49-F238E27FC236}">
                <a16:creationId xmlns:a16="http://schemas.microsoft.com/office/drawing/2014/main" id="{27A778A9-0755-AB60-3DFD-192BCC1CFCBB}"/>
              </a:ext>
            </a:extLst>
          </p:cNvPr>
          <p:cNvSpPr txBox="1"/>
          <p:nvPr/>
        </p:nvSpPr>
        <p:spPr>
          <a:xfrm>
            <a:off x="712838" y="1407545"/>
            <a:ext cx="10766323" cy="4042909"/>
          </a:xfrm>
          <a:prstGeom prst="rect">
            <a:avLst/>
          </a:prstGeom>
          <a:noFill/>
          <a:ln>
            <a:noFill/>
          </a:ln>
        </p:spPr>
        <p:txBody>
          <a:bodyPr spcFirstLastPara="1" wrap="square" lIns="91425" tIns="91425" rIns="91425" bIns="91425" anchor="t" anchorCtr="0">
            <a:noAutofit/>
          </a:bodyPr>
          <a:lstStyle/>
          <a:p>
            <a:pPr marL="114300" lvl="0" algn="l" rtl="0">
              <a:lnSpc>
                <a:spcPct val="115000"/>
              </a:lnSpc>
              <a:spcBef>
                <a:spcPts val="0"/>
              </a:spcBef>
              <a:spcAft>
                <a:spcPts val="0"/>
              </a:spcAft>
              <a:buClr>
                <a:schemeClr val="dk2"/>
              </a:buClr>
              <a:buSzPts val="1800"/>
            </a:pPr>
            <a:r>
              <a:rPr lang="en-CA"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Grab a print-ready, PDF version of the poem along with more teaching ideas and inspiration at </a:t>
            </a:r>
            <a:r>
              <a:rPr lang="en-CA" b="1" dirty="0">
                <a:solidFill>
                  <a:srgbClr val="C52F4E"/>
                </a:solidFill>
                <a:latin typeface="Urbanist Black" panose="020B0A04040200000203" pitchFamily="34" charset="77"/>
                <a:ea typeface="Urbanist Black" panose="020B0A04040200000203" pitchFamily="34" charset="77"/>
                <a:cs typeface="Urbanist Black" panose="020B0A04040200000203" pitchFamily="34" charset="77"/>
                <a:sym typeface="Caveat Medium"/>
              </a:rPr>
              <a:t>KimTHarrison.ca – Teacher Resources</a:t>
            </a:r>
          </a:p>
          <a:p>
            <a:pPr marL="114300" lvl="0" algn="l" rtl="0">
              <a:lnSpc>
                <a:spcPct val="115000"/>
              </a:lnSpc>
              <a:spcBef>
                <a:spcPts val="0"/>
              </a:spcBef>
              <a:spcAft>
                <a:spcPts val="0"/>
              </a:spcAft>
              <a:buClr>
                <a:schemeClr val="dk2"/>
              </a:buClr>
              <a:buSzPts val="1800"/>
            </a:pPr>
            <a:endParaRPr lang="en-CA"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114300">
              <a:lnSpc>
                <a:spcPct val="115000"/>
              </a:lnSpc>
              <a:buClr>
                <a:schemeClr val="dk2"/>
              </a:buClr>
              <a:buSzPts val="1800"/>
            </a:pPr>
            <a:r>
              <a:rPr lang="en-CA"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Browse other poems on a variety of curriculum-friendly topics on my website – </a:t>
            </a:r>
            <a:r>
              <a:rPr lang="en-CA" b="1" dirty="0">
                <a:solidFill>
                  <a:srgbClr val="C52F4E"/>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KimTHarrison.ca </a:t>
            </a:r>
            <a:r>
              <a:rPr lang="en-CA"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 or my </a:t>
            </a:r>
            <a:r>
              <a:rPr lang="en-CA" b="1" dirty="0">
                <a:solidFill>
                  <a:srgbClr val="C52F4E"/>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YouTube channel</a:t>
            </a:r>
            <a:r>
              <a:rPr lang="en-CA"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 </a:t>
            </a:r>
            <a:r>
              <a:rPr lang="en-CA" u="sng">
                <a:latin typeface="Urbanist Medium" panose="020B0A04040200000203" pitchFamily="34" charset="77"/>
                <a:ea typeface="Urbanist Medium" panose="020B0A04040200000203" pitchFamily="34" charset="77"/>
                <a:cs typeface="Urbanist Medium" panose="020B0A04040200000203" pitchFamily="34" charset="77"/>
                <a:hlinkClick r:id="rId3"/>
              </a:rPr>
              <a:t>https://www.youtube.com/@KimTHarrison/videos</a:t>
            </a:r>
            <a:r>
              <a:rPr lang="en-CA">
                <a:latin typeface="Urbanist Medium" panose="020B0A04040200000203" pitchFamily="34" charset="77"/>
                <a:ea typeface="Urbanist Medium" panose="020B0A04040200000203" pitchFamily="34" charset="77"/>
                <a:cs typeface="Urbanist Medium" panose="020B0A04040200000203" pitchFamily="34" charset="77"/>
              </a:rPr>
              <a:t> </a:t>
            </a:r>
          </a:p>
          <a:p>
            <a:pPr marL="114300">
              <a:lnSpc>
                <a:spcPct val="115000"/>
              </a:lnSpc>
              <a:buClr>
                <a:schemeClr val="dk2"/>
              </a:buClr>
              <a:buSzPts val="1800"/>
            </a:pPr>
            <a:endParaRPr lang="en-CA"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114300">
              <a:lnSpc>
                <a:spcPct val="115000"/>
              </a:lnSpc>
              <a:buClr>
                <a:schemeClr val="dk2"/>
              </a:buClr>
              <a:buSzPts val="1800"/>
            </a:pPr>
            <a:r>
              <a:rPr lang="en-CA" b="1" dirty="0">
                <a:solidFill>
                  <a:srgbClr val="C52F4E"/>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Poetry Pause with Dr. Kim</a:t>
            </a:r>
            <a:r>
              <a:rPr lang="en-CA" b="1"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 videos</a:t>
            </a:r>
            <a:r>
              <a:rPr lang="en-CA"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 include a short interactive mindfulness introduction before a poem read by me, the poet! </a:t>
            </a:r>
            <a:r>
              <a:rPr lang="en-CA" dirty="0">
                <a:solidFill>
                  <a:srgbClr val="C52F4E"/>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Poetry Time</a:t>
            </a:r>
            <a:r>
              <a:rPr lang="en-CA"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 </a:t>
            </a:r>
            <a:r>
              <a:rPr lang="en-CA" dirty="0">
                <a:solidFill>
                  <a:srgbClr val="C52F4E"/>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with Dr. Kim </a:t>
            </a:r>
            <a:r>
              <a:rPr lang="en-CA"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videos include the poem and a visual narrative. </a:t>
            </a:r>
          </a:p>
          <a:p>
            <a:pPr marL="114300">
              <a:lnSpc>
                <a:spcPct val="115000"/>
              </a:lnSpc>
              <a:buClr>
                <a:schemeClr val="dk2"/>
              </a:buClr>
              <a:buSzPts val="1800"/>
            </a:pPr>
            <a:endParaRPr lang="en-CA"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114300">
              <a:lnSpc>
                <a:spcPct val="115000"/>
              </a:lnSpc>
              <a:buClr>
                <a:schemeClr val="dk2"/>
              </a:buClr>
              <a:buSzPts val="1800"/>
            </a:pPr>
            <a:endParaRPr lang="en-CA"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114300" lvl="0" algn="l" rtl="0">
              <a:lnSpc>
                <a:spcPct val="115000"/>
              </a:lnSpc>
              <a:spcBef>
                <a:spcPts val="0"/>
              </a:spcBef>
              <a:spcAft>
                <a:spcPts val="0"/>
              </a:spcAft>
              <a:buClr>
                <a:schemeClr val="dk2"/>
              </a:buClr>
              <a:buSzPts val="1800"/>
            </a:pPr>
            <a:endParaRPr lang="en-CA"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457200" lvl="0" indent="0" algn="l" rtl="0">
              <a:lnSpc>
                <a:spcPct val="115000"/>
              </a:lnSpc>
              <a:spcBef>
                <a:spcPts val="0"/>
              </a:spcBef>
              <a:spcAft>
                <a:spcPts val="0"/>
              </a:spcAft>
              <a:buClr>
                <a:schemeClr val="dk1"/>
              </a:buClr>
              <a:buSzPts val="1100"/>
              <a:buFont typeface="Arial"/>
              <a:buNone/>
            </a:pPr>
            <a:endParaRPr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Urbanist SemiBold"/>
            </a:endParaRPr>
          </a:p>
          <a:p>
            <a:pPr marL="457200" lvl="0" indent="0" algn="l" rtl="0">
              <a:lnSpc>
                <a:spcPct val="115000"/>
              </a:lnSpc>
              <a:spcBef>
                <a:spcPts val="0"/>
              </a:spcBef>
              <a:spcAft>
                <a:spcPts val="0"/>
              </a:spcAft>
              <a:buNone/>
            </a:pPr>
            <a:endParaRPr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Urbanist SemiBold"/>
            </a:endParaRPr>
          </a:p>
          <a:p>
            <a:pPr marL="0" lvl="0" indent="0" algn="l" rtl="0">
              <a:spcBef>
                <a:spcPts val="0"/>
              </a:spcBef>
              <a:spcAft>
                <a:spcPts val="0"/>
              </a:spcAft>
              <a:buNone/>
            </a:pPr>
            <a:endParaRPr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Urbanist SemiBold"/>
            </a:endParaRPr>
          </a:p>
        </p:txBody>
      </p:sp>
      <p:pic>
        <p:nvPicPr>
          <p:cNvPr id="11" name="Picture 10" descr="A close-up of a logo&#10;&#10;AI-generated content may be incorrect.">
            <a:extLst>
              <a:ext uri="{FF2B5EF4-FFF2-40B4-BE49-F238E27FC236}">
                <a16:creationId xmlns:a16="http://schemas.microsoft.com/office/drawing/2014/main" id="{853C81F7-B026-1522-F2D8-577C7DB88053}"/>
              </a:ext>
            </a:extLst>
          </p:cNvPr>
          <p:cNvPicPr>
            <a:picLocks noChangeAspect="1"/>
          </p:cNvPicPr>
          <p:nvPr/>
        </p:nvPicPr>
        <p:blipFill>
          <a:blip r:embed="rId4"/>
          <a:stretch>
            <a:fillRect/>
          </a:stretch>
        </p:blipFill>
        <p:spPr>
          <a:xfrm>
            <a:off x="2627161" y="4719485"/>
            <a:ext cx="6937675" cy="1902541"/>
          </a:xfrm>
          <a:prstGeom prst="rect">
            <a:avLst/>
          </a:prstGeom>
        </p:spPr>
      </p:pic>
      <p:sp>
        <p:nvSpPr>
          <p:cNvPr id="12" name="Rectangle 11">
            <a:extLst>
              <a:ext uri="{FF2B5EF4-FFF2-40B4-BE49-F238E27FC236}">
                <a16:creationId xmlns:a16="http://schemas.microsoft.com/office/drawing/2014/main" id="{865D8AF1-41BC-118F-6D94-75C27860410E}"/>
              </a:ext>
            </a:extLst>
          </p:cNvPr>
          <p:cNvSpPr/>
          <p:nvPr/>
        </p:nvSpPr>
        <p:spPr>
          <a:xfrm>
            <a:off x="-1" y="4396457"/>
            <a:ext cx="12192000" cy="323028"/>
          </a:xfrm>
          <a:prstGeom prst="rect">
            <a:avLst/>
          </a:prstGeom>
          <a:solidFill>
            <a:srgbClr val="F6D6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3851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98BA9-4C85-9232-1E70-0B994D527661}"/>
            </a:ext>
          </a:extLst>
        </p:cNvPr>
        <p:cNvGrpSpPr/>
        <p:nvPr/>
      </p:nvGrpSpPr>
      <p:grpSpPr>
        <a:xfrm>
          <a:off x="0" y="0"/>
          <a:ext cx="0" cy="0"/>
          <a:chOff x="0" y="0"/>
          <a:chExt cx="0" cy="0"/>
        </a:xfrm>
      </p:grpSpPr>
      <p:sp>
        <p:nvSpPr>
          <p:cNvPr id="2" name="Google Shape;204;p29">
            <a:extLst>
              <a:ext uri="{FF2B5EF4-FFF2-40B4-BE49-F238E27FC236}">
                <a16:creationId xmlns:a16="http://schemas.microsoft.com/office/drawing/2014/main" id="{114EF790-1950-5895-9E56-8C3DFCCC11A1}"/>
              </a:ext>
            </a:extLst>
          </p:cNvPr>
          <p:cNvSpPr txBox="1"/>
          <p:nvPr/>
        </p:nvSpPr>
        <p:spPr>
          <a:xfrm>
            <a:off x="6801301" y="1051112"/>
            <a:ext cx="3612460" cy="563100"/>
          </a:xfrm>
          <a:prstGeom prst="rect">
            <a:avLst/>
          </a:prstGeom>
          <a:noFill/>
          <a:ln>
            <a:noFill/>
          </a:ln>
        </p:spPr>
        <p:txBody>
          <a:bodyPr spcFirstLastPara="1" wrap="square" lIns="91425" tIns="91425" rIns="91425" bIns="91425" anchor="t" anchorCtr="0">
            <a:noAutofit/>
          </a:bodyPr>
          <a:lstStyle/>
          <a:p>
            <a:r>
              <a:rPr lang="en-US" sz="2000" b="1" dirty="0">
                <a:solidFill>
                  <a:srgbClr val="C52F4E"/>
                </a:solidFill>
                <a:latin typeface="Urbanist SemiBold" panose="020B0A04040200000203" pitchFamily="34" charset="77"/>
                <a:ea typeface="Urbanist SemiBold" panose="020B0A04040200000203" pitchFamily="34" charset="77"/>
                <a:cs typeface="Urbanist SemiBold" panose="020B0A04040200000203" pitchFamily="34" charset="77"/>
              </a:rPr>
              <a:t>About Dr. Kim </a:t>
            </a:r>
          </a:p>
        </p:txBody>
      </p:sp>
      <p:sp>
        <p:nvSpPr>
          <p:cNvPr id="3" name="Google Shape;196;p28">
            <a:extLst>
              <a:ext uri="{FF2B5EF4-FFF2-40B4-BE49-F238E27FC236}">
                <a16:creationId xmlns:a16="http://schemas.microsoft.com/office/drawing/2014/main" id="{13060F96-2E36-5D1E-8F8B-3B362CEE2501}"/>
              </a:ext>
            </a:extLst>
          </p:cNvPr>
          <p:cNvSpPr txBox="1"/>
          <p:nvPr/>
        </p:nvSpPr>
        <p:spPr>
          <a:xfrm>
            <a:off x="6655886" y="1406036"/>
            <a:ext cx="5100672" cy="5039064"/>
          </a:xfrm>
          <a:prstGeom prst="rect">
            <a:avLst/>
          </a:prstGeom>
          <a:noFill/>
          <a:ln>
            <a:noFill/>
          </a:ln>
        </p:spPr>
        <p:txBody>
          <a:bodyPr spcFirstLastPara="1" wrap="square" lIns="91425" tIns="91425" rIns="91425" bIns="91425" anchor="t" anchorCtr="0">
            <a:noAutofit/>
          </a:bodyPr>
          <a:lstStyle/>
          <a:p>
            <a:pPr marL="114300" lvl="0" algn="l" rtl="0">
              <a:lnSpc>
                <a:spcPct val="115000"/>
              </a:lnSpc>
              <a:spcBef>
                <a:spcPts val="0"/>
              </a:spcBef>
              <a:spcAft>
                <a:spcPts val="0"/>
              </a:spcAft>
              <a:buClr>
                <a:schemeClr val="dk2"/>
              </a:buClr>
              <a:buSzPts val="1800"/>
            </a:pPr>
            <a:r>
              <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Dr. Kim’s full name is Kim T. Harrison. She is a writer, poet, and teacher, who was born in England but moved to Canada a long time ago and now lives on the beautiful island of Newfoundland. </a:t>
            </a:r>
          </a:p>
          <a:p>
            <a:pPr marL="114300" lvl="0" algn="l" rtl="0">
              <a:lnSpc>
                <a:spcPct val="115000"/>
              </a:lnSpc>
              <a:spcBef>
                <a:spcPts val="0"/>
              </a:spcBef>
              <a:spcAft>
                <a:spcPts val="0"/>
              </a:spcAft>
              <a:buClr>
                <a:schemeClr val="dk2"/>
              </a:buClr>
              <a:buSzPts val="1800"/>
            </a:pPr>
            <a:endPar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114300" lvl="0" algn="l" rtl="0">
              <a:lnSpc>
                <a:spcPct val="115000"/>
              </a:lnSpc>
              <a:spcBef>
                <a:spcPts val="0"/>
              </a:spcBef>
              <a:spcAft>
                <a:spcPts val="0"/>
              </a:spcAft>
              <a:buClr>
                <a:schemeClr val="dk2"/>
              </a:buClr>
              <a:buSzPts val="1800"/>
            </a:pPr>
            <a:r>
              <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Dr. Kim can’t help fix a broken leg or a sore throat, but she can prescribe poetry reading and writing activities! She’s a “doctor” because she has a PhD in French literature and cultural studies. This means she’s read and written about A LOT of books and poems. When she was a kid, her favourite book had lots of different poems in it. She still reads these poems today and now writes her own because she loves the sound and feel of words, and the magic that happens when those words work together to create new worlds.   </a:t>
            </a:r>
          </a:p>
          <a:p>
            <a:pPr marL="114300" lvl="0" algn="l" rtl="0">
              <a:lnSpc>
                <a:spcPct val="115000"/>
              </a:lnSpc>
              <a:spcBef>
                <a:spcPts val="0"/>
              </a:spcBef>
              <a:spcAft>
                <a:spcPts val="0"/>
              </a:spcAft>
              <a:buClr>
                <a:schemeClr val="dk2"/>
              </a:buClr>
              <a:buSzPts val="1800"/>
            </a:pPr>
            <a:endParaRPr lang="en-CA" sz="9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114300" lvl="0" algn="l" rtl="0">
              <a:lnSpc>
                <a:spcPct val="115000"/>
              </a:lnSpc>
              <a:spcBef>
                <a:spcPts val="0"/>
              </a:spcBef>
              <a:spcAft>
                <a:spcPts val="0"/>
              </a:spcAft>
              <a:buClr>
                <a:schemeClr val="dk2"/>
              </a:buClr>
              <a:buSzPts val="1800"/>
            </a:pPr>
            <a:r>
              <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Find out more at: </a:t>
            </a:r>
            <a:r>
              <a:rPr lang="en-CA" sz="1600" b="1"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KimTHarrison.ca </a:t>
            </a:r>
          </a:p>
          <a:p>
            <a:pPr marL="114300" lvl="0" algn="l" rtl="0">
              <a:lnSpc>
                <a:spcPct val="115000"/>
              </a:lnSpc>
              <a:spcBef>
                <a:spcPts val="0"/>
              </a:spcBef>
              <a:spcAft>
                <a:spcPts val="0"/>
              </a:spcAft>
              <a:buClr>
                <a:schemeClr val="dk2"/>
              </a:buClr>
              <a:buSzPts val="1800"/>
            </a:pPr>
            <a:endPar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114300" lvl="0" algn="l" rtl="0">
              <a:lnSpc>
                <a:spcPct val="115000"/>
              </a:lnSpc>
              <a:spcBef>
                <a:spcPts val="0"/>
              </a:spcBef>
              <a:spcAft>
                <a:spcPts val="0"/>
              </a:spcAft>
              <a:buClr>
                <a:schemeClr val="dk2"/>
              </a:buClr>
              <a:buSzPts val="1800"/>
            </a:pPr>
            <a:endPar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114300">
              <a:lnSpc>
                <a:spcPct val="115000"/>
              </a:lnSpc>
              <a:buClr>
                <a:schemeClr val="dk2"/>
              </a:buClr>
              <a:buSzPts val="1800"/>
            </a:pPr>
            <a:endPar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114300">
              <a:lnSpc>
                <a:spcPct val="115000"/>
              </a:lnSpc>
              <a:buClr>
                <a:schemeClr val="dk2"/>
              </a:buClr>
              <a:buSzPts val="1800"/>
            </a:pPr>
            <a:endPar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114300">
              <a:lnSpc>
                <a:spcPct val="115000"/>
              </a:lnSpc>
              <a:buClr>
                <a:schemeClr val="dk2"/>
              </a:buClr>
              <a:buSzPts val="1800"/>
            </a:pPr>
            <a:endPar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457200" lvl="0" indent="0" algn="l" rtl="0">
              <a:lnSpc>
                <a:spcPct val="115000"/>
              </a:lnSpc>
              <a:spcBef>
                <a:spcPts val="0"/>
              </a:spcBef>
              <a:spcAft>
                <a:spcPts val="0"/>
              </a:spcAft>
              <a:buClr>
                <a:schemeClr val="dk1"/>
              </a:buClr>
              <a:buSzPts val="1100"/>
              <a:buFont typeface="Arial"/>
              <a:buNone/>
            </a:pPr>
            <a:endParaRPr sz="1800" dirty="0">
              <a:solidFill>
                <a:schemeClr val="dk2"/>
              </a:solidFill>
              <a:latin typeface="Urbanist SemiBold"/>
              <a:ea typeface="Urbanist SemiBold"/>
              <a:cs typeface="Urbanist SemiBold"/>
              <a:sym typeface="Urbanist SemiBold"/>
            </a:endParaRPr>
          </a:p>
          <a:p>
            <a:pPr marL="457200" lvl="0" indent="0" algn="l" rtl="0">
              <a:lnSpc>
                <a:spcPct val="115000"/>
              </a:lnSpc>
              <a:spcBef>
                <a:spcPts val="0"/>
              </a:spcBef>
              <a:spcAft>
                <a:spcPts val="0"/>
              </a:spcAft>
              <a:buNone/>
            </a:pPr>
            <a:endParaRPr sz="1800" dirty="0">
              <a:solidFill>
                <a:schemeClr val="dk2"/>
              </a:solidFill>
              <a:latin typeface="Urbanist SemiBold"/>
              <a:ea typeface="Urbanist SemiBold"/>
              <a:cs typeface="Urbanist SemiBold"/>
              <a:sym typeface="Urbanist SemiBold"/>
            </a:endParaRPr>
          </a:p>
          <a:p>
            <a:pPr marL="0" lvl="0" indent="0" algn="l" rtl="0">
              <a:spcBef>
                <a:spcPts val="0"/>
              </a:spcBef>
              <a:spcAft>
                <a:spcPts val="0"/>
              </a:spcAft>
              <a:buNone/>
            </a:pPr>
            <a:endParaRPr sz="1800" dirty="0">
              <a:solidFill>
                <a:schemeClr val="dk2"/>
              </a:solidFill>
              <a:latin typeface="Urbanist SemiBold"/>
              <a:ea typeface="Urbanist SemiBold"/>
              <a:cs typeface="Urbanist SemiBold"/>
              <a:sym typeface="Urbanist SemiBold"/>
            </a:endParaRPr>
          </a:p>
        </p:txBody>
      </p:sp>
      <p:sp>
        <p:nvSpPr>
          <p:cNvPr id="5" name="Rectangle 4">
            <a:extLst>
              <a:ext uri="{FF2B5EF4-FFF2-40B4-BE49-F238E27FC236}">
                <a16:creationId xmlns:a16="http://schemas.microsoft.com/office/drawing/2014/main" id="{408A6983-F22D-C532-CFD1-CDD3CBA595B4}"/>
              </a:ext>
            </a:extLst>
          </p:cNvPr>
          <p:cNvSpPr/>
          <p:nvPr/>
        </p:nvSpPr>
        <p:spPr>
          <a:xfrm>
            <a:off x="0" y="-11970"/>
            <a:ext cx="12192000" cy="1093189"/>
          </a:xfrm>
          <a:prstGeom prst="rect">
            <a:avLst/>
          </a:prstGeom>
          <a:solidFill>
            <a:srgbClr val="F6D6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204;p29">
            <a:extLst>
              <a:ext uri="{FF2B5EF4-FFF2-40B4-BE49-F238E27FC236}">
                <a16:creationId xmlns:a16="http://schemas.microsoft.com/office/drawing/2014/main" id="{643F56D8-4A39-6524-D035-D18800747D3E}"/>
              </a:ext>
            </a:extLst>
          </p:cNvPr>
          <p:cNvSpPr txBox="1"/>
          <p:nvPr/>
        </p:nvSpPr>
        <p:spPr>
          <a:xfrm>
            <a:off x="-101775" y="84503"/>
            <a:ext cx="10515536" cy="563100"/>
          </a:xfrm>
          <a:prstGeom prst="rect">
            <a:avLst/>
          </a:prstGeom>
          <a:noFill/>
          <a:ln>
            <a:noFill/>
          </a:ln>
        </p:spPr>
        <p:txBody>
          <a:bodyPr spcFirstLastPara="1" wrap="square" lIns="91425" tIns="91425" rIns="91425" bIns="91425" anchor="t" anchorCtr="0">
            <a:noAutofit/>
          </a:bodyPr>
          <a:lstStyle/>
          <a:p>
            <a:pPr algn="ctr"/>
            <a:r>
              <a:rPr lang="en-US" sz="4000" b="1" dirty="0">
                <a:solidFill>
                  <a:srgbClr val="C52F4E"/>
                </a:solidFill>
                <a:latin typeface="Urbanist SemiBold" panose="020B0A04040200000203" pitchFamily="34" charset="77"/>
                <a:ea typeface="Urbanist SemiBold" panose="020B0A04040200000203" pitchFamily="34" charset="77"/>
                <a:cs typeface="Urbanist SemiBold" panose="020B0A04040200000203" pitchFamily="34" charset="77"/>
              </a:rPr>
              <a:t>THANK YOU &amp; HAPPY POETRY TEACHING!</a:t>
            </a:r>
          </a:p>
        </p:txBody>
      </p:sp>
      <p:sp>
        <p:nvSpPr>
          <p:cNvPr id="4" name="Oval 3">
            <a:extLst>
              <a:ext uri="{FF2B5EF4-FFF2-40B4-BE49-F238E27FC236}">
                <a16:creationId xmlns:a16="http://schemas.microsoft.com/office/drawing/2014/main" id="{F4615C7D-D10F-E126-2277-CBFA3A50DE66}"/>
              </a:ext>
            </a:extLst>
          </p:cNvPr>
          <p:cNvSpPr/>
          <p:nvPr/>
        </p:nvSpPr>
        <p:spPr>
          <a:xfrm>
            <a:off x="10104938" y="55454"/>
            <a:ext cx="1487295" cy="1429274"/>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solidFill>
              <a:srgbClr val="C52F4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04;p29">
            <a:extLst>
              <a:ext uri="{FF2B5EF4-FFF2-40B4-BE49-F238E27FC236}">
                <a16:creationId xmlns:a16="http://schemas.microsoft.com/office/drawing/2014/main" id="{058177EB-D2B4-0F7B-1CBF-62D15C4A1445}"/>
              </a:ext>
            </a:extLst>
          </p:cNvPr>
          <p:cNvSpPr txBox="1"/>
          <p:nvPr/>
        </p:nvSpPr>
        <p:spPr>
          <a:xfrm>
            <a:off x="214204" y="1077927"/>
            <a:ext cx="3196013" cy="563100"/>
          </a:xfrm>
          <a:prstGeom prst="rect">
            <a:avLst/>
          </a:prstGeom>
          <a:noFill/>
          <a:ln>
            <a:noFill/>
          </a:ln>
        </p:spPr>
        <p:txBody>
          <a:bodyPr spcFirstLastPara="1" wrap="square" lIns="91425" tIns="91425" rIns="91425" bIns="91425" anchor="t" anchorCtr="0">
            <a:noAutofit/>
          </a:bodyPr>
          <a:lstStyle/>
          <a:p>
            <a:r>
              <a:rPr lang="en-US" sz="2000" b="1" dirty="0">
                <a:solidFill>
                  <a:srgbClr val="C52F4E"/>
                </a:solidFill>
                <a:latin typeface="Urbanist SemiBold" panose="020B0A04040200000203" pitchFamily="34" charset="77"/>
                <a:ea typeface="Urbanist SemiBold" panose="020B0A04040200000203" pitchFamily="34" charset="77"/>
                <a:cs typeface="Urbanist SemiBold" panose="020B0A04040200000203" pitchFamily="34" charset="77"/>
              </a:rPr>
              <a:t>Copyright &amp; Terms of Use </a:t>
            </a:r>
          </a:p>
        </p:txBody>
      </p:sp>
      <p:sp>
        <p:nvSpPr>
          <p:cNvPr id="8" name="Google Shape;196;p28">
            <a:extLst>
              <a:ext uri="{FF2B5EF4-FFF2-40B4-BE49-F238E27FC236}">
                <a16:creationId xmlns:a16="http://schemas.microsoft.com/office/drawing/2014/main" id="{EC4CD885-1669-17B5-E826-E2927CFFCE6E}"/>
              </a:ext>
            </a:extLst>
          </p:cNvPr>
          <p:cNvSpPr txBox="1"/>
          <p:nvPr/>
        </p:nvSpPr>
        <p:spPr>
          <a:xfrm>
            <a:off x="96773" y="1429274"/>
            <a:ext cx="5618861" cy="5138277"/>
          </a:xfrm>
          <a:prstGeom prst="rect">
            <a:avLst/>
          </a:prstGeom>
          <a:noFill/>
          <a:ln>
            <a:noFill/>
          </a:ln>
        </p:spPr>
        <p:txBody>
          <a:bodyPr spcFirstLastPara="1" wrap="square" lIns="91425" tIns="91425" rIns="91425" bIns="91425" anchor="t" anchorCtr="0">
            <a:noAutofit/>
          </a:bodyPr>
          <a:lstStyle/>
          <a:p>
            <a:pPr marL="114300" lvl="0" algn="l" rtl="0">
              <a:lnSpc>
                <a:spcPct val="115000"/>
              </a:lnSpc>
              <a:spcBef>
                <a:spcPts val="0"/>
              </a:spcBef>
              <a:spcAft>
                <a:spcPts val="0"/>
              </a:spcAft>
              <a:buClr>
                <a:schemeClr val="dk2"/>
              </a:buClr>
              <a:buSzPts val="1800"/>
            </a:pPr>
            <a:r>
              <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Original poems or stories are copyright © Kim T. Harrison, 2026</a:t>
            </a:r>
          </a:p>
          <a:p>
            <a:pPr marL="114300" lvl="0" algn="l" rtl="0">
              <a:lnSpc>
                <a:spcPct val="115000"/>
              </a:lnSpc>
              <a:spcBef>
                <a:spcPts val="0"/>
              </a:spcBef>
              <a:spcAft>
                <a:spcPts val="0"/>
              </a:spcAft>
              <a:buClr>
                <a:schemeClr val="dk2"/>
              </a:buClr>
              <a:buSzPts val="1800"/>
            </a:pPr>
            <a:endPar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114300" lvl="0" algn="l" rtl="0">
              <a:lnSpc>
                <a:spcPct val="115000"/>
              </a:lnSpc>
              <a:spcBef>
                <a:spcPts val="0"/>
              </a:spcBef>
              <a:spcAft>
                <a:spcPts val="0"/>
              </a:spcAft>
              <a:buClr>
                <a:schemeClr val="dk2"/>
              </a:buClr>
              <a:buSzPts val="1800"/>
            </a:pPr>
            <a:r>
              <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Fonts credit: Google Fonts (Urbanist; Caveat) </a:t>
            </a:r>
          </a:p>
          <a:p>
            <a:pPr marL="114300" lvl="0" algn="l" rtl="0">
              <a:lnSpc>
                <a:spcPct val="115000"/>
              </a:lnSpc>
              <a:spcBef>
                <a:spcPts val="0"/>
              </a:spcBef>
              <a:spcAft>
                <a:spcPts val="0"/>
              </a:spcAft>
              <a:buClr>
                <a:schemeClr val="dk2"/>
              </a:buClr>
              <a:buSzPts val="1800"/>
            </a:pPr>
            <a:r>
              <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Additional images and video creation: Canva Pro</a:t>
            </a:r>
          </a:p>
          <a:p>
            <a:pPr marL="114300" lvl="0" algn="l" rtl="0">
              <a:lnSpc>
                <a:spcPct val="115000"/>
              </a:lnSpc>
              <a:spcBef>
                <a:spcPts val="0"/>
              </a:spcBef>
              <a:spcAft>
                <a:spcPts val="0"/>
              </a:spcAft>
              <a:buClr>
                <a:schemeClr val="dk2"/>
              </a:buClr>
              <a:buSzPts val="1800"/>
            </a:pPr>
            <a:endPar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114300" lvl="0" algn="l" rtl="0">
              <a:lnSpc>
                <a:spcPct val="115000"/>
              </a:lnSpc>
              <a:spcBef>
                <a:spcPts val="0"/>
              </a:spcBef>
              <a:spcAft>
                <a:spcPts val="0"/>
              </a:spcAft>
              <a:buClr>
                <a:schemeClr val="dk2"/>
              </a:buClr>
              <a:buSzPts val="1800"/>
            </a:pPr>
            <a:r>
              <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You have permission to use this resource for educational purposes only. </a:t>
            </a:r>
          </a:p>
          <a:p>
            <a:pPr marL="114300" lvl="0" algn="l" rtl="0">
              <a:lnSpc>
                <a:spcPct val="115000"/>
              </a:lnSpc>
              <a:spcBef>
                <a:spcPts val="0"/>
              </a:spcBef>
              <a:spcAft>
                <a:spcPts val="0"/>
              </a:spcAft>
              <a:buClr>
                <a:schemeClr val="dk2"/>
              </a:buClr>
              <a:buSzPts val="1800"/>
            </a:pPr>
            <a:r>
              <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Any re-selling is prohibited; similarly, re-sharing without attribution is prohibited. </a:t>
            </a:r>
          </a:p>
          <a:p>
            <a:pPr marL="114300" lvl="0" algn="l" rtl="0">
              <a:lnSpc>
                <a:spcPct val="115000"/>
              </a:lnSpc>
              <a:spcBef>
                <a:spcPts val="0"/>
              </a:spcBef>
              <a:spcAft>
                <a:spcPts val="0"/>
              </a:spcAft>
              <a:buClr>
                <a:schemeClr val="dk2"/>
              </a:buClr>
              <a:buSzPts val="1800"/>
            </a:pPr>
            <a:endPar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114300" lvl="0" algn="l" rtl="0">
              <a:lnSpc>
                <a:spcPct val="115000"/>
              </a:lnSpc>
              <a:spcBef>
                <a:spcPts val="0"/>
              </a:spcBef>
              <a:spcAft>
                <a:spcPts val="0"/>
              </a:spcAft>
              <a:buClr>
                <a:schemeClr val="dk2"/>
              </a:buClr>
              <a:buSzPts val="1800"/>
            </a:pPr>
            <a:r>
              <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If sharing this poem or story with other educators, please include link to my website: </a:t>
            </a:r>
            <a:r>
              <a:rPr lang="en-CA" sz="1600" dirty="0" err="1">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kimtharrison.ca</a:t>
            </a:r>
            <a:r>
              <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 and/or my full name, Kim T. Harrison</a:t>
            </a:r>
          </a:p>
          <a:p>
            <a:pPr marL="114300" lvl="0" algn="l" rtl="0">
              <a:lnSpc>
                <a:spcPct val="115000"/>
              </a:lnSpc>
              <a:spcBef>
                <a:spcPts val="0"/>
              </a:spcBef>
              <a:spcAft>
                <a:spcPts val="0"/>
              </a:spcAft>
              <a:buClr>
                <a:schemeClr val="dk2"/>
              </a:buClr>
              <a:buSzPts val="1800"/>
            </a:pPr>
            <a:endPar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endParaRPr>
          </a:p>
          <a:p>
            <a:pPr marL="114300" lvl="0" algn="l" rtl="0">
              <a:lnSpc>
                <a:spcPct val="115000"/>
              </a:lnSpc>
              <a:spcBef>
                <a:spcPts val="0"/>
              </a:spcBef>
              <a:spcAft>
                <a:spcPts val="0"/>
              </a:spcAft>
              <a:buClr>
                <a:schemeClr val="dk2"/>
              </a:buClr>
              <a:buSzPts val="1800"/>
            </a:pPr>
            <a:r>
              <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If you have questions, would like to provide feedback, or need a poem about a sleepy snail, please get in touch: </a:t>
            </a:r>
            <a:r>
              <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hlinkClick r:id="rId4"/>
              </a:rPr>
              <a:t>kimtharrisonwrites@gmail.com</a:t>
            </a:r>
            <a:r>
              <a:rPr lang="en-CA" sz="1600" dirty="0">
                <a:solidFill>
                  <a:schemeClr val="dk2"/>
                </a:solidFill>
                <a:latin typeface="Urbanist Medium" panose="020B0A04040200000203" pitchFamily="34" charset="77"/>
                <a:ea typeface="Urbanist Medium" panose="020B0A04040200000203" pitchFamily="34" charset="77"/>
                <a:cs typeface="Urbanist Medium" panose="020B0A04040200000203" pitchFamily="34" charset="77"/>
                <a:sym typeface="Caveat Medium"/>
              </a:rPr>
              <a:t>  </a:t>
            </a:r>
            <a:endParaRPr lang="en-CA" sz="2000" dirty="0">
              <a:solidFill>
                <a:schemeClr val="dk2"/>
              </a:solidFill>
              <a:latin typeface="Caveat" pitchFamily="2" charset="0"/>
              <a:ea typeface="Urbanist Medium" panose="020B0A04040200000203" pitchFamily="34" charset="77"/>
              <a:cs typeface="Urbanist Medium" panose="020B0A04040200000203" pitchFamily="34" charset="77"/>
              <a:sym typeface="Caveat Medium"/>
            </a:endParaRPr>
          </a:p>
          <a:p>
            <a:pPr marL="457200" lvl="0" indent="0" algn="l" rtl="0">
              <a:lnSpc>
                <a:spcPct val="115000"/>
              </a:lnSpc>
              <a:spcBef>
                <a:spcPts val="0"/>
              </a:spcBef>
              <a:spcAft>
                <a:spcPts val="0"/>
              </a:spcAft>
              <a:buClr>
                <a:schemeClr val="dk1"/>
              </a:buClr>
              <a:buSzPts val="1100"/>
              <a:buFont typeface="Arial"/>
              <a:buNone/>
            </a:pPr>
            <a:endParaRPr sz="1800" dirty="0">
              <a:solidFill>
                <a:schemeClr val="dk2"/>
              </a:solidFill>
              <a:latin typeface="Urbanist SemiBold"/>
              <a:ea typeface="Urbanist SemiBold"/>
              <a:cs typeface="Urbanist SemiBold"/>
              <a:sym typeface="Urbanist SemiBold"/>
            </a:endParaRPr>
          </a:p>
          <a:p>
            <a:pPr marL="457200" lvl="0" indent="0" algn="l" rtl="0">
              <a:lnSpc>
                <a:spcPct val="115000"/>
              </a:lnSpc>
              <a:spcBef>
                <a:spcPts val="0"/>
              </a:spcBef>
              <a:spcAft>
                <a:spcPts val="0"/>
              </a:spcAft>
              <a:buNone/>
            </a:pPr>
            <a:endParaRPr sz="1800" dirty="0">
              <a:solidFill>
                <a:schemeClr val="dk2"/>
              </a:solidFill>
              <a:latin typeface="Urbanist SemiBold"/>
              <a:ea typeface="Urbanist SemiBold"/>
              <a:cs typeface="Urbanist SemiBold"/>
              <a:sym typeface="Urbanist SemiBold"/>
            </a:endParaRPr>
          </a:p>
          <a:p>
            <a:pPr marL="0" lvl="0" indent="0" algn="l" rtl="0">
              <a:spcBef>
                <a:spcPts val="0"/>
              </a:spcBef>
              <a:spcAft>
                <a:spcPts val="0"/>
              </a:spcAft>
              <a:buNone/>
            </a:pPr>
            <a:endParaRPr sz="1800" dirty="0">
              <a:solidFill>
                <a:schemeClr val="dk2"/>
              </a:solidFill>
              <a:latin typeface="Urbanist SemiBold"/>
              <a:ea typeface="Urbanist SemiBold"/>
              <a:cs typeface="Urbanist SemiBold"/>
              <a:sym typeface="Urbanist SemiBold"/>
            </a:endParaRPr>
          </a:p>
        </p:txBody>
      </p:sp>
    </p:spTree>
    <p:extLst>
      <p:ext uri="{BB962C8B-B14F-4D97-AF65-F5344CB8AC3E}">
        <p14:creationId xmlns:p14="http://schemas.microsoft.com/office/powerpoint/2010/main" val="5646843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283</TotalTime>
  <Words>614</Words>
  <Application>Microsoft Macintosh PowerPoint</Application>
  <PresentationFormat>Widescreen</PresentationFormat>
  <Paragraphs>69</Paragraphs>
  <Slides>5</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Arial</vt:lpstr>
      <vt:lpstr>Caveat</vt:lpstr>
      <vt:lpstr>Urbanist Black</vt:lpstr>
      <vt:lpstr>Urbanist Medium</vt:lpstr>
      <vt:lpstr>Urbanist SemiBold</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Harrison</dc:creator>
  <cp:lastModifiedBy>Kim Harrison</cp:lastModifiedBy>
  <cp:revision>26</cp:revision>
  <dcterms:created xsi:type="dcterms:W3CDTF">2024-04-25T00:29:33Z</dcterms:created>
  <dcterms:modified xsi:type="dcterms:W3CDTF">2026-07-07T10:53:27Z</dcterms:modified>
</cp:coreProperties>
</file>