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64" r:id="rId4"/>
    <p:sldId id="260"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61"/>
    <p:restoredTop sz="94706"/>
  </p:normalViewPr>
  <p:slideViewPr>
    <p:cSldViewPr snapToGrid="0">
      <p:cViewPr varScale="1">
        <p:scale>
          <a:sx n="111" d="100"/>
          <a:sy n="111" d="100"/>
        </p:scale>
        <p:origin x="53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4</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5</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9/30/26</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“Save that Snail!” Poem</a:t>
            </a:r>
          </a:p>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&amp; Activity Ideas</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6"/>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830997"/>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K-2</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ESL, ELL </a:t>
            </a:r>
          </a:p>
        </p:txBody>
      </p:sp>
      <p:pic>
        <p:nvPicPr>
          <p:cNvPr id="7" name="Picture 6">
            <a:extLst>
              <a:ext uri="{FF2B5EF4-FFF2-40B4-BE49-F238E27FC236}">
                <a16:creationId xmlns:a16="http://schemas.microsoft.com/office/drawing/2014/main" id="{747F93CE-F70A-2042-23C4-1B2F0D3A972C}"/>
              </a:ext>
            </a:extLst>
          </p:cNvPr>
          <p:cNvPicPr>
            <a:picLocks noChangeAspect="1"/>
          </p:cNvPicPr>
          <p:nvPr/>
        </p:nvPicPr>
        <p:blipFill>
          <a:blip r:embed="rId2"/>
          <a:stretch>
            <a:fillRect/>
          </a:stretch>
        </p:blipFill>
        <p:spPr>
          <a:xfrm>
            <a:off x="4066428" y="2367306"/>
            <a:ext cx="3422392" cy="3742125"/>
          </a:xfrm>
          <a:prstGeom prst="rect">
            <a:avLst/>
          </a:prstGeom>
        </p:spPr>
      </p:pic>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40EBE42-73DF-447B-E1F1-44177CA613CB}"/>
              </a:ext>
            </a:extLst>
          </p:cNvPr>
          <p:cNvPicPr>
            <a:picLocks noChangeAspect="1"/>
          </p:cNvPicPr>
          <p:nvPr/>
        </p:nvPicPr>
        <p:blipFill>
          <a:blip r:embed="rId3"/>
          <a:stretch>
            <a:fillRect/>
          </a:stretch>
        </p:blipFill>
        <p:spPr>
          <a:xfrm rot="20799994">
            <a:off x="818659" y="2165785"/>
            <a:ext cx="3021684" cy="3740598"/>
          </a:xfrm>
          <a:prstGeom prst="rect">
            <a:avLst/>
          </a:prstGeom>
        </p:spPr>
      </p:pic>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E3527C6-47FA-C55C-AB91-30685F76CA5F}"/>
              </a:ext>
            </a:extLst>
          </p:cNvPr>
          <p:cNvPicPr>
            <a:picLocks noChangeAspect="1"/>
          </p:cNvPicPr>
          <p:nvPr/>
        </p:nvPicPr>
        <p:blipFill>
          <a:blip r:embed="rId4"/>
          <a:stretch>
            <a:fillRect/>
          </a:stretch>
        </p:blipFill>
        <p:spPr>
          <a:xfrm rot="1013070">
            <a:off x="7841642" y="2101434"/>
            <a:ext cx="3225800" cy="4165600"/>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680D11F7-1545-7FB2-460A-051685723785}"/>
              </a:ext>
            </a:extLst>
          </p:cNvPr>
          <p:cNvSpPr txBox="1"/>
          <p:nvPr/>
        </p:nvSpPr>
        <p:spPr>
          <a:xfrm>
            <a:off x="316692" y="329680"/>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2400" b="1" dirty="0">
                <a:solidFill>
                  <a:schemeClr val="dk2"/>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Save that Snail!</a:t>
            </a:r>
          </a:p>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r>
              <a:rPr lang="en-CA" sz="2400">
                <a:latin typeface="Urbanist Medium" panose="020B0A04040200000203" pitchFamily="34" charset="77"/>
                <a:ea typeface="Urbanist Medium" panose="020B0A04040200000203" pitchFamily="34" charset="77"/>
                <a:cs typeface="Urbanist Medium" panose="020B0A04040200000203" pitchFamily="34" charset="77"/>
              </a:rPr>
              <a:t>“Look,” Jack said, “that snail might fall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into the muddy drain.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How can we help get him home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before it starts to rain?”</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“What if,” Sam said, “we move him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with a tiny crane?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Or roll his shell on a bridge,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made from a daisy chain?”</a:t>
            </a:r>
          </a:p>
          <a:p>
            <a:pPr marL="114300" lvl="0" algn="l" rtl="0">
              <a:lnSpc>
                <a:spcPct val="115000"/>
              </a:lnSpc>
              <a:spcBef>
                <a:spcPts val="0"/>
              </a:spcBef>
              <a:spcAft>
                <a:spcPts val="0"/>
              </a:spcAft>
              <a:buClr>
                <a:schemeClr val="dk2"/>
              </a:buClr>
              <a:buSzPts val="1800"/>
            </a:pP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3" name="Google Shape;196;p28">
            <a:extLst>
              <a:ext uri="{FF2B5EF4-FFF2-40B4-BE49-F238E27FC236}">
                <a16:creationId xmlns:a16="http://schemas.microsoft.com/office/drawing/2014/main" id="{12255852-E29D-D045-F09C-A8AE72A7A251}"/>
              </a:ext>
            </a:extLst>
          </p:cNvPr>
          <p:cNvSpPr txBox="1"/>
          <p:nvPr/>
        </p:nvSpPr>
        <p:spPr>
          <a:xfrm>
            <a:off x="6476353" y="457001"/>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endParaRPr lang="en-CA"/>
          </a:p>
          <a:p>
            <a:r>
              <a:rPr lang="en-CA" sz="2400">
                <a:latin typeface="Urbanist Medium" panose="020B0A04040200000203" pitchFamily="34" charset="77"/>
                <a:ea typeface="Urbanist Medium" panose="020B0A04040200000203" pitchFamily="34" charset="77"/>
                <a:cs typeface="Urbanist Medium" panose="020B0A04040200000203" pitchFamily="34" charset="77"/>
              </a:rPr>
              <a:t>“How about we fly him out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in a little plane?</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Or build some tracks, pack his bags,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and put him on a train?”</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“But,” Sam said, “we don’t want him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to feel any pain.</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Let’s place him down, on those leaves, </a:t>
            </a:r>
          </a:p>
          <a:p>
            <a:r>
              <a:rPr lang="en-CA" sz="2400">
                <a:latin typeface="Urbanist Medium" panose="020B0A04040200000203" pitchFamily="34" charset="77"/>
                <a:ea typeface="Urbanist Medium" panose="020B0A04040200000203" pitchFamily="34" charset="77"/>
                <a:cs typeface="Urbanist Medium" panose="020B0A04040200000203" pitchFamily="34" charset="77"/>
              </a:rPr>
              <a:t>until he’s safe again.” </a:t>
            </a:r>
          </a:p>
          <a:p>
            <a:pPr marL="114300" lvl="0" algn="l" rtl="0">
              <a:lnSpc>
                <a:spcPct val="115000"/>
              </a:lnSpc>
              <a:spcBef>
                <a:spcPts val="0"/>
              </a:spcBef>
              <a:spcAft>
                <a:spcPts val="0"/>
              </a:spcAft>
              <a:buClr>
                <a:schemeClr val="dk2"/>
              </a:buClr>
              <a:buSzPts val="1800"/>
            </a:pP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A898A-D875-D28A-0CA3-5616ECBCE474}"/>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1FF5DD6D-ADF8-B39D-FF03-D4B415456877}"/>
              </a:ext>
            </a:extLst>
          </p:cNvPr>
          <p:cNvSpPr txBox="1"/>
          <p:nvPr/>
        </p:nvSpPr>
        <p:spPr>
          <a:xfrm>
            <a:off x="316692" y="329680"/>
            <a:ext cx="11165394" cy="5851201"/>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2400" b="1" dirty="0">
                <a:solidFill>
                  <a:schemeClr val="dk2"/>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Teaching Ideas:</a:t>
            </a:r>
            <a:endParaRPr lang="en-CA" sz="24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342900" indent="-342900">
              <a:buFont typeface="Arial" panose="020B0604020202020204" pitchFamily="34" charset="0"/>
              <a:buChar char="•"/>
            </a:pPr>
            <a:r>
              <a:rPr lang="en-CA" sz="2000">
                <a:latin typeface="Urbanist Medium" panose="020B0A04040200000203" pitchFamily="34" charset="77"/>
                <a:ea typeface="Urbanist Medium" panose="020B0A04040200000203" pitchFamily="34" charset="77"/>
                <a:cs typeface="Urbanist Medium" panose="020B0A04040200000203" pitchFamily="34" charset="77"/>
              </a:rPr>
              <a:t>Visualization: Read the poem aloud for your students or play the YouTube video without visual and ask students to draw one or more of the scenes or images from the poem. </a:t>
            </a:r>
          </a:p>
          <a:p>
            <a:pPr marL="342900" indent="-342900">
              <a:buFont typeface="Arial" panose="020B0604020202020204" pitchFamily="34" charset="0"/>
              <a:buChar char="•"/>
            </a:pPr>
            <a:r>
              <a:rPr lang="en-CA" sz="2000">
                <a:latin typeface="Urbanist Medium" panose="020B0A04040200000203" pitchFamily="34" charset="77"/>
                <a:ea typeface="Urbanist Medium" panose="020B0A04040200000203" pitchFamily="34" charset="77"/>
                <a:cs typeface="Urbanist Medium" panose="020B0A04040200000203" pitchFamily="34" charset="77"/>
              </a:rPr>
              <a:t>Creativity and construction: Students could make one or more of the ideas to save the snail out of blocks, card, or other classroom materials.</a:t>
            </a:r>
          </a:p>
          <a:p>
            <a:pPr marL="342900" indent="-342900">
              <a:buFont typeface="Arial" panose="020B0604020202020204" pitchFamily="34" charset="0"/>
              <a:buChar char="•"/>
            </a:pPr>
            <a:r>
              <a:rPr lang="en-CA" sz="2000">
                <a:latin typeface="Urbanist Medium" panose="020B0A04040200000203" pitchFamily="34" charset="77"/>
                <a:ea typeface="Urbanist Medium" panose="020B0A04040200000203" pitchFamily="34" charset="77"/>
                <a:cs typeface="Urbanist Medium" panose="020B0A04040200000203" pitchFamily="34" charset="77"/>
              </a:rPr>
              <a:t>Poetry writing: Students can create their own poem or story by changing the animal in the title. (For example, Save that Frog! Or Save that Worm!) </a:t>
            </a:r>
          </a:p>
          <a:p>
            <a:pPr marL="342900" indent="-342900">
              <a:buFont typeface="Arial" panose="020B0604020202020204" pitchFamily="34" charset="0"/>
              <a:buChar char="•"/>
            </a:pPr>
            <a:r>
              <a:rPr lang="en-CA" sz="2000">
                <a:latin typeface="Urbanist Medium" panose="020B0A04040200000203" pitchFamily="34" charset="77"/>
                <a:ea typeface="Urbanist Medium" panose="020B0A04040200000203" pitchFamily="34" charset="77"/>
                <a:cs typeface="Urbanist Medium" panose="020B0A04040200000203" pitchFamily="34" charset="77"/>
              </a:rPr>
              <a:t>Opinion questions: Is it a good idea to move a snail from the road to leaves? Do you sometimes try to save snails or other animals? Why or why not? </a:t>
            </a:r>
          </a:p>
          <a:p>
            <a:pPr marL="342900" indent="-342900">
              <a:buFont typeface="Arial" panose="020B0604020202020204" pitchFamily="34" charset="0"/>
              <a:buChar char="•"/>
            </a:pPr>
            <a:r>
              <a:rPr lang="en-CA" sz="2000">
                <a:latin typeface="Urbanist Medium" panose="020B0A04040200000203" pitchFamily="34" charset="77"/>
                <a:ea typeface="Urbanist Medium" panose="020B0A04040200000203" pitchFamily="34" charset="77"/>
                <a:cs typeface="Urbanist Medium" panose="020B0A04040200000203" pitchFamily="34" charset="77"/>
              </a:rPr>
              <a:t>Creativity and imagination: How would you save a snail? What other things could you make a snail bridge from? How would you make a train for snails? </a:t>
            </a:r>
          </a:p>
          <a:p>
            <a:pPr marL="342900" indent="-342900">
              <a:buFont typeface="Arial" panose="020B0604020202020204" pitchFamily="34" charset="0"/>
              <a:buChar char="•"/>
            </a:pPr>
            <a:r>
              <a:rPr lang="en-CA" sz="2000">
                <a:latin typeface="Urbanist Medium" panose="020B0A04040200000203" pitchFamily="34" charset="77"/>
                <a:ea typeface="Urbanist Medium" panose="020B0A04040200000203" pitchFamily="34" charset="77"/>
                <a:cs typeface="Urbanist Medium" panose="020B0A04040200000203" pitchFamily="34" charset="77"/>
              </a:rPr>
              <a:t>Environmental awareness &amp; responsibility: Students can research or discover different types of snails and identify what the snail in the poem might be. You can ask students to think about why we might need to save some animals and what we can do to save them. You could also ask students about animals we shouldn’t approach or try to help, and what we can do if we see such an animal in need of help. </a:t>
            </a:r>
            <a:endParaRPr lang="en-CA" sz="20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1261115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2026</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281</TotalTime>
  <Words>779</Words>
  <Application>Microsoft Macintosh PowerPoint</Application>
  <PresentationFormat>Widescreen</PresentationFormat>
  <Paragraphs>77</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28</cp:revision>
  <dcterms:created xsi:type="dcterms:W3CDTF">2024-04-25T00:29:33Z</dcterms:created>
  <dcterms:modified xsi:type="dcterms:W3CDTF">2026-09-30T16:58:06Z</dcterms:modified>
</cp:coreProperties>
</file>