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6" r:id="rId2"/>
    <p:sldId id="257" r:id="rId3"/>
    <p:sldId id="264" r:id="rId4"/>
    <p:sldId id="265" r:id="rId5"/>
    <p:sldId id="266" r:id="rId6"/>
    <p:sldId id="267" r:id="rId7"/>
    <p:sldId id="268" r:id="rId8"/>
    <p:sldId id="260" r:id="rId9"/>
    <p:sldId id="263"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52F4E"/>
    <a:srgbClr val="F6D611"/>
    <a:srgbClr val="053F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212"/>
    <p:restoredTop sz="94657"/>
  </p:normalViewPr>
  <p:slideViewPr>
    <p:cSldViewPr snapToGrid="0">
      <p:cViewPr varScale="1">
        <p:scale>
          <a:sx n="102" d="100"/>
          <a:sy n="102" d="100"/>
        </p:scale>
        <p:origin x="48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91408A-D10D-784D-A39B-24997F1FEEA2}" type="datetimeFigureOut">
              <a:t>10/21/26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E4B893-ACDB-0245-BAE1-D9789906DC4A}" type="slidenum">
              <a:t>‹#›</a:t>
            </a:fld>
            <a:endParaRPr lang="en-US"/>
          </a:p>
        </p:txBody>
      </p:sp>
    </p:spTree>
    <p:extLst>
      <p:ext uri="{BB962C8B-B14F-4D97-AF65-F5344CB8AC3E}">
        <p14:creationId xmlns:p14="http://schemas.microsoft.com/office/powerpoint/2010/main" val="2624871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3E4B893-ACDB-0245-BAE1-D9789906DC4A}" type="slidenum">
              <a:t>8</a:t>
            </a:fld>
            <a:endParaRPr lang="en-US"/>
          </a:p>
        </p:txBody>
      </p:sp>
    </p:spTree>
    <p:extLst>
      <p:ext uri="{BB962C8B-B14F-4D97-AF65-F5344CB8AC3E}">
        <p14:creationId xmlns:p14="http://schemas.microsoft.com/office/powerpoint/2010/main" val="677798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83E2B-DE7B-5458-DED6-7937DA3040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82A888-5B9B-F148-6013-EF37D1A51B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CE16C9-767F-C1E8-BD28-2B1954244B8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F52D674-3CE3-D48C-1CC7-C735ABD14BD6}"/>
              </a:ext>
            </a:extLst>
          </p:cNvPr>
          <p:cNvSpPr>
            <a:spLocks noGrp="1"/>
          </p:cNvSpPr>
          <p:nvPr>
            <p:ph type="sldNum" sz="quarter" idx="5"/>
          </p:nvPr>
        </p:nvSpPr>
        <p:spPr/>
        <p:txBody>
          <a:bodyPr/>
          <a:lstStyle/>
          <a:p>
            <a:fld id="{13E4B893-ACDB-0245-BAE1-D9789906DC4A}" type="slidenum">
              <a:t>9</a:t>
            </a:fld>
            <a:endParaRPr lang="en-US"/>
          </a:p>
        </p:txBody>
      </p:sp>
    </p:spTree>
    <p:extLst>
      <p:ext uri="{BB962C8B-B14F-4D97-AF65-F5344CB8AC3E}">
        <p14:creationId xmlns:p14="http://schemas.microsoft.com/office/powerpoint/2010/main" val="3963532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16D96-2A6E-46EA-6754-CF96A368970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2E85FAB-EB63-AC4B-CBE7-67E95821ECF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Google Shape;56;p13">
            <a:extLst>
              <a:ext uri="{FF2B5EF4-FFF2-40B4-BE49-F238E27FC236}">
                <a16:creationId xmlns:a16="http://schemas.microsoft.com/office/drawing/2014/main" id="{D5175D0B-C438-EDD9-443C-D07ADDAD2D6B}"/>
              </a:ext>
            </a:extLst>
          </p:cNvPr>
          <p:cNvSpPr/>
          <p:nvPr userDrawn="1"/>
        </p:nvSpPr>
        <p:spPr>
          <a:xfrm>
            <a:off x="0" y="6641400"/>
            <a:ext cx="12192000" cy="216600"/>
          </a:xfrm>
          <a:prstGeom prst="rect">
            <a:avLst/>
          </a:prstGeom>
          <a:solidFill>
            <a:srgbClr val="F6D61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 name="Google Shape;57;p13">
            <a:extLst>
              <a:ext uri="{FF2B5EF4-FFF2-40B4-BE49-F238E27FC236}">
                <a16:creationId xmlns:a16="http://schemas.microsoft.com/office/drawing/2014/main" id="{FBE5C263-A743-5A9E-9AD2-F880EA33E0DF}"/>
              </a:ext>
            </a:extLst>
          </p:cNvPr>
          <p:cNvSpPr txBox="1"/>
          <p:nvPr userDrawn="1"/>
        </p:nvSpPr>
        <p:spPr>
          <a:xfrm>
            <a:off x="73889" y="6610018"/>
            <a:ext cx="6421200" cy="3174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1800" dirty="0">
                <a:solidFill>
                  <a:schemeClr val="dk2"/>
                </a:solidFill>
                <a:latin typeface="Urbanist Medium"/>
                <a:ea typeface="Urbanist Medium"/>
                <a:cs typeface="Urbanist Medium"/>
                <a:sym typeface="Urbanist"/>
              </a:rPr>
              <a:t>© Kim T. Harrison, 2025     </a:t>
            </a:r>
            <a:r>
              <a:rPr lang="en" sz="1800" dirty="0" err="1">
                <a:solidFill>
                  <a:schemeClr val="dk2"/>
                </a:solidFill>
                <a:latin typeface="Urbanist Medium"/>
                <a:ea typeface="Urbanist Medium"/>
                <a:cs typeface="Urbanist Medium"/>
                <a:sym typeface="Urbanist"/>
              </a:rPr>
              <a:t>kimtharrison.ca</a:t>
            </a:r>
            <a:r>
              <a:rPr lang="en" sz="1800" dirty="0">
                <a:solidFill>
                  <a:schemeClr val="dk2"/>
                </a:solidFill>
                <a:latin typeface="Urbanist Medium"/>
                <a:ea typeface="Urbanist Medium"/>
                <a:cs typeface="Urbanist Medium"/>
                <a:sym typeface="Urbanist"/>
              </a:rPr>
              <a:t> </a:t>
            </a:r>
            <a:endParaRPr sz="1800" dirty="0">
              <a:solidFill>
                <a:schemeClr val="dk2"/>
              </a:solidFill>
              <a:latin typeface="Urbanist Medium"/>
              <a:ea typeface="Urbanist Medium"/>
              <a:cs typeface="Urbanist Medium"/>
              <a:sym typeface="Urbanist"/>
            </a:endParaRPr>
          </a:p>
        </p:txBody>
      </p:sp>
    </p:spTree>
    <p:extLst>
      <p:ext uri="{BB962C8B-B14F-4D97-AF65-F5344CB8AC3E}">
        <p14:creationId xmlns:p14="http://schemas.microsoft.com/office/powerpoint/2010/main" val="42774773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A935B-F82B-7C80-E0B2-68698EB883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F3E7A9-97EC-8621-44DD-C575076590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6561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69073-401E-E14C-50EA-256F112D493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8AA85BB-0E70-B884-DAFC-00E88B49AA9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15253096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2EE25-AE04-A3CE-CEF7-69D10E9D96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8FF9384-966A-5C3B-04C6-BD526E5CDC3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652B2B-B5DA-2418-5110-D63439F7D82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422726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C5702-712E-7978-245D-47590EA16C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B05B7B6-C142-1BF2-0BEF-E7651A49AA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0CD2600-DEAC-1197-D7DF-E83AA2CD1D2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74F6ED9-1527-ADFD-8E50-3CDAF786C4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C213AF0-B499-1F0F-7938-F0BF9442219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010121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A1BBE-459A-B121-194C-3B8DCF4C8B7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671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72534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96561-5884-EB9D-309C-29E405C939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00C49DB-70B4-D9E2-7EF9-941407A0CC6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9159A2-3EEC-F23D-DCB3-592B0DE9B2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827431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32604-A93E-4311-57EF-8A4838BAE1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E9AD9C6-EAAD-6126-F5AC-D50872B30A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A67A036-E317-4891-23DE-F7BE19AC6C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861742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C1E30-A2D7-D948-73FB-F6EBC78F9DF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88C8D21-2ECF-E2C7-B6E8-606240BB6A6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76376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DE7AE8-77C5-F17E-D1BD-5716A06940A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Title Font = Urbanist Semi-Bold</a:t>
            </a:r>
          </a:p>
        </p:txBody>
      </p:sp>
      <p:sp>
        <p:nvSpPr>
          <p:cNvPr id="3" name="Text Placeholder 2">
            <a:extLst>
              <a:ext uri="{FF2B5EF4-FFF2-40B4-BE49-F238E27FC236}">
                <a16:creationId xmlns:a16="http://schemas.microsoft.com/office/drawing/2014/main" id="{D519E560-DBEB-4F87-A313-C7536D180C7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Sub-headings or larger text: urbanist medium</a:t>
            </a:r>
          </a:p>
          <a:p>
            <a:pPr lvl="1"/>
            <a:r>
              <a:rPr lang="en-US" dirty="0"/>
              <a:t>Alternate text: Caveat</a:t>
            </a:r>
          </a:p>
          <a:p>
            <a:pPr lvl="2"/>
            <a:r>
              <a:rPr lang="en-US" dirty="0"/>
              <a:t>If needed: Urbanist regular</a:t>
            </a:r>
          </a:p>
        </p:txBody>
      </p:sp>
      <p:sp>
        <p:nvSpPr>
          <p:cNvPr id="4" name="Date Placeholder 3">
            <a:extLst>
              <a:ext uri="{FF2B5EF4-FFF2-40B4-BE49-F238E27FC236}">
                <a16:creationId xmlns:a16="http://schemas.microsoft.com/office/drawing/2014/main" id="{BD3F9D6F-9360-C3F5-8221-48C3727E18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53EDD77-CC0A-2843-A37E-788343B24C39}" type="datetimeFigureOut">
              <a:rPr lang="en-US" smtClean="0"/>
              <a:t>10/21/26</a:t>
            </a:fld>
            <a:endParaRPr lang="en-US"/>
          </a:p>
        </p:txBody>
      </p:sp>
      <p:sp>
        <p:nvSpPr>
          <p:cNvPr id="5" name="Footer Placeholder 4">
            <a:extLst>
              <a:ext uri="{FF2B5EF4-FFF2-40B4-BE49-F238E27FC236}">
                <a16:creationId xmlns:a16="http://schemas.microsoft.com/office/drawing/2014/main" id="{21033A04-4764-603B-758C-20C20E44EB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0A39938-6194-A20F-C170-3449DC509A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94E5FD2-8152-DC4F-9057-2D14E52B67E1}" type="slidenum">
              <a:rPr lang="en-US" smtClean="0"/>
              <a:t>‹#›</a:t>
            </a:fld>
            <a:endParaRPr lang="en-US"/>
          </a:p>
        </p:txBody>
      </p:sp>
      <p:sp>
        <p:nvSpPr>
          <p:cNvPr id="8" name="Google Shape;56;p13">
            <a:extLst>
              <a:ext uri="{FF2B5EF4-FFF2-40B4-BE49-F238E27FC236}">
                <a16:creationId xmlns:a16="http://schemas.microsoft.com/office/drawing/2014/main" id="{D069CEAC-080F-4FB4-AA38-2A3B22038490}"/>
              </a:ext>
            </a:extLst>
          </p:cNvPr>
          <p:cNvSpPr/>
          <p:nvPr userDrawn="1"/>
        </p:nvSpPr>
        <p:spPr>
          <a:xfrm>
            <a:off x="0" y="6641400"/>
            <a:ext cx="12192000" cy="216600"/>
          </a:xfrm>
          <a:prstGeom prst="rect">
            <a:avLst/>
          </a:prstGeom>
          <a:solidFill>
            <a:srgbClr val="F6D61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 name="Google Shape;57;p13">
            <a:extLst>
              <a:ext uri="{FF2B5EF4-FFF2-40B4-BE49-F238E27FC236}">
                <a16:creationId xmlns:a16="http://schemas.microsoft.com/office/drawing/2014/main" id="{FF419626-81DF-FDF3-C65D-35B43A7082AD}"/>
              </a:ext>
            </a:extLst>
          </p:cNvPr>
          <p:cNvSpPr txBox="1"/>
          <p:nvPr userDrawn="1"/>
        </p:nvSpPr>
        <p:spPr>
          <a:xfrm>
            <a:off x="73889" y="6610018"/>
            <a:ext cx="6421200" cy="3174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1800" dirty="0">
                <a:solidFill>
                  <a:schemeClr val="dk2"/>
                </a:solidFill>
                <a:latin typeface="Urbanist Medium"/>
                <a:ea typeface="Urbanist Medium"/>
                <a:cs typeface="Urbanist Medium"/>
                <a:sym typeface="Urbanist"/>
              </a:rPr>
              <a:t>© Kim T. Harrison, 2025     </a:t>
            </a:r>
            <a:r>
              <a:rPr lang="en" sz="1800" dirty="0" err="1">
                <a:solidFill>
                  <a:schemeClr val="dk2"/>
                </a:solidFill>
                <a:latin typeface="Urbanist Medium"/>
                <a:ea typeface="Urbanist Medium"/>
                <a:cs typeface="Urbanist Medium"/>
                <a:sym typeface="Urbanist"/>
              </a:rPr>
              <a:t>kimtharrison.ca</a:t>
            </a:r>
            <a:r>
              <a:rPr lang="en" sz="1800" dirty="0">
                <a:solidFill>
                  <a:schemeClr val="dk2"/>
                </a:solidFill>
                <a:latin typeface="Urbanist Medium"/>
                <a:ea typeface="Urbanist Medium"/>
                <a:cs typeface="Urbanist Medium"/>
                <a:sym typeface="Urbanist"/>
              </a:rPr>
              <a:t> </a:t>
            </a:r>
            <a:endParaRPr sz="1800" dirty="0">
              <a:solidFill>
                <a:schemeClr val="dk2"/>
              </a:solidFill>
              <a:latin typeface="Urbanist Medium"/>
              <a:ea typeface="Urbanist Medium"/>
              <a:cs typeface="Urbanist Medium"/>
              <a:sym typeface="Urbanist"/>
            </a:endParaRPr>
          </a:p>
        </p:txBody>
      </p:sp>
    </p:spTree>
    <p:extLst>
      <p:ext uri="{BB962C8B-B14F-4D97-AF65-F5344CB8AC3E}">
        <p14:creationId xmlns:p14="http://schemas.microsoft.com/office/powerpoint/2010/main" val="20444696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b="1" i="0" kern="1200">
          <a:solidFill>
            <a:schemeClr val="tx1"/>
          </a:solidFill>
          <a:latin typeface="Urbanist SemiBold" panose="020B0A04040200000203" pitchFamily="34" charset="77"/>
          <a:ea typeface="Urbanist SemiBold" panose="020B0A04040200000203" pitchFamily="34" charset="77"/>
          <a:cs typeface="Urbanist SemiBold" panose="020B0A04040200000203" pitchFamily="34"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vea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hyperlink" Target="https://www.saltwire.com/newfoundland-labrador/paul-smith-moose-are-colour-blind-164355"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KimTHarrison/videos"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hyperlink" Target="mailto:kimtharrisonwrites@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EC5CEAE-CA2A-A856-045E-F9412164B85A}"/>
              </a:ext>
            </a:extLst>
          </p:cNvPr>
          <p:cNvSpPr/>
          <p:nvPr/>
        </p:nvSpPr>
        <p:spPr>
          <a:xfrm>
            <a:off x="0" y="2053225"/>
            <a:ext cx="12188447" cy="4619323"/>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BFA1AAB8-6CC3-746C-B62F-135FF97A7BED}"/>
              </a:ext>
            </a:extLst>
          </p:cNvPr>
          <p:cNvSpPr/>
          <p:nvPr/>
        </p:nvSpPr>
        <p:spPr>
          <a:xfrm>
            <a:off x="0" y="-11970"/>
            <a:ext cx="12192000" cy="2065195"/>
          </a:xfrm>
          <a:prstGeom prst="rect">
            <a:avLst/>
          </a:prstGeom>
          <a:solidFill>
            <a:srgbClr val="F6D6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Google Shape;204;p29">
            <a:extLst>
              <a:ext uri="{FF2B5EF4-FFF2-40B4-BE49-F238E27FC236}">
                <a16:creationId xmlns:a16="http://schemas.microsoft.com/office/drawing/2014/main" id="{B1323302-8E71-5162-9AC3-584F962F87F8}"/>
              </a:ext>
            </a:extLst>
          </p:cNvPr>
          <p:cNvSpPr txBox="1"/>
          <p:nvPr/>
        </p:nvSpPr>
        <p:spPr>
          <a:xfrm>
            <a:off x="512036" y="103928"/>
            <a:ext cx="10515536" cy="1873433"/>
          </a:xfrm>
          <a:prstGeom prst="rect">
            <a:avLst/>
          </a:prstGeom>
          <a:noFill/>
          <a:ln>
            <a:noFill/>
          </a:ln>
        </p:spPr>
        <p:txBody>
          <a:bodyPr spcFirstLastPara="1" wrap="square" lIns="91425" tIns="91425" rIns="91425" bIns="91425" anchor="t" anchorCtr="0">
            <a:noAutofit/>
          </a:bodyPr>
          <a:lstStyle/>
          <a:p>
            <a:pPr algn="ctr"/>
            <a:r>
              <a:rPr lang="en-US" sz="54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“Clover &amp; Timber’s Northern Lights Adventure” POEM</a:t>
            </a:r>
          </a:p>
          <a:p>
            <a:pPr algn="ctr"/>
            <a:endParaRPr lang="en-US" sz="54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endParaRPr>
          </a:p>
          <a:p>
            <a:pPr algn="ctr"/>
            <a:endParaRPr lang="en-US" sz="54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endParaRPr>
          </a:p>
        </p:txBody>
      </p:sp>
      <p:sp>
        <p:nvSpPr>
          <p:cNvPr id="4" name="Rectangle 3">
            <a:extLst>
              <a:ext uri="{FF2B5EF4-FFF2-40B4-BE49-F238E27FC236}">
                <a16:creationId xmlns:a16="http://schemas.microsoft.com/office/drawing/2014/main" id="{B3A819F2-C445-631C-5D65-22737FBA1AAA}"/>
              </a:ext>
            </a:extLst>
          </p:cNvPr>
          <p:cNvSpPr/>
          <p:nvPr/>
        </p:nvSpPr>
        <p:spPr>
          <a:xfrm>
            <a:off x="10060176" y="1203686"/>
            <a:ext cx="2131824" cy="461666"/>
          </a:xfrm>
          <a:prstGeom prst="rect">
            <a:avLst/>
          </a:prstGeom>
          <a:solidFill>
            <a:srgbClr val="C52F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13635D5-0574-C2B4-7801-4B5B1206F50C}"/>
              </a:ext>
            </a:extLst>
          </p:cNvPr>
          <p:cNvSpPr txBox="1"/>
          <p:nvPr/>
        </p:nvSpPr>
        <p:spPr>
          <a:xfrm>
            <a:off x="10061953" y="1236238"/>
            <a:ext cx="2130047" cy="461665"/>
          </a:xfrm>
          <a:prstGeom prst="rect">
            <a:avLst/>
          </a:prstGeom>
          <a:noFill/>
          <a:ln>
            <a:noFill/>
          </a:ln>
        </p:spPr>
        <p:txBody>
          <a:bodyPr wrap="square" rtlCol="0">
            <a:spAutoFit/>
          </a:bodyPr>
          <a:lstStyle/>
          <a:p>
            <a:pPr marL="0" lvl="0" indent="0" algn="r" rtl="0">
              <a:spcBef>
                <a:spcPts val="0"/>
              </a:spcBef>
              <a:spcAft>
                <a:spcPts val="0"/>
              </a:spcAft>
              <a:buNone/>
            </a:pPr>
            <a:r>
              <a:rPr lang="en-CA" sz="2400" b="1" dirty="0">
                <a:solidFill>
                  <a:schemeClr val="bg1"/>
                </a:solidFill>
                <a:latin typeface="Urbanist Black"/>
                <a:ea typeface="Urbanist Black"/>
                <a:cs typeface="Urbanist Black"/>
                <a:sym typeface="Urbanist"/>
              </a:rPr>
              <a:t>Grades 1-3</a:t>
            </a:r>
          </a:p>
        </p:txBody>
      </p:sp>
      <p:sp>
        <p:nvSpPr>
          <p:cNvPr id="14" name="Rectangle 13">
            <a:extLst>
              <a:ext uri="{FF2B5EF4-FFF2-40B4-BE49-F238E27FC236}">
                <a16:creationId xmlns:a16="http://schemas.microsoft.com/office/drawing/2014/main" id="{ABF719D0-E37D-4AE6-590A-E7144BD412E8}"/>
              </a:ext>
            </a:extLst>
          </p:cNvPr>
          <p:cNvSpPr/>
          <p:nvPr/>
        </p:nvSpPr>
        <p:spPr>
          <a:xfrm rot="20832950">
            <a:off x="543686" y="2087111"/>
            <a:ext cx="3606931" cy="4122889"/>
          </a:xfrm>
          <a:prstGeom prst="rect">
            <a:avLst/>
          </a:prstGeom>
          <a:solidFill>
            <a:srgbClr val="C52F4E"/>
          </a:solidFill>
          <a:ln w="57150">
            <a:solidFill>
              <a:srgbClr val="F6D6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rminator 14">
            <a:extLst>
              <a:ext uri="{FF2B5EF4-FFF2-40B4-BE49-F238E27FC236}">
                <a16:creationId xmlns:a16="http://schemas.microsoft.com/office/drawing/2014/main" id="{E089507E-E99D-7D47-D110-C3381AF2853C}"/>
              </a:ext>
            </a:extLst>
          </p:cNvPr>
          <p:cNvSpPr/>
          <p:nvPr/>
        </p:nvSpPr>
        <p:spPr>
          <a:xfrm rot="20836218">
            <a:off x="739562" y="5445782"/>
            <a:ext cx="4153491" cy="889008"/>
          </a:xfrm>
          <a:prstGeom prst="flowChartTerminator">
            <a:avLst/>
          </a:prstGeom>
          <a:solidFill>
            <a:srgbClr val="F6D611"/>
          </a:solidFill>
          <a:ln>
            <a:solidFill>
              <a:srgbClr val="C52F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Google Shape;55;p13">
            <a:extLst>
              <a:ext uri="{FF2B5EF4-FFF2-40B4-BE49-F238E27FC236}">
                <a16:creationId xmlns:a16="http://schemas.microsoft.com/office/drawing/2014/main" id="{D9002536-85D4-5304-635C-653A7A6BA3A4}"/>
              </a:ext>
            </a:extLst>
          </p:cNvPr>
          <p:cNvSpPr txBox="1">
            <a:spLocks noGrp="1"/>
          </p:cNvSpPr>
          <p:nvPr>
            <p:ph type="subTitle" idx="1"/>
          </p:nvPr>
        </p:nvSpPr>
        <p:spPr>
          <a:xfrm rot="20861963">
            <a:off x="888823" y="5661787"/>
            <a:ext cx="3654486" cy="569888"/>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1900" dirty="0">
                <a:solidFill>
                  <a:srgbClr val="C52F4E"/>
                </a:solidFill>
                <a:latin typeface="Urbanist Medium"/>
                <a:ea typeface="Urbanist Medium"/>
                <a:cs typeface="Urbanist Medium"/>
                <a:sym typeface="Urbanist"/>
              </a:rPr>
              <a:t>Original poem by Kim T. Harrison</a:t>
            </a:r>
          </a:p>
          <a:p>
            <a:pPr marL="0" lvl="0" indent="0" algn="ctr" rtl="0">
              <a:spcBef>
                <a:spcPts val="0"/>
              </a:spcBef>
              <a:spcAft>
                <a:spcPts val="0"/>
              </a:spcAft>
              <a:buNone/>
            </a:pPr>
            <a:endParaRPr sz="1900" dirty="0">
              <a:solidFill>
                <a:srgbClr val="C52F4E"/>
              </a:solidFill>
              <a:latin typeface="Urbanist Medium"/>
              <a:ea typeface="Urbanist Medium"/>
              <a:cs typeface="Urbanist Medium"/>
              <a:sym typeface="Urbanist"/>
            </a:endParaRPr>
          </a:p>
        </p:txBody>
      </p:sp>
      <p:sp>
        <p:nvSpPr>
          <p:cNvPr id="17" name="Rectangle 16">
            <a:extLst>
              <a:ext uri="{FF2B5EF4-FFF2-40B4-BE49-F238E27FC236}">
                <a16:creationId xmlns:a16="http://schemas.microsoft.com/office/drawing/2014/main" id="{8C53D93F-6171-BB0F-CDDE-3835F9CB5D6D}"/>
              </a:ext>
            </a:extLst>
          </p:cNvPr>
          <p:cNvSpPr/>
          <p:nvPr/>
        </p:nvSpPr>
        <p:spPr>
          <a:xfrm rot="999264">
            <a:off x="7692638" y="2133630"/>
            <a:ext cx="3657208" cy="4212123"/>
          </a:xfrm>
          <a:prstGeom prst="rect">
            <a:avLst/>
          </a:prstGeom>
          <a:solidFill>
            <a:srgbClr val="C52F4E"/>
          </a:solidFill>
          <a:ln w="57150">
            <a:solidFill>
              <a:srgbClr val="F6D6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62FC8EE-6310-CB57-2684-267DCDA28DEB}"/>
              </a:ext>
            </a:extLst>
          </p:cNvPr>
          <p:cNvPicPr>
            <a:picLocks noChangeAspect="1"/>
          </p:cNvPicPr>
          <p:nvPr/>
        </p:nvPicPr>
        <p:blipFill>
          <a:blip r:embed="rId2"/>
          <a:stretch>
            <a:fillRect/>
          </a:stretch>
        </p:blipFill>
        <p:spPr>
          <a:xfrm rot="20775814">
            <a:off x="739614" y="2280272"/>
            <a:ext cx="2710315" cy="3196517"/>
          </a:xfrm>
          <a:prstGeom prst="rect">
            <a:avLst/>
          </a:prstGeom>
        </p:spPr>
      </p:pic>
      <p:pic>
        <p:nvPicPr>
          <p:cNvPr id="11" name="Picture 10">
            <a:extLst>
              <a:ext uri="{FF2B5EF4-FFF2-40B4-BE49-F238E27FC236}">
                <a16:creationId xmlns:a16="http://schemas.microsoft.com/office/drawing/2014/main" id="{FC4A800C-AD98-77C3-7C35-27A9937D6201}"/>
              </a:ext>
            </a:extLst>
          </p:cNvPr>
          <p:cNvPicPr>
            <a:picLocks noChangeAspect="1"/>
          </p:cNvPicPr>
          <p:nvPr/>
        </p:nvPicPr>
        <p:blipFill>
          <a:blip r:embed="rId3"/>
          <a:stretch>
            <a:fillRect/>
          </a:stretch>
        </p:blipFill>
        <p:spPr>
          <a:xfrm rot="1021172">
            <a:off x="8001389" y="2228784"/>
            <a:ext cx="3138997" cy="4013979"/>
          </a:xfrm>
          <a:prstGeom prst="rect">
            <a:avLst/>
          </a:prstGeom>
        </p:spPr>
      </p:pic>
      <p:sp>
        <p:nvSpPr>
          <p:cNvPr id="16" name="Rectangle 15">
            <a:extLst>
              <a:ext uri="{FF2B5EF4-FFF2-40B4-BE49-F238E27FC236}">
                <a16:creationId xmlns:a16="http://schemas.microsoft.com/office/drawing/2014/main" id="{CF636C9E-D386-323C-B9E4-780712F0ABD1}"/>
              </a:ext>
            </a:extLst>
          </p:cNvPr>
          <p:cNvSpPr/>
          <p:nvPr/>
        </p:nvSpPr>
        <p:spPr>
          <a:xfrm>
            <a:off x="3319476" y="2408547"/>
            <a:ext cx="4710977" cy="2939969"/>
          </a:xfrm>
          <a:prstGeom prst="rect">
            <a:avLst/>
          </a:prstGeom>
          <a:solidFill>
            <a:srgbClr val="F6D611"/>
          </a:solidFill>
          <a:ln w="57150">
            <a:solidFill>
              <a:srgbClr val="C52F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DDA734C8-3A38-46E2-7402-3917A94B8DEC}"/>
              </a:ext>
            </a:extLst>
          </p:cNvPr>
          <p:cNvPicPr>
            <a:picLocks noChangeAspect="1"/>
          </p:cNvPicPr>
          <p:nvPr/>
        </p:nvPicPr>
        <p:blipFill>
          <a:blip r:embed="rId4"/>
          <a:stretch>
            <a:fillRect/>
          </a:stretch>
        </p:blipFill>
        <p:spPr>
          <a:xfrm>
            <a:off x="3527870" y="2534214"/>
            <a:ext cx="4294188" cy="2645220"/>
          </a:xfrm>
          <a:prstGeom prst="rect">
            <a:avLst/>
          </a:prstGeom>
        </p:spPr>
      </p:pic>
    </p:spTree>
    <p:extLst>
      <p:ext uri="{BB962C8B-B14F-4D97-AF65-F5344CB8AC3E}">
        <p14:creationId xmlns:p14="http://schemas.microsoft.com/office/powerpoint/2010/main" val="18271504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96;p28">
            <a:extLst>
              <a:ext uri="{FF2B5EF4-FFF2-40B4-BE49-F238E27FC236}">
                <a16:creationId xmlns:a16="http://schemas.microsoft.com/office/drawing/2014/main" id="{928679D1-E95F-7DEB-A03A-4F7479431658}"/>
              </a:ext>
            </a:extLst>
          </p:cNvPr>
          <p:cNvSpPr txBox="1"/>
          <p:nvPr/>
        </p:nvSpPr>
        <p:spPr>
          <a:xfrm>
            <a:off x="0" y="1411007"/>
            <a:ext cx="5765408" cy="4288336"/>
          </a:xfrm>
          <a:prstGeom prst="rect">
            <a:avLst/>
          </a:prstGeom>
          <a:noFill/>
          <a:ln>
            <a:noFill/>
          </a:ln>
        </p:spPr>
        <p:txBody>
          <a:bodyPr spcFirstLastPara="1" wrap="square" lIns="91425" tIns="91425" rIns="91425" bIns="91425" anchor="t" anchorCtr="0">
            <a:noAutofit/>
          </a:bodyPr>
          <a:lstStyle/>
          <a:p>
            <a:r>
              <a:rPr lang="en-CA">
                <a:latin typeface="Urbanist Medium" panose="020B0A04040200000203" pitchFamily="34" charset="77"/>
                <a:ea typeface="Urbanist Medium" panose="020B0A04040200000203" pitchFamily="34" charset="77"/>
                <a:cs typeface="Urbanist Medium" panose="020B0A04040200000203" pitchFamily="34" charset="77"/>
              </a:rPr>
              <a:t>Two little moose calves set off one day</a:t>
            </a:r>
          </a:p>
          <a:p>
            <a:r>
              <a:rPr lang="en-CA">
                <a:latin typeface="Urbanist Medium" panose="020B0A04040200000203" pitchFamily="34" charset="77"/>
                <a:ea typeface="Urbanist Medium" panose="020B0A04040200000203" pitchFamily="34" charset="77"/>
                <a:cs typeface="Urbanist Medium" panose="020B0A04040200000203" pitchFamily="34" charset="77"/>
              </a:rPr>
              <a:t>To find the Northern Lights, far, far, away</a:t>
            </a:r>
          </a:p>
          <a:p>
            <a:r>
              <a:rPr lang="en-CA">
                <a:latin typeface="Urbanist Medium" panose="020B0A04040200000203" pitchFamily="34" charset="77"/>
                <a:ea typeface="Urbanist Medium" panose="020B0A04040200000203" pitchFamily="34" charset="77"/>
                <a:cs typeface="Urbanist Medium" panose="020B0A04040200000203" pitchFamily="34" charset="77"/>
              </a:rPr>
              <a:t>They filled their bags with twigs and bark</a:t>
            </a:r>
          </a:p>
          <a:p>
            <a:r>
              <a:rPr lang="en-CA">
                <a:latin typeface="Urbanist Medium" panose="020B0A04040200000203" pitchFamily="34" charset="77"/>
                <a:ea typeface="Urbanist Medium" panose="020B0A04040200000203" pitchFamily="34" charset="77"/>
                <a:cs typeface="Urbanist Medium" panose="020B0A04040200000203" pitchFamily="34" charset="77"/>
              </a:rPr>
              <a:t>“Let’s get going,” they said, “before it gets dark”</a:t>
            </a:r>
          </a:p>
          <a:p>
            <a:r>
              <a:rPr lang="en-CA">
                <a:latin typeface="Urbanist Medium" panose="020B0A04040200000203" pitchFamily="34" charset="77"/>
                <a:ea typeface="Urbanist Medium" panose="020B0A04040200000203" pitchFamily="34" charset="77"/>
                <a:cs typeface="Urbanist Medium" panose="020B0A04040200000203" pitchFamily="34" charset="77"/>
              </a:rPr>
              <a:t> </a:t>
            </a:r>
          </a:p>
          <a:p>
            <a:r>
              <a:rPr lang="en-CA">
                <a:latin typeface="Urbanist Medium" panose="020B0A04040200000203" pitchFamily="34" charset="77"/>
                <a:ea typeface="Urbanist Medium" panose="020B0A04040200000203" pitchFamily="34" charset="77"/>
                <a:cs typeface="Urbanist Medium" panose="020B0A04040200000203" pitchFamily="34" charset="77"/>
              </a:rPr>
              <a:t>At the edge of the forest, they found a stream</a:t>
            </a:r>
          </a:p>
          <a:p>
            <a:r>
              <a:rPr lang="en-CA">
                <a:latin typeface="Urbanist Medium" panose="020B0A04040200000203" pitchFamily="34" charset="77"/>
                <a:ea typeface="Urbanist Medium" panose="020B0A04040200000203" pitchFamily="34" charset="77"/>
                <a:cs typeface="Urbanist Medium" panose="020B0A04040200000203" pitchFamily="34" charset="77"/>
              </a:rPr>
              <a:t>“We can cross it,” they said, “if we work as a team”</a:t>
            </a:r>
          </a:p>
          <a:p>
            <a:r>
              <a:rPr lang="en-CA">
                <a:latin typeface="Urbanist Medium" panose="020B0A04040200000203" pitchFamily="34" charset="77"/>
                <a:ea typeface="Urbanist Medium" panose="020B0A04040200000203" pitchFamily="34" charset="77"/>
                <a:cs typeface="Urbanist Medium" panose="020B0A04040200000203" pitchFamily="34" charset="77"/>
              </a:rPr>
              <a:t>They kept their heads high and paddled across</a:t>
            </a:r>
          </a:p>
          <a:p>
            <a:r>
              <a:rPr lang="en-CA">
                <a:latin typeface="Urbanist Medium" panose="020B0A04040200000203" pitchFamily="34" charset="77"/>
                <a:ea typeface="Urbanist Medium" panose="020B0A04040200000203" pitchFamily="34" charset="77"/>
                <a:cs typeface="Urbanist Medium" panose="020B0A04040200000203" pitchFamily="34" charset="77"/>
              </a:rPr>
              <a:t>Then reached the other side and lay down on the moss</a:t>
            </a:r>
          </a:p>
          <a:p>
            <a:r>
              <a:rPr lang="en-CA">
                <a:latin typeface="Urbanist Medium" panose="020B0A04040200000203" pitchFamily="34" charset="77"/>
                <a:ea typeface="Urbanist Medium" panose="020B0A04040200000203" pitchFamily="34" charset="77"/>
                <a:cs typeface="Urbanist Medium" panose="020B0A04040200000203" pitchFamily="34" charset="77"/>
              </a:rPr>
              <a:t> </a:t>
            </a:r>
          </a:p>
          <a:p>
            <a:r>
              <a:rPr lang="en-CA">
                <a:latin typeface="Urbanist Medium" panose="020B0A04040200000203" pitchFamily="34" charset="77"/>
                <a:ea typeface="Urbanist Medium" panose="020B0A04040200000203" pitchFamily="34" charset="77"/>
                <a:cs typeface="Urbanist Medium" panose="020B0A04040200000203" pitchFamily="34" charset="77"/>
              </a:rPr>
              <a:t>Further along, they found some logs</a:t>
            </a:r>
          </a:p>
          <a:p>
            <a:r>
              <a:rPr lang="en-CA">
                <a:latin typeface="Urbanist Medium" panose="020B0A04040200000203" pitchFamily="34" charset="77"/>
                <a:ea typeface="Urbanist Medium" panose="020B0A04040200000203" pitchFamily="34" charset="77"/>
                <a:cs typeface="Urbanist Medium" panose="020B0A04040200000203" pitchFamily="34" charset="77"/>
              </a:rPr>
              <a:t>With spiders and beetles and vacationing hogs</a:t>
            </a:r>
          </a:p>
          <a:p>
            <a:r>
              <a:rPr lang="en-CA">
                <a:latin typeface="Urbanist Medium" panose="020B0A04040200000203" pitchFamily="34" charset="77"/>
                <a:ea typeface="Urbanist Medium" panose="020B0A04040200000203" pitchFamily="34" charset="77"/>
                <a:cs typeface="Urbanist Medium" panose="020B0A04040200000203" pitchFamily="34" charset="77"/>
              </a:rPr>
              <a:t>“Uh oh!” Timber said, “It looks like we’re stuck</a:t>
            </a:r>
          </a:p>
          <a:p>
            <a:r>
              <a:rPr lang="en-CA">
                <a:latin typeface="Urbanist Medium" panose="020B0A04040200000203" pitchFamily="34" charset="77"/>
                <a:ea typeface="Urbanist Medium" panose="020B0A04040200000203" pitchFamily="34" charset="77"/>
                <a:cs typeface="Urbanist Medium" panose="020B0A04040200000203" pitchFamily="34" charset="77"/>
              </a:rPr>
              <a:t>My muzzle and hooves are covered in muck!”</a:t>
            </a:r>
          </a:p>
          <a:p>
            <a:pPr marL="114300" lvl="0" algn="l" rtl="0">
              <a:lnSpc>
                <a:spcPct val="115000"/>
              </a:lnSpc>
              <a:spcBef>
                <a:spcPts val="0"/>
              </a:spcBef>
              <a:spcAft>
                <a:spcPts val="0"/>
              </a:spcAft>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457200" lvl="0" indent="0" algn="l" rtl="0">
              <a:lnSpc>
                <a:spcPct val="115000"/>
              </a:lnSpc>
              <a:spcBef>
                <a:spcPts val="0"/>
              </a:spcBef>
              <a:spcAft>
                <a:spcPts val="0"/>
              </a:spcAft>
              <a:buClr>
                <a:schemeClr val="dk1"/>
              </a:buClr>
              <a:buSzPts val="1100"/>
              <a:buFont typeface="Arial"/>
              <a:buNone/>
            </a:pPr>
            <a:endParaRPr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457200" lvl="0" indent="0" algn="l" rtl="0">
              <a:lnSpc>
                <a:spcPct val="115000"/>
              </a:lnSpc>
              <a:spcBef>
                <a:spcPts val="0"/>
              </a:spcBef>
              <a:spcAft>
                <a:spcPts val="0"/>
              </a:spcAft>
              <a:buNone/>
            </a:pPr>
            <a:endParaRPr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0" lvl="0" indent="0" algn="l" rtl="0">
              <a:spcBef>
                <a:spcPts val="0"/>
              </a:spcBef>
              <a:spcAft>
                <a:spcPts val="0"/>
              </a:spcAft>
              <a:buNone/>
            </a:pPr>
            <a:endParaRPr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p:txBody>
      </p:sp>
      <p:sp>
        <p:nvSpPr>
          <p:cNvPr id="3" name="Google Shape;196;p28">
            <a:extLst>
              <a:ext uri="{FF2B5EF4-FFF2-40B4-BE49-F238E27FC236}">
                <a16:creationId xmlns:a16="http://schemas.microsoft.com/office/drawing/2014/main" id="{37DAD227-0AF3-5092-17AE-3994FA826FEA}"/>
              </a:ext>
            </a:extLst>
          </p:cNvPr>
          <p:cNvSpPr txBox="1"/>
          <p:nvPr/>
        </p:nvSpPr>
        <p:spPr>
          <a:xfrm>
            <a:off x="5887233" y="1411007"/>
            <a:ext cx="6304767" cy="3749718"/>
          </a:xfrm>
          <a:prstGeom prst="rect">
            <a:avLst/>
          </a:prstGeom>
          <a:noFill/>
          <a:ln>
            <a:noFill/>
          </a:ln>
        </p:spPr>
        <p:txBody>
          <a:bodyPr spcFirstLastPara="1" wrap="square" lIns="91425" tIns="91425" rIns="91425" bIns="91425" anchor="t" anchorCtr="0">
            <a:noAutofit/>
          </a:bodyPr>
          <a:lstStyle/>
          <a:p>
            <a:r>
              <a:rPr lang="en-CA">
                <a:latin typeface="Urbanist Medium" panose="020B0A04040200000203" pitchFamily="34" charset="77"/>
                <a:ea typeface="Urbanist Medium" panose="020B0A04040200000203" pitchFamily="34" charset="77"/>
                <a:cs typeface="Urbanist Medium" panose="020B0A04040200000203" pitchFamily="34" charset="77"/>
              </a:rPr>
              <a:t>“But wait,” Clover said, “let’s lift our knees high</a:t>
            </a:r>
          </a:p>
          <a:p>
            <a:r>
              <a:rPr lang="en-CA">
                <a:latin typeface="Urbanist Medium" panose="020B0A04040200000203" pitchFamily="34" charset="77"/>
                <a:ea typeface="Urbanist Medium" panose="020B0A04040200000203" pitchFamily="34" charset="77"/>
                <a:cs typeface="Urbanist Medium" panose="020B0A04040200000203" pitchFamily="34" charset="77"/>
              </a:rPr>
              <a:t>Keep your hooves on the log and your eyes on the sky”</a:t>
            </a:r>
          </a:p>
          <a:p>
            <a:r>
              <a:rPr lang="en-CA">
                <a:latin typeface="Urbanist Medium" panose="020B0A04040200000203" pitchFamily="34" charset="77"/>
                <a:ea typeface="Urbanist Medium" panose="020B0A04040200000203" pitchFamily="34" charset="77"/>
                <a:cs typeface="Urbanist Medium" panose="020B0A04040200000203" pitchFamily="34" charset="77"/>
              </a:rPr>
              <a:t>So onward they pushed, past the marsh and the lake</a:t>
            </a:r>
          </a:p>
          <a:p>
            <a:r>
              <a:rPr lang="en-CA">
                <a:latin typeface="Urbanist Medium" panose="020B0A04040200000203" pitchFamily="34" charset="77"/>
                <a:ea typeface="Urbanist Medium" panose="020B0A04040200000203" pitchFamily="34" charset="77"/>
                <a:cs typeface="Urbanist Medium" panose="020B0A04040200000203" pitchFamily="34" charset="77"/>
              </a:rPr>
              <a:t>They walked and they walked, then stopped for a break</a:t>
            </a:r>
          </a:p>
          <a:p>
            <a:r>
              <a:rPr lang="en-CA">
                <a:latin typeface="Urbanist Medium" panose="020B0A04040200000203" pitchFamily="34" charset="77"/>
                <a:ea typeface="Urbanist Medium" panose="020B0A04040200000203" pitchFamily="34" charset="77"/>
                <a:cs typeface="Urbanist Medium" panose="020B0A04040200000203" pitchFamily="34" charset="77"/>
              </a:rPr>
              <a:t> </a:t>
            </a:r>
          </a:p>
          <a:p>
            <a:r>
              <a:rPr lang="en-CA">
                <a:latin typeface="Urbanist Medium" panose="020B0A04040200000203" pitchFamily="34" charset="77"/>
                <a:ea typeface="Urbanist Medium" panose="020B0A04040200000203" pitchFamily="34" charset="77"/>
                <a:cs typeface="Urbanist Medium" panose="020B0A04040200000203" pitchFamily="34" charset="77"/>
              </a:rPr>
              <a:t>As the sun went to sleep and the stars shone bright</a:t>
            </a:r>
          </a:p>
          <a:p>
            <a:r>
              <a:rPr lang="en-CA">
                <a:latin typeface="Urbanist Medium" panose="020B0A04040200000203" pitchFamily="34" charset="77"/>
                <a:ea typeface="Urbanist Medium" panose="020B0A04040200000203" pitchFamily="34" charset="77"/>
                <a:cs typeface="Urbanist Medium" panose="020B0A04040200000203" pitchFamily="34" charset="77"/>
              </a:rPr>
              <a:t>They saw to the North the most magnificent sight</a:t>
            </a:r>
          </a:p>
          <a:p>
            <a:r>
              <a:rPr lang="en-CA">
                <a:latin typeface="Urbanist Medium" panose="020B0A04040200000203" pitchFamily="34" charset="77"/>
                <a:ea typeface="Urbanist Medium" panose="020B0A04040200000203" pitchFamily="34" charset="77"/>
                <a:cs typeface="Urbanist Medium" panose="020B0A04040200000203" pitchFamily="34" charset="77"/>
              </a:rPr>
              <a:t>“Isn’t this just what we wanted to find?”</a:t>
            </a:r>
          </a:p>
          <a:p>
            <a:r>
              <a:rPr lang="en-CA">
                <a:latin typeface="Urbanist Medium" panose="020B0A04040200000203" pitchFamily="34" charset="77"/>
                <a:ea typeface="Urbanist Medium" panose="020B0A04040200000203" pitchFamily="34" charset="77"/>
                <a:cs typeface="Urbanist Medium" panose="020B0A04040200000203" pitchFamily="34" charset="77"/>
              </a:rPr>
              <a:t>“It’s even better,” they said, “because we’re both colour blind.”</a:t>
            </a:r>
          </a:p>
          <a:p>
            <a:endParaRPr lang="en-CA">
              <a:latin typeface="Urbanist Medium" panose="020B0A04040200000203" pitchFamily="34" charset="77"/>
              <a:ea typeface="Urbanist Medium" panose="020B0A04040200000203" pitchFamily="34" charset="77"/>
              <a:cs typeface="Urbanist Medium" panose="020B0A04040200000203" pitchFamily="34" charset="77"/>
            </a:endParaRPr>
          </a:p>
          <a:p>
            <a:pPr marL="114300" lvl="0" algn="l" rtl="0">
              <a:lnSpc>
                <a:spcPct val="115000"/>
              </a:lnSpc>
              <a:spcBef>
                <a:spcPts val="0"/>
              </a:spcBef>
              <a:spcAft>
                <a:spcPts val="0"/>
              </a:spcAft>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457200" lvl="0" indent="0" algn="l" rtl="0">
              <a:lnSpc>
                <a:spcPct val="115000"/>
              </a:lnSpc>
              <a:spcBef>
                <a:spcPts val="0"/>
              </a:spcBef>
              <a:spcAft>
                <a:spcPts val="0"/>
              </a:spcAft>
              <a:buClr>
                <a:schemeClr val="dk1"/>
              </a:buClr>
              <a:buSzPts val="1100"/>
              <a:buFont typeface="Arial"/>
              <a:buNone/>
            </a:pPr>
            <a:endParaRPr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457200" lvl="0" indent="0" algn="l" rtl="0">
              <a:lnSpc>
                <a:spcPct val="115000"/>
              </a:lnSpc>
              <a:spcBef>
                <a:spcPts val="0"/>
              </a:spcBef>
              <a:spcAft>
                <a:spcPts val="0"/>
              </a:spcAft>
              <a:buNone/>
            </a:pPr>
            <a:endParaRPr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0" lvl="0" indent="0" algn="l" rtl="0">
              <a:spcBef>
                <a:spcPts val="0"/>
              </a:spcBef>
              <a:spcAft>
                <a:spcPts val="0"/>
              </a:spcAft>
              <a:buNone/>
            </a:pPr>
            <a:endParaRPr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p:txBody>
      </p:sp>
      <p:sp>
        <p:nvSpPr>
          <p:cNvPr id="4" name="Google Shape;204;p29">
            <a:extLst>
              <a:ext uri="{FF2B5EF4-FFF2-40B4-BE49-F238E27FC236}">
                <a16:creationId xmlns:a16="http://schemas.microsoft.com/office/drawing/2014/main" id="{0C03B93D-69E0-E7E7-D45A-CED2E7072167}"/>
              </a:ext>
            </a:extLst>
          </p:cNvPr>
          <p:cNvSpPr txBox="1"/>
          <p:nvPr/>
        </p:nvSpPr>
        <p:spPr>
          <a:xfrm>
            <a:off x="512036" y="103929"/>
            <a:ext cx="10515536" cy="923206"/>
          </a:xfrm>
          <a:prstGeom prst="rect">
            <a:avLst/>
          </a:prstGeom>
          <a:noFill/>
          <a:ln>
            <a:noFill/>
          </a:ln>
        </p:spPr>
        <p:txBody>
          <a:bodyPr spcFirstLastPara="1" wrap="square" lIns="91425" tIns="91425" rIns="91425" bIns="91425" anchor="t" anchorCtr="0">
            <a:noAutofit/>
          </a:bodyPr>
          <a:lstStyle/>
          <a:p>
            <a:pPr algn="ctr"/>
            <a:r>
              <a:rPr lang="en-US" sz="4000" b="1" dirty="0">
                <a:solidFill>
                  <a:schemeClr val="tx1">
                    <a:lumMod val="65000"/>
                    <a:lumOff val="35000"/>
                  </a:schemeClr>
                </a:solidFill>
                <a:latin typeface="Urbanist SemiBold" panose="020B0A04040200000203" pitchFamily="34" charset="77"/>
                <a:ea typeface="Urbanist SemiBold" panose="020B0A04040200000203" pitchFamily="34" charset="77"/>
                <a:cs typeface="Urbanist SemiBold" panose="020B0A04040200000203" pitchFamily="34" charset="77"/>
              </a:rPr>
              <a:t>Clover &amp; Timber’s Northern Lights Adventure</a:t>
            </a:r>
          </a:p>
          <a:p>
            <a:pPr algn="ctr"/>
            <a:endParaRPr lang="en-US" sz="4000" b="1" dirty="0">
              <a:solidFill>
                <a:schemeClr val="tx1">
                  <a:lumMod val="65000"/>
                  <a:lumOff val="35000"/>
                </a:schemeClr>
              </a:solidFill>
              <a:latin typeface="Urbanist SemiBold" panose="020B0A04040200000203" pitchFamily="34" charset="77"/>
              <a:ea typeface="Urbanist SemiBold" panose="020B0A04040200000203" pitchFamily="34" charset="77"/>
              <a:cs typeface="Urbanist SemiBold" panose="020B0A04040200000203" pitchFamily="34" charset="77"/>
            </a:endParaRPr>
          </a:p>
          <a:p>
            <a:pPr algn="ctr"/>
            <a:endParaRPr lang="en-US" sz="4000" b="1" dirty="0">
              <a:solidFill>
                <a:schemeClr val="tx1">
                  <a:lumMod val="65000"/>
                  <a:lumOff val="35000"/>
                </a:schemeClr>
              </a:solidFill>
              <a:latin typeface="Urbanist SemiBold" panose="020B0A04040200000203" pitchFamily="34" charset="77"/>
              <a:ea typeface="Urbanist SemiBold" panose="020B0A04040200000203" pitchFamily="34" charset="77"/>
              <a:cs typeface="Urbanist SemiBold" panose="020B0A04040200000203" pitchFamily="34" charset="77"/>
            </a:endParaRPr>
          </a:p>
        </p:txBody>
      </p:sp>
    </p:spTree>
    <p:extLst>
      <p:ext uri="{BB962C8B-B14F-4D97-AF65-F5344CB8AC3E}">
        <p14:creationId xmlns:p14="http://schemas.microsoft.com/office/powerpoint/2010/main" val="55636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AA92E6-2F79-1656-40E7-D33339467404}"/>
            </a:ext>
          </a:extLst>
        </p:cNvPr>
        <p:cNvGrpSpPr/>
        <p:nvPr/>
      </p:nvGrpSpPr>
      <p:grpSpPr>
        <a:xfrm>
          <a:off x="0" y="0"/>
          <a:ext cx="0" cy="0"/>
          <a:chOff x="0" y="0"/>
          <a:chExt cx="0" cy="0"/>
        </a:xfrm>
      </p:grpSpPr>
      <p:sp>
        <p:nvSpPr>
          <p:cNvPr id="2" name="Google Shape;196;p28">
            <a:extLst>
              <a:ext uri="{FF2B5EF4-FFF2-40B4-BE49-F238E27FC236}">
                <a16:creationId xmlns:a16="http://schemas.microsoft.com/office/drawing/2014/main" id="{A0FD2F58-7BBF-B84A-9F46-15891365639A}"/>
              </a:ext>
            </a:extLst>
          </p:cNvPr>
          <p:cNvSpPr txBox="1"/>
          <p:nvPr/>
        </p:nvSpPr>
        <p:spPr>
          <a:xfrm>
            <a:off x="512036" y="1411007"/>
            <a:ext cx="11149696" cy="4288336"/>
          </a:xfrm>
          <a:prstGeom prst="rect">
            <a:avLst/>
          </a:prstGeom>
          <a:noFill/>
          <a:ln>
            <a:noFill/>
          </a:ln>
        </p:spPr>
        <p:txBody>
          <a:bodyPr spcFirstLastPara="1" wrap="square" lIns="91425" tIns="91425" rIns="91425" bIns="91425" anchor="t" anchorCtr="0">
            <a:noAutofit/>
          </a:bodyPr>
          <a:lstStyle/>
          <a:p>
            <a:pPr marL="342900" indent="-342900">
              <a:buFont typeface="Arial" panose="020B0604020202020204" pitchFamily="34" charset="0"/>
              <a:buChar char="•"/>
            </a:pPr>
            <a:r>
              <a:rPr lang="en-CA" sz="2200">
                <a:latin typeface="Urbanist Medium" panose="020B0A04040200000203" pitchFamily="34" charset="77"/>
                <a:ea typeface="Urbanist Medium" panose="020B0A04040200000203" pitchFamily="34" charset="77"/>
                <a:cs typeface="Urbanist Medium" panose="020B0A04040200000203" pitchFamily="34" charset="77"/>
              </a:rPr>
              <a:t>What are the moose doing in this poem? </a:t>
            </a:r>
          </a:p>
          <a:p>
            <a:pPr marL="342900" indent="-342900">
              <a:buFont typeface="Arial" panose="020B0604020202020204" pitchFamily="34" charset="0"/>
              <a:buChar char="•"/>
            </a:pPr>
            <a:r>
              <a:rPr lang="en-CA" sz="2200">
                <a:latin typeface="Urbanist Medium" panose="020B0A04040200000203" pitchFamily="34" charset="77"/>
                <a:ea typeface="Urbanist Medium" panose="020B0A04040200000203" pitchFamily="34" charset="77"/>
                <a:cs typeface="Urbanist Medium" panose="020B0A04040200000203" pitchFamily="34" charset="77"/>
              </a:rPr>
              <a:t>Can they do that in real life? </a:t>
            </a:r>
          </a:p>
          <a:p>
            <a:pPr marL="342900" indent="-342900">
              <a:buFont typeface="Arial" panose="020B0604020202020204" pitchFamily="34" charset="0"/>
              <a:buChar char="•"/>
            </a:pPr>
            <a:r>
              <a:rPr lang="en-CA" sz="2200">
                <a:latin typeface="Urbanist Medium" panose="020B0A04040200000203" pitchFamily="34" charset="77"/>
                <a:ea typeface="Urbanist Medium" panose="020B0A04040200000203" pitchFamily="34" charset="77"/>
                <a:cs typeface="Urbanist Medium" panose="020B0A04040200000203" pitchFamily="34" charset="77"/>
              </a:rPr>
              <a:t>What else can moose do? What can’t they do?</a:t>
            </a:r>
          </a:p>
          <a:p>
            <a:pPr marL="342900" indent="-342900">
              <a:buFont typeface="Arial" panose="020B0604020202020204" pitchFamily="34" charset="0"/>
              <a:buChar char="•"/>
            </a:pPr>
            <a:r>
              <a:rPr lang="en-CA" sz="2200">
                <a:latin typeface="Urbanist Medium" panose="020B0A04040200000203" pitchFamily="34" charset="77"/>
                <a:ea typeface="Urbanist Medium" panose="020B0A04040200000203" pitchFamily="34" charset="77"/>
                <a:cs typeface="Urbanist Medium" panose="020B0A04040200000203" pitchFamily="34" charset="77"/>
              </a:rPr>
              <a:t>Where do moose live in Canada? </a:t>
            </a:r>
          </a:p>
          <a:p>
            <a:endParaRPr lang="en-CA" sz="2200">
              <a:latin typeface="Urbanist Medium" panose="020B0A04040200000203" pitchFamily="34" charset="77"/>
              <a:ea typeface="Urbanist Medium" panose="020B0A04040200000203" pitchFamily="34" charset="77"/>
              <a:cs typeface="Urbanist Medium" panose="020B0A04040200000203" pitchFamily="34" charset="77"/>
            </a:endParaRPr>
          </a:p>
          <a:p>
            <a:endParaRPr lang="en-CA" sz="2200">
              <a:latin typeface="Urbanist Medium" panose="020B0A04040200000203" pitchFamily="34" charset="77"/>
              <a:ea typeface="Urbanist Medium" panose="020B0A04040200000203" pitchFamily="34" charset="77"/>
              <a:cs typeface="Urbanist Medium" panose="020B0A04040200000203" pitchFamily="34" charset="77"/>
            </a:endParaRPr>
          </a:p>
          <a:p>
            <a:pPr marL="114300" lvl="0" algn="l" rtl="0">
              <a:lnSpc>
                <a:spcPct val="115000"/>
              </a:lnSpc>
              <a:spcBef>
                <a:spcPts val="0"/>
              </a:spcBef>
              <a:spcAft>
                <a:spcPts val="0"/>
              </a:spcAft>
              <a:buClr>
                <a:schemeClr val="dk2"/>
              </a:buClr>
              <a:buSzPts val="1800"/>
            </a:pPr>
            <a:endParaRPr lang="en-CA" sz="22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457200" lvl="0" indent="0" algn="l" rtl="0">
              <a:lnSpc>
                <a:spcPct val="115000"/>
              </a:lnSpc>
              <a:spcBef>
                <a:spcPts val="0"/>
              </a:spcBef>
              <a:spcAft>
                <a:spcPts val="0"/>
              </a:spcAft>
              <a:buClr>
                <a:schemeClr val="dk1"/>
              </a:buClr>
              <a:buSzPts val="1100"/>
              <a:buFont typeface="Arial"/>
              <a:buNone/>
            </a:pPr>
            <a:endParaRPr sz="22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457200" lvl="0" indent="0" algn="l" rtl="0">
              <a:lnSpc>
                <a:spcPct val="115000"/>
              </a:lnSpc>
              <a:spcBef>
                <a:spcPts val="0"/>
              </a:spcBef>
              <a:spcAft>
                <a:spcPts val="0"/>
              </a:spcAft>
              <a:buNone/>
            </a:pPr>
            <a:endParaRPr sz="22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0" lvl="0" indent="0" algn="l" rtl="0">
              <a:spcBef>
                <a:spcPts val="0"/>
              </a:spcBef>
              <a:spcAft>
                <a:spcPts val="0"/>
              </a:spcAft>
              <a:buNone/>
            </a:pPr>
            <a:endParaRPr sz="22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p:txBody>
      </p:sp>
      <p:sp>
        <p:nvSpPr>
          <p:cNvPr id="4" name="Google Shape;204;p29">
            <a:extLst>
              <a:ext uri="{FF2B5EF4-FFF2-40B4-BE49-F238E27FC236}">
                <a16:creationId xmlns:a16="http://schemas.microsoft.com/office/drawing/2014/main" id="{068A4943-C814-97FF-C0E0-9E116A420538}"/>
              </a:ext>
            </a:extLst>
          </p:cNvPr>
          <p:cNvSpPr txBox="1"/>
          <p:nvPr/>
        </p:nvSpPr>
        <p:spPr>
          <a:xfrm>
            <a:off x="512036" y="103929"/>
            <a:ext cx="10515536" cy="923206"/>
          </a:xfrm>
          <a:prstGeom prst="rect">
            <a:avLst/>
          </a:prstGeom>
          <a:noFill/>
          <a:ln>
            <a:noFill/>
          </a:ln>
        </p:spPr>
        <p:txBody>
          <a:bodyPr spcFirstLastPara="1" wrap="square" lIns="91425" tIns="91425" rIns="91425" bIns="91425" anchor="t" anchorCtr="0">
            <a:noAutofit/>
          </a:bodyPr>
          <a:lstStyle/>
          <a:p>
            <a:pPr algn="ctr"/>
            <a:r>
              <a:rPr lang="en-US" sz="4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Inquiry Questions</a:t>
            </a:r>
          </a:p>
          <a:p>
            <a:pPr algn="ctr"/>
            <a:endParaRPr lang="en-US" sz="4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endParaRPr>
          </a:p>
          <a:p>
            <a:pPr algn="ctr"/>
            <a:endParaRPr lang="en-US" sz="4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endParaRPr>
          </a:p>
        </p:txBody>
      </p:sp>
    </p:spTree>
    <p:extLst>
      <p:ext uri="{BB962C8B-B14F-4D97-AF65-F5344CB8AC3E}">
        <p14:creationId xmlns:p14="http://schemas.microsoft.com/office/powerpoint/2010/main" val="12339808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CD0DF1-F9A0-3769-06A8-4AFB9164DFDD}"/>
            </a:ext>
          </a:extLst>
        </p:cNvPr>
        <p:cNvGrpSpPr/>
        <p:nvPr/>
      </p:nvGrpSpPr>
      <p:grpSpPr>
        <a:xfrm>
          <a:off x="0" y="0"/>
          <a:ext cx="0" cy="0"/>
          <a:chOff x="0" y="0"/>
          <a:chExt cx="0" cy="0"/>
        </a:xfrm>
      </p:grpSpPr>
      <p:sp>
        <p:nvSpPr>
          <p:cNvPr id="2" name="Google Shape;196;p28">
            <a:extLst>
              <a:ext uri="{FF2B5EF4-FFF2-40B4-BE49-F238E27FC236}">
                <a16:creationId xmlns:a16="http://schemas.microsoft.com/office/drawing/2014/main" id="{B71CFCF3-9F39-8E1E-601E-FF71FE126436}"/>
              </a:ext>
            </a:extLst>
          </p:cNvPr>
          <p:cNvSpPr txBox="1"/>
          <p:nvPr/>
        </p:nvSpPr>
        <p:spPr>
          <a:xfrm>
            <a:off x="512036" y="1411007"/>
            <a:ext cx="11149696" cy="4288336"/>
          </a:xfrm>
          <a:prstGeom prst="rect">
            <a:avLst/>
          </a:prstGeom>
          <a:noFill/>
          <a:ln>
            <a:noFill/>
          </a:ln>
        </p:spPr>
        <p:txBody>
          <a:bodyPr spcFirstLastPara="1" wrap="square" lIns="91425" tIns="91425" rIns="91425" bIns="91425" anchor="t" anchorCtr="0">
            <a:noAutofit/>
          </a:bodyPr>
          <a:lstStyle/>
          <a:p>
            <a:pPr marL="342900" indent="-342900">
              <a:buFont typeface="Arial" panose="020B0604020202020204" pitchFamily="34" charset="0"/>
              <a:buChar char="•"/>
            </a:pPr>
            <a:r>
              <a:rPr lang="en-CA" sz="2200">
                <a:latin typeface="Urbanist Medium" panose="020B0A04040200000203" pitchFamily="34" charset="77"/>
                <a:ea typeface="Urbanist Medium" panose="020B0A04040200000203" pitchFamily="34" charset="77"/>
                <a:cs typeface="Urbanist Medium" panose="020B0A04040200000203" pitchFamily="34" charset="77"/>
              </a:rPr>
              <a:t>Have you ever seen the northern lights?</a:t>
            </a:r>
          </a:p>
          <a:p>
            <a:pPr marL="342900" indent="-342900">
              <a:buFont typeface="Arial" panose="020B0604020202020204" pitchFamily="34" charset="0"/>
              <a:buChar char="•"/>
            </a:pPr>
            <a:r>
              <a:rPr lang="en-CA" sz="2200">
                <a:latin typeface="Urbanist Medium" panose="020B0A04040200000203" pitchFamily="34" charset="77"/>
                <a:ea typeface="Urbanist Medium" panose="020B0A04040200000203" pitchFamily="34" charset="77"/>
                <a:cs typeface="Urbanist Medium" panose="020B0A04040200000203" pitchFamily="34" charset="77"/>
              </a:rPr>
              <a:t>Have you ever seen a moose? </a:t>
            </a:r>
          </a:p>
          <a:p>
            <a:pPr marL="342900" indent="-342900">
              <a:buFont typeface="Arial" panose="020B0604020202020204" pitchFamily="34" charset="0"/>
              <a:buChar char="•"/>
            </a:pPr>
            <a:r>
              <a:rPr lang="en-CA" sz="2200">
                <a:latin typeface="Urbanist Medium" panose="020B0A04040200000203" pitchFamily="34" charset="77"/>
                <a:ea typeface="Urbanist Medium" panose="020B0A04040200000203" pitchFamily="34" charset="77"/>
                <a:cs typeface="Urbanist Medium" panose="020B0A04040200000203" pitchFamily="34" charset="77"/>
              </a:rPr>
              <a:t>Would you like to? Why / Why not?</a:t>
            </a:r>
          </a:p>
          <a:p>
            <a:endParaRPr lang="en-CA" sz="2200">
              <a:latin typeface="Urbanist Medium" panose="020B0A04040200000203" pitchFamily="34" charset="77"/>
              <a:ea typeface="Urbanist Medium" panose="020B0A04040200000203" pitchFamily="34" charset="77"/>
              <a:cs typeface="Urbanist Medium" panose="020B0A04040200000203" pitchFamily="34" charset="77"/>
            </a:endParaRPr>
          </a:p>
          <a:p>
            <a:endParaRPr lang="en-CA" sz="2200">
              <a:latin typeface="Urbanist Medium" panose="020B0A04040200000203" pitchFamily="34" charset="77"/>
              <a:ea typeface="Urbanist Medium" panose="020B0A04040200000203" pitchFamily="34" charset="77"/>
              <a:cs typeface="Urbanist Medium" panose="020B0A04040200000203" pitchFamily="34" charset="77"/>
            </a:endParaRPr>
          </a:p>
          <a:p>
            <a:pPr marL="114300" lvl="0" algn="l" rtl="0">
              <a:lnSpc>
                <a:spcPct val="115000"/>
              </a:lnSpc>
              <a:spcBef>
                <a:spcPts val="0"/>
              </a:spcBef>
              <a:spcAft>
                <a:spcPts val="0"/>
              </a:spcAft>
              <a:buClr>
                <a:schemeClr val="dk2"/>
              </a:buClr>
              <a:buSzPts val="1800"/>
            </a:pPr>
            <a:endParaRPr lang="en-CA" sz="22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457200" lvl="0" indent="0" algn="l" rtl="0">
              <a:lnSpc>
                <a:spcPct val="115000"/>
              </a:lnSpc>
              <a:spcBef>
                <a:spcPts val="0"/>
              </a:spcBef>
              <a:spcAft>
                <a:spcPts val="0"/>
              </a:spcAft>
              <a:buClr>
                <a:schemeClr val="dk1"/>
              </a:buClr>
              <a:buSzPts val="1100"/>
              <a:buFont typeface="Arial"/>
              <a:buNone/>
            </a:pPr>
            <a:endParaRPr sz="22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457200" lvl="0" indent="0" algn="l" rtl="0">
              <a:lnSpc>
                <a:spcPct val="115000"/>
              </a:lnSpc>
              <a:spcBef>
                <a:spcPts val="0"/>
              </a:spcBef>
              <a:spcAft>
                <a:spcPts val="0"/>
              </a:spcAft>
              <a:buNone/>
            </a:pPr>
            <a:endParaRPr sz="22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0" lvl="0" indent="0" algn="l" rtl="0">
              <a:spcBef>
                <a:spcPts val="0"/>
              </a:spcBef>
              <a:spcAft>
                <a:spcPts val="0"/>
              </a:spcAft>
              <a:buNone/>
            </a:pPr>
            <a:endParaRPr sz="22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p:txBody>
      </p:sp>
      <p:sp>
        <p:nvSpPr>
          <p:cNvPr id="4" name="Google Shape;204;p29">
            <a:extLst>
              <a:ext uri="{FF2B5EF4-FFF2-40B4-BE49-F238E27FC236}">
                <a16:creationId xmlns:a16="http://schemas.microsoft.com/office/drawing/2014/main" id="{F6D4EE6A-E4AE-CB93-95D1-5C9395FB40DF}"/>
              </a:ext>
            </a:extLst>
          </p:cNvPr>
          <p:cNvSpPr txBox="1"/>
          <p:nvPr/>
        </p:nvSpPr>
        <p:spPr>
          <a:xfrm>
            <a:off x="512036" y="103929"/>
            <a:ext cx="10515536" cy="923206"/>
          </a:xfrm>
          <a:prstGeom prst="rect">
            <a:avLst/>
          </a:prstGeom>
          <a:noFill/>
          <a:ln>
            <a:noFill/>
          </a:ln>
        </p:spPr>
        <p:txBody>
          <a:bodyPr spcFirstLastPara="1" wrap="square" lIns="91425" tIns="91425" rIns="91425" bIns="91425" anchor="t" anchorCtr="0">
            <a:noAutofit/>
          </a:bodyPr>
          <a:lstStyle/>
          <a:p>
            <a:pPr algn="ctr"/>
            <a:r>
              <a:rPr lang="en-US" sz="4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Sharing Stories &amp; Opinion Questions</a:t>
            </a:r>
          </a:p>
          <a:p>
            <a:pPr algn="ctr"/>
            <a:endParaRPr lang="en-US" sz="4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endParaRPr>
          </a:p>
          <a:p>
            <a:pPr algn="ctr"/>
            <a:endParaRPr lang="en-US" sz="4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endParaRPr>
          </a:p>
        </p:txBody>
      </p:sp>
    </p:spTree>
    <p:extLst>
      <p:ext uri="{BB962C8B-B14F-4D97-AF65-F5344CB8AC3E}">
        <p14:creationId xmlns:p14="http://schemas.microsoft.com/office/powerpoint/2010/main" val="32721811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CA3D76-7341-C877-E702-E8031D93554B}"/>
            </a:ext>
          </a:extLst>
        </p:cNvPr>
        <p:cNvGrpSpPr/>
        <p:nvPr/>
      </p:nvGrpSpPr>
      <p:grpSpPr>
        <a:xfrm>
          <a:off x="0" y="0"/>
          <a:ext cx="0" cy="0"/>
          <a:chOff x="0" y="0"/>
          <a:chExt cx="0" cy="0"/>
        </a:xfrm>
      </p:grpSpPr>
      <p:sp>
        <p:nvSpPr>
          <p:cNvPr id="2" name="Google Shape;196;p28">
            <a:extLst>
              <a:ext uri="{FF2B5EF4-FFF2-40B4-BE49-F238E27FC236}">
                <a16:creationId xmlns:a16="http://schemas.microsoft.com/office/drawing/2014/main" id="{618431D9-C63B-9A8B-434A-D2ECF23A0A48}"/>
              </a:ext>
            </a:extLst>
          </p:cNvPr>
          <p:cNvSpPr txBox="1"/>
          <p:nvPr/>
        </p:nvSpPr>
        <p:spPr>
          <a:xfrm>
            <a:off x="512036" y="1411007"/>
            <a:ext cx="11149696" cy="2960577"/>
          </a:xfrm>
          <a:prstGeom prst="rect">
            <a:avLst/>
          </a:prstGeom>
          <a:noFill/>
          <a:ln>
            <a:noFill/>
          </a:ln>
        </p:spPr>
        <p:txBody>
          <a:bodyPr spcFirstLastPara="1" wrap="square" lIns="91425" tIns="91425" rIns="91425" bIns="91425" anchor="t" anchorCtr="0">
            <a:noAutofit/>
          </a:bodyPr>
          <a:lstStyle/>
          <a:p>
            <a:pPr marL="342900" indent="-342900">
              <a:buFont typeface="Arial" panose="020B0604020202020204" pitchFamily="34" charset="0"/>
              <a:buChar char="•"/>
            </a:pPr>
            <a:r>
              <a:rPr lang="en-CA" sz="2200">
                <a:latin typeface="Urbanist Medium" panose="020B0A04040200000203" pitchFamily="34" charset="77"/>
                <a:ea typeface="Urbanist Medium" panose="020B0A04040200000203" pitchFamily="34" charset="77"/>
                <a:cs typeface="Urbanist Medium" panose="020B0A04040200000203" pitchFamily="34" charset="77"/>
              </a:rPr>
              <a:t>Why do Clover and Timber say “It’s even better” in the poem. </a:t>
            </a:r>
          </a:p>
          <a:p>
            <a:pPr marL="342900" indent="-342900">
              <a:buFont typeface="Arial" panose="020B0604020202020204" pitchFamily="34" charset="0"/>
              <a:buChar char="•"/>
            </a:pPr>
            <a:r>
              <a:rPr lang="en-CA" sz="2200">
                <a:latin typeface="Urbanist Medium" panose="020B0A04040200000203" pitchFamily="34" charset="77"/>
                <a:ea typeface="Urbanist Medium" panose="020B0A04040200000203" pitchFamily="34" charset="77"/>
                <a:cs typeface="Urbanist Medium" panose="020B0A04040200000203" pitchFamily="34" charset="77"/>
              </a:rPr>
              <a:t>How could seeing the northern lights be even better for the moose? </a:t>
            </a:r>
          </a:p>
          <a:p>
            <a:pPr marL="342900" indent="-342900">
              <a:buFont typeface="Arial" panose="020B0604020202020204" pitchFamily="34" charset="0"/>
              <a:buChar char="•"/>
            </a:pPr>
            <a:r>
              <a:rPr lang="en-CA" sz="2200">
                <a:latin typeface="Urbanist Medium" panose="020B0A04040200000203" pitchFamily="34" charset="77"/>
                <a:ea typeface="Urbanist Medium" panose="020B0A04040200000203" pitchFamily="34" charset="77"/>
                <a:cs typeface="Urbanist Medium" panose="020B0A04040200000203" pitchFamily="34" charset="77"/>
              </a:rPr>
              <a:t>Could being colour blind be an advantage? </a:t>
            </a:r>
          </a:p>
          <a:p>
            <a:endParaRPr lang="en-CA" sz="2200">
              <a:latin typeface="Urbanist Medium" panose="020B0A04040200000203" pitchFamily="34" charset="77"/>
              <a:ea typeface="Urbanist Medium" panose="020B0A04040200000203" pitchFamily="34" charset="77"/>
              <a:cs typeface="Urbanist Medium" panose="020B0A04040200000203" pitchFamily="34" charset="77"/>
            </a:endParaRPr>
          </a:p>
          <a:p>
            <a:pPr marL="114300" lvl="0" algn="l" rtl="0">
              <a:lnSpc>
                <a:spcPct val="115000"/>
              </a:lnSpc>
              <a:spcBef>
                <a:spcPts val="0"/>
              </a:spcBef>
              <a:spcAft>
                <a:spcPts val="0"/>
              </a:spcAft>
              <a:buClr>
                <a:schemeClr val="dk2"/>
              </a:buClr>
              <a:buSzPts val="1800"/>
            </a:pPr>
            <a:endParaRPr lang="en-CA" sz="22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457200" lvl="0" indent="0" algn="l" rtl="0">
              <a:lnSpc>
                <a:spcPct val="115000"/>
              </a:lnSpc>
              <a:spcBef>
                <a:spcPts val="0"/>
              </a:spcBef>
              <a:spcAft>
                <a:spcPts val="0"/>
              </a:spcAft>
              <a:buClr>
                <a:schemeClr val="dk1"/>
              </a:buClr>
              <a:buSzPts val="1100"/>
              <a:buFont typeface="Arial"/>
              <a:buNone/>
            </a:pPr>
            <a:endParaRPr sz="22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457200" lvl="0" indent="0" algn="l" rtl="0">
              <a:lnSpc>
                <a:spcPct val="115000"/>
              </a:lnSpc>
              <a:spcBef>
                <a:spcPts val="0"/>
              </a:spcBef>
              <a:spcAft>
                <a:spcPts val="0"/>
              </a:spcAft>
              <a:buNone/>
            </a:pPr>
            <a:endParaRPr sz="22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0" lvl="0" indent="0" algn="l" rtl="0">
              <a:spcBef>
                <a:spcPts val="0"/>
              </a:spcBef>
              <a:spcAft>
                <a:spcPts val="0"/>
              </a:spcAft>
              <a:buNone/>
            </a:pPr>
            <a:endParaRPr sz="22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p:txBody>
      </p:sp>
      <p:sp>
        <p:nvSpPr>
          <p:cNvPr id="4" name="Google Shape;204;p29">
            <a:extLst>
              <a:ext uri="{FF2B5EF4-FFF2-40B4-BE49-F238E27FC236}">
                <a16:creationId xmlns:a16="http://schemas.microsoft.com/office/drawing/2014/main" id="{C79F3179-D8A2-BDDE-1AE8-347E97586303}"/>
              </a:ext>
            </a:extLst>
          </p:cNvPr>
          <p:cNvSpPr txBox="1"/>
          <p:nvPr/>
        </p:nvSpPr>
        <p:spPr>
          <a:xfrm>
            <a:off x="512036" y="103929"/>
            <a:ext cx="10515536" cy="923206"/>
          </a:xfrm>
          <a:prstGeom prst="rect">
            <a:avLst/>
          </a:prstGeom>
          <a:noFill/>
          <a:ln>
            <a:noFill/>
          </a:ln>
        </p:spPr>
        <p:txBody>
          <a:bodyPr spcFirstLastPara="1" wrap="square" lIns="91425" tIns="91425" rIns="91425" bIns="91425" anchor="t" anchorCtr="0">
            <a:noAutofit/>
          </a:bodyPr>
          <a:lstStyle/>
          <a:p>
            <a:pPr algn="ctr"/>
            <a:r>
              <a:rPr lang="en-US" sz="4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Critical Thinking &amp; Response Questions</a:t>
            </a:r>
          </a:p>
          <a:p>
            <a:pPr algn="ctr"/>
            <a:endParaRPr lang="en-US" sz="4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endParaRPr>
          </a:p>
          <a:p>
            <a:pPr algn="ctr"/>
            <a:endParaRPr lang="en-US" sz="4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endParaRPr>
          </a:p>
          <a:p>
            <a:pPr algn="ctr"/>
            <a:endParaRPr lang="en-US" sz="4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endParaRPr>
          </a:p>
        </p:txBody>
      </p:sp>
    </p:spTree>
    <p:extLst>
      <p:ext uri="{BB962C8B-B14F-4D97-AF65-F5344CB8AC3E}">
        <p14:creationId xmlns:p14="http://schemas.microsoft.com/office/powerpoint/2010/main" val="1493132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AB8412-D1F4-6D33-09DD-DD3DBF352389}"/>
            </a:ext>
          </a:extLst>
        </p:cNvPr>
        <p:cNvGrpSpPr/>
        <p:nvPr/>
      </p:nvGrpSpPr>
      <p:grpSpPr>
        <a:xfrm>
          <a:off x="0" y="0"/>
          <a:ext cx="0" cy="0"/>
          <a:chOff x="0" y="0"/>
          <a:chExt cx="0" cy="0"/>
        </a:xfrm>
      </p:grpSpPr>
      <p:sp>
        <p:nvSpPr>
          <p:cNvPr id="2" name="Google Shape;196;p28">
            <a:extLst>
              <a:ext uri="{FF2B5EF4-FFF2-40B4-BE49-F238E27FC236}">
                <a16:creationId xmlns:a16="http://schemas.microsoft.com/office/drawing/2014/main" id="{17ABFE6A-F86E-82D6-1EF6-CE62D729E316}"/>
              </a:ext>
            </a:extLst>
          </p:cNvPr>
          <p:cNvSpPr txBox="1"/>
          <p:nvPr/>
        </p:nvSpPr>
        <p:spPr>
          <a:xfrm>
            <a:off x="512036" y="1411007"/>
            <a:ext cx="11149696" cy="2960577"/>
          </a:xfrm>
          <a:prstGeom prst="rect">
            <a:avLst/>
          </a:prstGeom>
          <a:noFill/>
          <a:ln>
            <a:noFill/>
          </a:ln>
        </p:spPr>
        <p:txBody>
          <a:bodyPr spcFirstLastPara="1" wrap="square" lIns="91425" tIns="91425" rIns="91425" bIns="91425" anchor="t" anchorCtr="0">
            <a:noAutofit/>
          </a:bodyPr>
          <a:lstStyle/>
          <a:p>
            <a:pPr marL="342900" indent="-342900">
              <a:buFont typeface="Arial" panose="020B0604020202020204" pitchFamily="34" charset="0"/>
              <a:buChar char="•"/>
            </a:pPr>
            <a:r>
              <a:rPr lang="en-CA" sz="2200">
                <a:latin typeface="Urbanist Medium" panose="020B0A04040200000203" pitchFamily="34" charset="77"/>
                <a:ea typeface="Urbanist Medium" panose="020B0A04040200000203" pitchFamily="34" charset="77"/>
                <a:cs typeface="Urbanist Medium" panose="020B0A04040200000203" pitchFamily="34" charset="77"/>
              </a:rPr>
              <a:t>Imagine Clover &amp; Timber are setting out on a new adventure. </a:t>
            </a:r>
          </a:p>
          <a:p>
            <a:pPr marL="342900" indent="-342900">
              <a:buFont typeface="Arial" panose="020B0604020202020204" pitchFamily="34" charset="0"/>
              <a:buChar char="•"/>
            </a:pPr>
            <a:r>
              <a:rPr lang="en-CA" sz="2200">
                <a:latin typeface="Urbanist Medium" panose="020B0A04040200000203" pitchFamily="34" charset="77"/>
                <a:ea typeface="Urbanist Medium" panose="020B0A04040200000203" pitchFamily="34" charset="77"/>
                <a:cs typeface="Urbanist Medium" panose="020B0A04040200000203" pitchFamily="34" charset="77"/>
              </a:rPr>
              <a:t>Where would they go? </a:t>
            </a:r>
          </a:p>
          <a:p>
            <a:pPr marL="342900" indent="-342900">
              <a:buFont typeface="Arial" panose="020B0604020202020204" pitchFamily="34" charset="0"/>
              <a:buChar char="•"/>
            </a:pPr>
            <a:r>
              <a:rPr lang="en-CA" sz="2200">
                <a:latin typeface="Urbanist Medium" panose="020B0A04040200000203" pitchFamily="34" charset="77"/>
                <a:ea typeface="Urbanist Medium" panose="020B0A04040200000203" pitchFamily="34" charset="77"/>
                <a:cs typeface="Urbanist Medium" panose="020B0A04040200000203" pitchFamily="34" charset="77"/>
              </a:rPr>
              <a:t>What do they want to see or experience now? </a:t>
            </a:r>
            <a:endParaRPr lang="en-CA" sz="22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457200" lvl="0" indent="0" algn="l" rtl="0">
              <a:lnSpc>
                <a:spcPct val="115000"/>
              </a:lnSpc>
              <a:spcBef>
                <a:spcPts val="0"/>
              </a:spcBef>
              <a:spcAft>
                <a:spcPts val="0"/>
              </a:spcAft>
              <a:buClr>
                <a:schemeClr val="dk1"/>
              </a:buClr>
              <a:buSzPts val="1100"/>
              <a:buFont typeface="Arial"/>
              <a:buNone/>
            </a:pPr>
            <a:endParaRPr sz="22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457200" lvl="0" indent="0" algn="l" rtl="0">
              <a:lnSpc>
                <a:spcPct val="115000"/>
              </a:lnSpc>
              <a:spcBef>
                <a:spcPts val="0"/>
              </a:spcBef>
              <a:spcAft>
                <a:spcPts val="0"/>
              </a:spcAft>
              <a:buNone/>
            </a:pPr>
            <a:endParaRPr sz="22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0" lvl="0" indent="0" algn="l" rtl="0">
              <a:spcBef>
                <a:spcPts val="0"/>
              </a:spcBef>
              <a:spcAft>
                <a:spcPts val="0"/>
              </a:spcAft>
              <a:buNone/>
            </a:pPr>
            <a:endParaRPr sz="22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p:txBody>
      </p:sp>
      <p:sp>
        <p:nvSpPr>
          <p:cNvPr id="4" name="Google Shape;204;p29">
            <a:extLst>
              <a:ext uri="{FF2B5EF4-FFF2-40B4-BE49-F238E27FC236}">
                <a16:creationId xmlns:a16="http://schemas.microsoft.com/office/drawing/2014/main" id="{24131405-5A26-2B56-1554-207394C3CC5F}"/>
              </a:ext>
            </a:extLst>
          </p:cNvPr>
          <p:cNvSpPr txBox="1"/>
          <p:nvPr/>
        </p:nvSpPr>
        <p:spPr>
          <a:xfrm>
            <a:off x="512036" y="103929"/>
            <a:ext cx="10515536" cy="923206"/>
          </a:xfrm>
          <a:prstGeom prst="rect">
            <a:avLst/>
          </a:prstGeom>
          <a:noFill/>
          <a:ln>
            <a:noFill/>
          </a:ln>
        </p:spPr>
        <p:txBody>
          <a:bodyPr spcFirstLastPara="1" wrap="square" lIns="91425" tIns="91425" rIns="91425" bIns="91425" anchor="t" anchorCtr="0">
            <a:noAutofit/>
          </a:bodyPr>
          <a:lstStyle/>
          <a:p>
            <a:pPr algn="ctr"/>
            <a:r>
              <a:rPr lang="en-US" sz="4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Creative Writing</a:t>
            </a:r>
          </a:p>
          <a:p>
            <a:pPr algn="ctr"/>
            <a:endParaRPr lang="en-US" sz="4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endParaRPr>
          </a:p>
          <a:p>
            <a:pPr algn="ctr"/>
            <a:endParaRPr lang="en-US" sz="4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endParaRPr>
          </a:p>
          <a:p>
            <a:pPr algn="ctr"/>
            <a:endParaRPr lang="en-US" sz="4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endParaRPr>
          </a:p>
        </p:txBody>
      </p:sp>
    </p:spTree>
    <p:extLst>
      <p:ext uri="{BB962C8B-B14F-4D97-AF65-F5344CB8AC3E}">
        <p14:creationId xmlns:p14="http://schemas.microsoft.com/office/powerpoint/2010/main" val="35880076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470408-17D2-066A-5F20-5E17626E7AE2}"/>
            </a:ext>
          </a:extLst>
        </p:cNvPr>
        <p:cNvGrpSpPr/>
        <p:nvPr/>
      </p:nvGrpSpPr>
      <p:grpSpPr>
        <a:xfrm>
          <a:off x="0" y="0"/>
          <a:ext cx="0" cy="0"/>
          <a:chOff x="0" y="0"/>
          <a:chExt cx="0" cy="0"/>
        </a:xfrm>
      </p:grpSpPr>
      <p:sp>
        <p:nvSpPr>
          <p:cNvPr id="2" name="Google Shape;196;p28">
            <a:extLst>
              <a:ext uri="{FF2B5EF4-FFF2-40B4-BE49-F238E27FC236}">
                <a16:creationId xmlns:a16="http://schemas.microsoft.com/office/drawing/2014/main" id="{021E1F18-578E-E22E-C029-33D044B21456}"/>
              </a:ext>
            </a:extLst>
          </p:cNvPr>
          <p:cNvSpPr txBox="1"/>
          <p:nvPr/>
        </p:nvSpPr>
        <p:spPr>
          <a:xfrm>
            <a:off x="530268" y="1027135"/>
            <a:ext cx="11149696" cy="4634629"/>
          </a:xfrm>
          <a:prstGeom prst="rect">
            <a:avLst/>
          </a:prstGeom>
          <a:noFill/>
          <a:ln>
            <a:noFill/>
          </a:ln>
        </p:spPr>
        <p:txBody>
          <a:bodyPr spcFirstLastPara="1" wrap="square" lIns="91425" tIns="91425" rIns="91425" bIns="91425" anchor="t" anchorCtr="0">
            <a:noAutofit/>
          </a:bodyPr>
          <a:lstStyle/>
          <a:p>
            <a:pPr marL="342900" indent="-342900">
              <a:buFont typeface="Arial" panose="020B0604020202020204" pitchFamily="34" charset="0"/>
              <a:buChar char="•"/>
            </a:pPr>
            <a:r>
              <a:rPr lang="en-CA" sz="1600">
                <a:latin typeface="Urbanist Medium" panose="020B0A04040200000203" pitchFamily="34" charset="77"/>
                <a:ea typeface="Urbanist Medium" panose="020B0A04040200000203" pitchFamily="34" charset="77"/>
                <a:cs typeface="Urbanist Medium" panose="020B0A04040200000203" pitchFamily="34" charset="77"/>
              </a:rPr>
              <a:t>Use the poem “Timber &amp; Clover’s Northern Lights Adventure” in various ways: </a:t>
            </a:r>
          </a:p>
          <a:p>
            <a:pPr marL="342900" indent="-342900">
              <a:buFont typeface="Arial" panose="020B0604020202020204" pitchFamily="34" charset="0"/>
              <a:buChar char="•"/>
            </a:pPr>
            <a:r>
              <a:rPr lang="en-CA" sz="1600">
                <a:latin typeface="Urbanist Medium" panose="020B0A04040200000203" pitchFamily="34" charset="77"/>
                <a:ea typeface="Urbanist Medium" panose="020B0A04040200000203" pitchFamily="34" charset="77"/>
                <a:cs typeface="Urbanist Medium" panose="020B0A04040200000203" pitchFamily="34" charset="77"/>
              </a:rPr>
              <a:t>As a bell ringer or post-recess moment of focus. Let the video play while you tidy or prep. </a:t>
            </a:r>
          </a:p>
          <a:p>
            <a:pPr marL="342900" indent="-342900">
              <a:buFont typeface="Arial" panose="020B0604020202020204" pitchFamily="34" charset="0"/>
              <a:buChar char="•"/>
            </a:pPr>
            <a:r>
              <a:rPr lang="en-CA" sz="1600">
                <a:latin typeface="Urbanist Medium" panose="020B0A04040200000203" pitchFamily="34" charset="77"/>
                <a:ea typeface="Urbanist Medium" panose="020B0A04040200000203" pitchFamily="34" charset="77"/>
                <a:cs typeface="Urbanist Medium" panose="020B0A04040200000203" pitchFamily="34" charset="77"/>
              </a:rPr>
              <a:t>Introduce or complement classes on animal habitat or behaviours: use inquiry questions inspired by the events in the poem to discover what moose can and cannot do, where moose live in Canada, and what kinds of habitats they prefer</a:t>
            </a:r>
          </a:p>
          <a:p>
            <a:pPr marL="342900" indent="-342900">
              <a:buFont typeface="Arial" panose="020B0604020202020204" pitchFamily="34" charset="0"/>
              <a:buChar char="•"/>
            </a:pPr>
            <a:r>
              <a:rPr lang="en-CA" sz="1600">
                <a:latin typeface="Urbanist Medium" panose="020B0A04040200000203" pitchFamily="34" charset="77"/>
                <a:ea typeface="Urbanist Medium" panose="020B0A04040200000203" pitchFamily="34" charset="77"/>
                <a:cs typeface="Urbanist Medium" panose="020B0A04040200000203" pitchFamily="34" charset="77"/>
              </a:rPr>
              <a:t>Discuss colour blindness in humans and animals (teacher note: moose are considered to be colour blind. See this article by Paul Smith for more information: </a:t>
            </a:r>
            <a:r>
              <a:rPr lang="en-CA" u="sng">
                <a:hlinkClick r:id="rId2"/>
              </a:rPr>
              <a:t>https://www.saltwire.com/newfoundland-labrador/paul-smith-moose-are-colour-blind-164355</a:t>
            </a:r>
            <a:r>
              <a:rPr lang="en-CA" sz="1600">
                <a:latin typeface="Urbanist Medium" panose="020B0A04040200000203" pitchFamily="34" charset="77"/>
                <a:ea typeface="Urbanist Medium" panose="020B0A04040200000203" pitchFamily="34" charset="77"/>
                <a:cs typeface="Urbanist Medium" panose="020B0A04040200000203" pitchFamily="34" charset="77"/>
              </a:rPr>
              <a:t>)</a:t>
            </a:r>
          </a:p>
          <a:p>
            <a:pPr marL="342900" indent="-342900">
              <a:buFont typeface="Arial" panose="020B0604020202020204" pitchFamily="34" charset="0"/>
              <a:buChar char="•"/>
            </a:pPr>
            <a:r>
              <a:rPr lang="en-CA" sz="1600">
                <a:latin typeface="Urbanist Medium" panose="020B0A04040200000203" pitchFamily="34" charset="77"/>
                <a:ea typeface="Urbanist Medium" panose="020B0A04040200000203" pitchFamily="34" charset="77"/>
                <a:cs typeface="Urbanist Medium" panose="020B0A04040200000203" pitchFamily="34" charset="77"/>
              </a:rPr>
              <a:t>Use inquiry questions to discover more information about the northern lights, including where in Canada they can be seen from</a:t>
            </a:r>
          </a:p>
          <a:p>
            <a:pPr marL="342900" indent="-342900">
              <a:buFont typeface="Arial" panose="020B0604020202020204" pitchFamily="34" charset="0"/>
              <a:buChar char="•"/>
            </a:pPr>
            <a:r>
              <a:rPr lang="en-CA" sz="1600">
                <a:latin typeface="Urbanist Medium" panose="020B0A04040200000203" pitchFamily="34" charset="77"/>
                <a:ea typeface="Urbanist Medium" panose="020B0A04040200000203" pitchFamily="34" charset="77"/>
                <a:cs typeface="Urbanist Medium" panose="020B0A04040200000203" pitchFamily="34" charset="77"/>
              </a:rPr>
              <a:t>Sharing stories and opinions: ask students if they have ever seen the northern lights or if they’d like to. </a:t>
            </a:r>
          </a:p>
          <a:p>
            <a:pPr marL="342900" indent="-342900">
              <a:buFont typeface="Arial" panose="020B0604020202020204" pitchFamily="34" charset="0"/>
              <a:buChar char="•"/>
            </a:pPr>
            <a:r>
              <a:rPr lang="en-CA" sz="1600">
                <a:latin typeface="Urbanist Medium" panose="020B0A04040200000203" pitchFamily="34" charset="77"/>
                <a:ea typeface="Urbanist Medium" panose="020B0A04040200000203" pitchFamily="34" charset="77"/>
                <a:cs typeface="Urbanist Medium" panose="020B0A04040200000203" pitchFamily="34" charset="77"/>
              </a:rPr>
              <a:t>Critical thinking and response: ask students why Clover and Timber say “It’s even better” in the poem. How could seeing the northern lights be even better for the moose? Could being colour blind be an advantage? </a:t>
            </a:r>
          </a:p>
          <a:p>
            <a:pPr marL="342900" indent="-342900">
              <a:buFont typeface="Arial" panose="020B0604020202020204" pitchFamily="34" charset="0"/>
              <a:buChar char="•"/>
            </a:pPr>
            <a:r>
              <a:rPr lang="en-CA" sz="1600">
                <a:latin typeface="Urbanist Medium" panose="020B0A04040200000203" pitchFamily="34" charset="77"/>
                <a:ea typeface="Urbanist Medium" panose="020B0A04040200000203" pitchFamily="34" charset="77"/>
                <a:cs typeface="Urbanist Medium" panose="020B0A04040200000203" pitchFamily="34" charset="77"/>
              </a:rPr>
              <a:t>Poetry reading and performance: use the poem as a reading out loud or performance text</a:t>
            </a:r>
          </a:p>
          <a:p>
            <a:pPr marL="342900" indent="-342900">
              <a:buFont typeface="Arial" panose="020B0604020202020204" pitchFamily="34" charset="0"/>
              <a:buChar char="•"/>
            </a:pPr>
            <a:r>
              <a:rPr lang="en-CA" sz="1600">
                <a:latin typeface="Urbanist Medium" panose="020B0A04040200000203" pitchFamily="34" charset="77"/>
                <a:ea typeface="Urbanist Medium" panose="020B0A04040200000203" pitchFamily="34" charset="77"/>
                <a:cs typeface="Urbanist Medium" panose="020B0A04040200000203" pitchFamily="34" charset="77"/>
              </a:rPr>
              <a:t>Creativity and art: ask students to illustrate the poem. They could choose one scene or could work together to illustrate the full poem</a:t>
            </a:r>
          </a:p>
          <a:p>
            <a:pPr marL="342900" indent="-342900">
              <a:buFont typeface="Arial" panose="020B0604020202020204" pitchFamily="34" charset="0"/>
              <a:buChar char="•"/>
            </a:pPr>
            <a:r>
              <a:rPr lang="en-CA" sz="1600">
                <a:latin typeface="Urbanist Medium" panose="020B0A04040200000203" pitchFamily="34" charset="77"/>
                <a:ea typeface="Urbanist Medium" panose="020B0A04040200000203" pitchFamily="34" charset="77"/>
                <a:cs typeface="Urbanist Medium" panose="020B0A04040200000203" pitchFamily="34" charset="77"/>
              </a:rPr>
              <a:t>Creative writing: ask students to imagine Clover &amp; Timber setting out on a new adventure. Where would they go? What do they want to see or experience now? Students can say or write their new adventure story in poetic form or prose </a:t>
            </a:r>
          </a:p>
          <a:p>
            <a:pPr marL="457200" lvl="0" indent="0" algn="l" rtl="0">
              <a:lnSpc>
                <a:spcPct val="115000"/>
              </a:lnSpc>
              <a:spcBef>
                <a:spcPts val="0"/>
              </a:spcBef>
              <a:spcAft>
                <a:spcPts val="0"/>
              </a:spcAft>
              <a:buNone/>
            </a:pPr>
            <a:endParaRPr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0" lvl="0" indent="0" algn="l" rtl="0">
              <a:spcBef>
                <a:spcPts val="0"/>
              </a:spcBef>
              <a:spcAft>
                <a:spcPts val="0"/>
              </a:spcAft>
              <a:buNone/>
            </a:pPr>
            <a:endParaRPr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p:txBody>
      </p:sp>
      <p:sp>
        <p:nvSpPr>
          <p:cNvPr id="4" name="Google Shape;204;p29">
            <a:extLst>
              <a:ext uri="{FF2B5EF4-FFF2-40B4-BE49-F238E27FC236}">
                <a16:creationId xmlns:a16="http://schemas.microsoft.com/office/drawing/2014/main" id="{750AB868-EEBC-1EEA-A0C8-5759F06F1F03}"/>
              </a:ext>
            </a:extLst>
          </p:cNvPr>
          <p:cNvSpPr txBox="1"/>
          <p:nvPr/>
        </p:nvSpPr>
        <p:spPr>
          <a:xfrm>
            <a:off x="512036" y="103929"/>
            <a:ext cx="10515536" cy="923206"/>
          </a:xfrm>
          <a:prstGeom prst="rect">
            <a:avLst/>
          </a:prstGeom>
          <a:noFill/>
          <a:ln>
            <a:noFill/>
          </a:ln>
        </p:spPr>
        <p:txBody>
          <a:bodyPr spcFirstLastPara="1" wrap="square" lIns="91425" tIns="91425" rIns="91425" bIns="91425" anchor="t" anchorCtr="0">
            <a:noAutofit/>
          </a:bodyPr>
          <a:lstStyle/>
          <a:p>
            <a:pPr algn="ctr"/>
            <a:r>
              <a:rPr lang="en-US" sz="4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Other teaching ideas</a:t>
            </a:r>
          </a:p>
          <a:p>
            <a:pPr algn="ctr"/>
            <a:endParaRPr lang="en-US" sz="4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endParaRPr>
          </a:p>
          <a:p>
            <a:pPr algn="ctr"/>
            <a:endParaRPr lang="en-US" sz="4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endParaRPr>
          </a:p>
          <a:p>
            <a:pPr algn="ctr"/>
            <a:endParaRPr lang="en-US" sz="4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endParaRPr>
          </a:p>
        </p:txBody>
      </p:sp>
    </p:spTree>
    <p:extLst>
      <p:ext uri="{BB962C8B-B14F-4D97-AF65-F5344CB8AC3E}">
        <p14:creationId xmlns:p14="http://schemas.microsoft.com/office/powerpoint/2010/main" val="26625648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4C09478-835F-E94D-EB19-DF8FE02D6C21}"/>
              </a:ext>
            </a:extLst>
          </p:cNvPr>
          <p:cNvSpPr/>
          <p:nvPr/>
        </p:nvSpPr>
        <p:spPr>
          <a:xfrm>
            <a:off x="0" y="-11970"/>
            <a:ext cx="12192000" cy="1093189"/>
          </a:xfrm>
          <a:prstGeom prst="rect">
            <a:avLst/>
          </a:prstGeom>
          <a:solidFill>
            <a:srgbClr val="F6D6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Google Shape;204;p29">
            <a:extLst>
              <a:ext uri="{FF2B5EF4-FFF2-40B4-BE49-F238E27FC236}">
                <a16:creationId xmlns:a16="http://schemas.microsoft.com/office/drawing/2014/main" id="{CFEC6B6F-3CC5-1B70-5B44-AE6FCA0FD7C8}"/>
              </a:ext>
            </a:extLst>
          </p:cNvPr>
          <p:cNvSpPr txBox="1"/>
          <p:nvPr/>
        </p:nvSpPr>
        <p:spPr>
          <a:xfrm>
            <a:off x="522143" y="78866"/>
            <a:ext cx="10515536" cy="563100"/>
          </a:xfrm>
          <a:prstGeom prst="rect">
            <a:avLst/>
          </a:prstGeom>
          <a:noFill/>
          <a:ln>
            <a:noFill/>
          </a:ln>
        </p:spPr>
        <p:txBody>
          <a:bodyPr spcFirstLastPara="1" wrap="square" lIns="91425" tIns="91425" rIns="91425" bIns="91425" anchor="t" anchorCtr="0">
            <a:noAutofit/>
          </a:bodyPr>
          <a:lstStyle/>
          <a:p>
            <a:pPr algn="ctr"/>
            <a:r>
              <a:rPr lang="en-US" sz="4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MORE POEMS &amp; ACTIVITIES…</a:t>
            </a:r>
          </a:p>
        </p:txBody>
      </p:sp>
      <p:sp>
        <p:nvSpPr>
          <p:cNvPr id="8" name="Google Shape;196;p28">
            <a:extLst>
              <a:ext uri="{FF2B5EF4-FFF2-40B4-BE49-F238E27FC236}">
                <a16:creationId xmlns:a16="http://schemas.microsoft.com/office/drawing/2014/main" id="{27A778A9-0755-AB60-3DFD-192BCC1CFCBB}"/>
              </a:ext>
            </a:extLst>
          </p:cNvPr>
          <p:cNvSpPr txBox="1"/>
          <p:nvPr/>
        </p:nvSpPr>
        <p:spPr>
          <a:xfrm>
            <a:off x="712838" y="1407545"/>
            <a:ext cx="10766323" cy="4042909"/>
          </a:xfrm>
          <a:prstGeom prst="rect">
            <a:avLst/>
          </a:prstGeom>
          <a:noFill/>
          <a:ln>
            <a:noFill/>
          </a:ln>
        </p:spPr>
        <p:txBody>
          <a:bodyPr spcFirstLastPara="1" wrap="square" lIns="91425" tIns="91425" rIns="91425" bIns="91425" anchor="t" anchorCtr="0">
            <a:noAutofit/>
          </a:bodyPr>
          <a:lstStyle/>
          <a:p>
            <a:pPr marL="114300" lvl="0" algn="l" rtl="0">
              <a:lnSpc>
                <a:spcPct val="115000"/>
              </a:lnSpc>
              <a:spcBef>
                <a:spcPts val="0"/>
              </a:spcBef>
              <a:spcAft>
                <a:spcPts val="0"/>
              </a:spcAft>
              <a:buClr>
                <a:schemeClr val="dk2"/>
              </a:buClr>
              <a:buSzPts val="1800"/>
            </a:pP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Grab a print-ready, PDF version of the poem along with more teaching ideas and inspiration at </a:t>
            </a:r>
            <a:r>
              <a:rPr lang="en-CA" b="1" dirty="0">
                <a:solidFill>
                  <a:srgbClr val="C52F4E"/>
                </a:solidFill>
                <a:latin typeface="Urbanist Black" panose="020B0A04040200000203" pitchFamily="34" charset="77"/>
                <a:ea typeface="Urbanist Black" panose="020B0A04040200000203" pitchFamily="34" charset="77"/>
                <a:cs typeface="Urbanist Black" panose="020B0A04040200000203" pitchFamily="34" charset="77"/>
                <a:sym typeface="Caveat Medium"/>
              </a:rPr>
              <a:t>KimTHarrison.ca – Teacher Resources</a:t>
            </a:r>
          </a:p>
          <a:p>
            <a:pPr marL="114300" lvl="0" algn="l" rtl="0">
              <a:lnSpc>
                <a:spcPct val="115000"/>
              </a:lnSpc>
              <a:spcBef>
                <a:spcPts val="0"/>
              </a:spcBef>
              <a:spcAft>
                <a:spcPts val="0"/>
              </a:spcAft>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Browse other poems on a variety of curriculum-friendly topics on my website – </a:t>
            </a:r>
            <a:r>
              <a:rPr lang="en-CA" b="1" dirty="0">
                <a:solidFill>
                  <a:srgbClr val="C52F4E"/>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KimTHarrison.ca </a:t>
            </a: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or my </a:t>
            </a:r>
            <a:r>
              <a:rPr lang="en-CA" b="1" dirty="0">
                <a:solidFill>
                  <a:srgbClr val="C52F4E"/>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YouTube channel</a:t>
            </a: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r>
              <a:rPr lang="en-CA" u="sng">
                <a:latin typeface="Urbanist Medium" panose="020B0A04040200000203" pitchFamily="34" charset="77"/>
                <a:ea typeface="Urbanist Medium" panose="020B0A04040200000203" pitchFamily="34" charset="77"/>
                <a:cs typeface="Urbanist Medium" panose="020B0A04040200000203" pitchFamily="34" charset="77"/>
                <a:hlinkClick r:id="rId3"/>
              </a:rPr>
              <a:t>https://www.youtube.com/@KimTHarrison/videos</a:t>
            </a:r>
            <a:r>
              <a:rPr lang="en-CA">
                <a:latin typeface="Urbanist Medium" panose="020B0A04040200000203" pitchFamily="34" charset="77"/>
                <a:ea typeface="Urbanist Medium" panose="020B0A04040200000203" pitchFamily="34" charset="77"/>
                <a:cs typeface="Urbanist Medium" panose="020B0A04040200000203" pitchFamily="34" charset="77"/>
              </a:rPr>
              <a:t> </a:t>
            </a:r>
          </a:p>
          <a:p>
            <a:pPr marL="114300">
              <a:lnSpc>
                <a:spcPct val="115000"/>
              </a:lnSpc>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r>
              <a:rPr lang="en-CA" b="1" dirty="0">
                <a:solidFill>
                  <a:srgbClr val="C52F4E"/>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Poetry Pause with Dr. Kim</a:t>
            </a:r>
            <a:r>
              <a:rPr lang="en-CA" b="1"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videos</a:t>
            </a: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include a short interactive mindfulness introduction before a poem read by me, the poet! </a:t>
            </a:r>
            <a:r>
              <a:rPr lang="en-CA" dirty="0">
                <a:solidFill>
                  <a:srgbClr val="C52F4E"/>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Poetry Time</a:t>
            </a: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r>
              <a:rPr lang="en-CA" dirty="0">
                <a:solidFill>
                  <a:srgbClr val="C52F4E"/>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with Dr. Kim </a:t>
            </a: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videos include the poem and a visual narrative. </a:t>
            </a:r>
          </a:p>
          <a:p>
            <a:pPr marL="114300">
              <a:lnSpc>
                <a:spcPct val="115000"/>
              </a:lnSpc>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457200" lvl="0" indent="0" algn="l" rtl="0">
              <a:lnSpc>
                <a:spcPct val="115000"/>
              </a:lnSpc>
              <a:spcBef>
                <a:spcPts val="0"/>
              </a:spcBef>
              <a:spcAft>
                <a:spcPts val="0"/>
              </a:spcAft>
              <a:buClr>
                <a:schemeClr val="dk1"/>
              </a:buClr>
              <a:buSzPts val="1100"/>
              <a:buFont typeface="Arial"/>
              <a:buNone/>
            </a:pPr>
            <a:endParaRPr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457200" lvl="0" indent="0" algn="l" rtl="0">
              <a:lnSpc>
                <a:spcPct val="115000"/>
              </a:lnSpc>
              <a:spcBef>
                <a:spcPts val="0"/>
              </a:spcBef>
              <a:spcAft>
                <a:spcPts val="0"/>
              </a:spcAft>
              <a:buNone/>
            </a:pPr>
            <a:endParaRPr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0" lvl="0" indent="0" algn="l" rtl="0">
              <a:spcBef>
                <a:spcPts val="0"/>
              </a:spcBef>
              <a:spcAft>
                <a:spcPts val="0"/>
              </a:spcAft>
              <a:buNone/>
            </a:pPr>
            <a:endParaRPr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p:txBody>
      </p:sp>
      <p:pic>
        <p:nvPicPr>
          <p:cNvPr id="11" name="Picture 10" descr="A close-up of a logo&#10;&#10;AI-generated content may be incorrect.">
            <a:extLst>
              <a:ext uri="{FF2B5EF4-FFF2-40B4-BE49-F238E27FC236}">
                <a16:creationId xmlns:a16="http://schemas.microsoft.com/office/drawing/2014/main" id="{853C81F7-B026-1522-F2D8-577C7DB88053}"/>
              </a:ext>
            </a:extLst>
          </p:cNvPr>
          <p:cNvPicPr>
            <a:picLocks noChangeAspect="1"/>
          </p:cNvPicPr>
          <p:nvPr/>
        </p:nvPicPr>
        <p:blipFill>
          <a:blip r:embed="rId4"/>
          <a:stretch>
            <a:fillRect/>
          </a:stretch>
        </p:blipFill>
        <p:spPr>
          <a:xfrm>
            <a:off x="2627161" y="4719485"/>
            <a:ext cx="6937675" cy="1902541"/>
          </a:xfrm>
          <a:prstGeom prst="rect">
            <a:avLst/>
          </a:prstGeom>
        </p:spPr>
      </p:pic>
      <p:sp>
        <p:nvSpPr>
          <p:cNvPr id="12" name="Rectangle 11">
            <a:extLst>
              <a:ext uri="{FF2B5EF4-FFF2-40B4-BE49-F238E27FC236}">
                <a16:creationId xmlns:a16="http://schemas.microsoft.com/office/drawing/2014/main" id="{865D8AF1-41BC-118F-6D94-75C27860410E}"/>
              </a:ext>
            </a:extLst>
          </p:cNvPr>
          <p:cNvSpPr/>
          <p:nvPr/>
        </p:nvSpPr>
        <p:spPr>
          <a:xfrm>
            <a:off x="-1" y="4396457"/>
            <a:ext cx="12192000" cy="323028"/>
          </a:xfrm>
          <a:prstGeom prst="rect">
            <a:avLst/>
          </a:prstGeom>
          <a:solidFill>
            <a:srgbClr val="F6D6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138513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998BA9-4C85-9232-1E70-0B994D527661}"/>
            </a:ext>
          </a:extLst>
        </p:cNvPr>
        <p:cNvGrpSpPr/>
        <p:nvPr/>
      </p:nvGrpSpPr>
      <p:grpSpPr>
        <a:xfrm>
          <a:off x="0" y="0"/>
          <a:ext cx="0" cy="0"/>
          <a:chOff x="0" y="0"/>
          <a:chExt cx="0" cy="0"/>
        </a:xfrm>
      </p:grpSpPr>
      <p:sp>
        <p:nvSpPr>
          <p:cNvPr id="2" name="Google Shape;204;p29">
            <a:extLst>
              <a:ext uri="{FF2B5EF4-FFF2-40B4-BE49-F238E27FC236}">
                <a16:creationId xmlns:a16="http://schemas.microsoft.com/office/drawing/2014/main" id="{114EF790-1950-5895-9E56-8C3DFCCC11A1}"/>
              </a:ext>
            </a:extLst>
          </p:cNvPr>
          <p:cNvSpPr txBox="1"/>
          <p:nvPr/>
        </p:nvSpPr>
        <p:spPr>
          <a:xfrm>
            <a:off x="6801301" y="1051112"/>
            <a:ext cx="3612460" cy="563100"/>
          </a:xfrm>
          <a:prstGeom prst="rect">
            <a:avLst/>
          </a:prstGeom>
          <a:noFill/>
          <a:ln>
            <a:noFill/>
          </a:ln>
        </p:spPr>
        <p:txBody>
          <a:bodyPr spcFirstLastPara="1" wrap="square" lIns="91425" tIns="91425" rIns="91425" bIns="91425" anchor="t" anchorCtr="0">
            <a:noAutofit/>
          </a:bodyPr>
          <a:lstStyle/>
          <a:p>
            <a:r>
              <a:rPr lang="en-US" sz="2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About Dr. Kim </a:t>
            </a:r>
          </a:p>
        </p:txBody>
      </p:sp>
      <p:sp>
        <p:nvSpPr>
          <p:cNvPr id="3" name="Google Shape;196;p28">
            <a:extLst>
              <a:ext uri="{FF2B5EF4-FFF2-40B4-BE49-F238E27FC236}">
                <a16:creationId xmlns:a16="http://schemas.microsoft.com/office/drawing/2014/main" id="{13060F96-2E36-5D1E-8F8B-3B362CEE2501}"/>
              </a:ext>
            </a:extLst>
          </p:cNvPr>
          <p:cNvSpPr txBox="1"/>
          <p:nvPr/>
        </p:nvSpPr>
        <p:spPr>
          <a:xfrm>
            <a:off x="6655886" y="1406036"/>
            <a:ext cx="5100672" cy="5039064"/>
          </a:xfrm>
          <a:prstGeom prst="rect">
            <a:avLst/>
          </a:prstGeom>
          <a:noFill/>
          <a:ln>
            <a:noFill/>
          </a:ln>
        </p:spPr>
        <p:txBody>
          <a:bodyPr spcFirstLastPara="1" wrap="square" lIns="91425" tIns="91425" rIns="91425" bIns="91425" anchor="t" anchorCtr="0">
            <a:noAutofit/>
          </a:bodyPr>
          <a:lstStyle/>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Dr. Kim’s full name is Kim T. Harrison. She is a writer, poet, and teacher, who was born in England but moved to Canada a long time ago and now lives on the beautiful island of Newfoundland. </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Dr. Kim can’t help fix a broken leg or a sore throat, but she can prescribe poetry reading and writing activities! She’s a “doctor” because she has a PhD in French literature and cultural studies. This means she’s read and written about A LOT of books and poems. When she was a kid, her favourite book had lots of different poems in it. She still reads these poems today and now writes her own because she loves the sound and feel of words, and the magic that happens when those words work together to create new worlds.   </a:t>
            </a:r>
          </a:p>
          <a:p>
            <a:pPr marL="114300" lvl="0" algn="l" rtl="0">
              <a:lnSpc>
                <a:spcPct val="115000"/>
              </a:lnSpc>
              <a:spcBef>
                <a:spcPts val="0"/>
              </a:spcBef>
              <a:spcAft>
                <a:spcPts val="0"/>
              </a:spcAft>
              <a:buClr>
                <a:schemeClr val="dk2"/>
              </a:buClr>
              <a:buSzPts val="1800"/>
            </a:pPr>
            <a:endParaRPr lang="en-CA" sz="9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Find out more at: </a:t>
            </a:r>
            <a:r>
              <a:rPr lang="en-CA" sz="1600" b="1"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KimTHarrison.ca </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457200" lvl="0" indent="0" algn="l" rtl="0">
              <a:lnSpc>
                <a:spcPct val="115000"/>
              </a:lnSpc>
              <a:spcBef>
                <a:spcPts val="0"/>
              </a:spcBef>
              <a:spcAft>
                <a:spcPts val="0"/>
              </a:spcAft>
              <a:buClr>
                <a:schemeClr val="dk1"/>
              </a:buClr>
              <a:buSzPts val="1100"/>
              <a:buFont typeface="Arial"/>
              <a:buNone/>
            </a:pPr>
            <a:endParaRPr sz="1800" dirty="0">
              <a:solidFill>
                <a:schemeClr val="dk2"/>
              </a:solidFill>
              <a:latin typeface="Urbanist SemiBold"/>
              <a:ea typeface="Urbanist SemiBold"/>
              <a:cs typeface="Urbanist SemiBold"/>
              <a:sym typeface="Urbanist SemiBold"/>
            </a:endParaRPr>
          </a:p>
          <a:p>
            <a:pPr marL="457200" lvl="0" indent="0" algn="l" rtl="0">
              <a:lnSpc>
                <a:spcPct val="115000"/>
              </a:lnSpc>
              <a:spcBef>
                <a:spcPts val="0"/>
              </a:spcBef>
              <a:spcAft>
                <a:spcPts val="0"/>
              </a:spcAft>
              <a:buNone/>
            </a:pPr>
            <a:endParaRPr sz="1800" dirty="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endParaRPr sz="1800" dirty="0">
              <a:solidFill>
                <a:schemeClr val="dk2"/>
              </a:solidFill>
              <a:latin typeface="Urbanist SemiBold"/>
              <a:ea typeface="Urbanist SemiBold"/>
              <a:cs typeface="Urbanist SemiBold"/>
              <a:sym typeface="Urbanist SemiBold"/>
            </a:endParaRPr>
          </a:p>
        </p:txBody>
      </p:sp>
      <p:sp>
        <p:nvSpPr>
          <p:cNvPr id="5" name="Rectangle 4">
            <a:extLst>
              <a:ext uri="{FF2B5EF4-FFF2-40B4-BE49-F238E27FC236}">
                <a16:creationId xmlns:a16="http://schemas.microsoft.com/office/drawing/2014/main" id="{408A6983-F22D-C532-CFD1-CDD3CBA595B4}"/>
              </a:ext>
            </a:extLst>
          </p:cNvPr>
          <p:cNvSpPr/>
          <p:nvPr/>
        </p:nvSpPr>
        <p:spPr>
          <a:xfrm>
            <a:off x="0" y="-11970"/>
            <a:ext cx="12192000" cy="1093189"/>
          </a:xfrm>
          <a:prstGeom prst="rect">
            <a:avLst/>
          </a:prstGeom>
          <a:solidFill>
            <a:srgbClr val="F6D6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Google Shape;204;p29">
            <a:extLst>
              <a:ext uri="{FF2B5EF4-FFF2-40B4-BE49-F238E27FC236}">
                <a16:creationId xmlns:a16="http://schemas.microsoft.com/office/drawing/2014/main" id="{643F56D8-4A39-6524-D035-D18800747D3E}"/>
              </a:ext>
            </a:extLst>
          </p:cNvPr>
          <p:cNvSpPr txBox="1"/>
          <p:nvPr/>
        </p:nvSpPr>
        <p:spPr>
          <a:xfrm>
            <a:off x="-101775" y="84503"/>
            <a:ext cx="10515536" cy="563100"/>
          </a:xfrm>
          <a:prstGeom prst="rect">
            <a:avLst/>
          </a:prstGeom>
          <a:noFill/>
          <a:ln>
            <a:noFill/>
          </a:ln>
        </p:spPr>
        <p:txBody>
          <a:bodyPr spcFirstLastPara="1" wrap="square" lIns="91425" tIns="91425" rIns="91425" bIns="91425" anchor="t" anchorCtr="0">
            <a:noAutofit/>
          </a:bodyPr>
          <a:lstStyle/>
          <a:p>
            <a:pPr algn="ctr"/>
            <a:r>
              <a:rPr lang="en-US" sz="4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THANK YOU &amp; HAPPY POETRY TEACHING!</a:t>
            </a:r>
          </a:p>
        </p:txBody>
      </p:sp>
      <p:sp>
        <p:nvSpPr>
          <p:cNvPr id="4" name="Oval 3">
            <a:extLst>
              <a:ext uri="{FF2B5EF4-FFF2-40B4-BE49-F238E27FC236}">
                <a16:creationId xmlns:a16="http://schemas.microsoft.com/office/drawing/2014/main" id="{F4615C7D-D10F-E126-2277-CBFA3A50DE66}"/>
              </a:ext>
            </a:extLst>
          </p:cNvPr>
          <p:cNvSpPr/>
          <p:nvPr/>
        </p:nvSpPr>
        <p:spPr>
          <a:xfrm>
            <a:off x="10104938" y="55454"/>
            <a:ext cx="1487295" cy="1429274"/>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a:solidFill>
              <a:srgbClr val="C52F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Google Shape;204;p29">
            <a:extLst>
              <a:ext uri="{FF2B5EF4-FFF2-40B4-BE49-F238E27FC236}">
                <a16:creationId xmlns:a16="http://schemas.microsoft.com/office/drawing/2014/main" id="{058177EB-D2B4-0F7B-1CBF-62D15C4A1445}"/>
              </a:ext>
            </a:extLst>
          </p:cNvPr>
          <p:cNvSpPr txBox="1"/>
          <p:nvPr/>
        </p:nvSpPr>
        <p:spPr>
          <a:xfrm>
            <a:off x="214204" y="1077927"/>
            <a:ext cx="3196013" cy="563100"/>
          </a:xfrm>
          <a:prstGeom prst="rect">
            <a:avLst/>
          </a:prstGeom>
          <a:noFill/>
          <a:ln>
            <a:noFill/>
          </a:ln>
        </p:spPr>
        <p:txBody>
          <a:bodyPr spcFirstLastPara="1" wrap="square" lIns="91425" tIns="91425" rIns="91425" bIns="91425" anchor="t" anchorCtr="0">
            <a:noAutofit/>
          </a:bodyPr>
          <a:lstStyle/>
          <a:p>
            <a:r>
              <a:rPr lang="en-US" sz="2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Copyright &amp; Terms of Use </a:t>
            </a:r>
          </a:p>
        </p:txBody>
      </p:sp>
      <p:sp>
        <p:nvSpPr>
          <p:cNvPr id="8" name="Google Shape;196;p28">
            <a:extLst>
              <a:ext uri="{FF2B5EF4-FFF2-40B4-BE49-F238E27FC236}">
                <a16:creationId xmlns:a16="http://schemas.microsoft.com/office/drawing/2014/main" id="{EC4CD885-1669-17B5-E826-E2927CFFCE6E}"/>
              </a:ext>
            </a:extLst>
          </p:cNvPr>
          <p:cNvSpPr txBox="1"/>
          <p:nvPr/>
        </p:nvSpPr>
        <p:spPr>
          <a:xfrm>
            <a:off x="96773" y="1429274"/>
            <a:ext cx="5618861" cy="5138277"/>
          </a:xfrm>
          <a:prstGeom prst="rect">
            <a:avLst/>
          </a:prstGeom>
          <a:noFill/>
          <a:ln>
            <a:noFill/>
          </a:ln>
        </p:spPr>
        <p:txBody>
          <a:bodyPr spcFirstLastPara="1" wrap="square" lIns="91425" tIns="91425" rIns="91425" bIns="91425" anchor="t" anchorCtr="0">
            <a:noAutofit/>
          </a:bodyPr>
          <a:lstStyle/>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Original poems or stories are copyright © Kim T. Harrison, 2026</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Fonts credit: Google Fonts (Urbanist; Caveat) </a:t>
            </a: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Additional images and video creation: Canva Pro</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You have permission to use this resource for educational purposes only. </a:t>
            </a: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Any re-selling is prohibited; similarly, re-sharing without attribution is prohibited. </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If sharing this poem or story with other educators, please include link to my website: </a:t>
            </a:r>
            <a:r>
              <a:rPr lang="en-CA" sz="1600" dirty="0" err="1">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kimtharrison.ca</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and/or my full name, Kim T. Harrison</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If you have questions, would like to provide feedback, or need a poem about a sleepy snail, please get in touch: </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hlinkClick r:id="rId4"/>
              </a:rPr>
              <a:t>kimtharrisonwrites@gmail.com</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endParaRPr lang="en-CA" sz="2000" dirty="0">
              <a:solidFill>
                <a:schemeClr val="dk2"/>
              </a:solidFill>
              <a:latin typeface="Caveat" pitchFamily="2" charset="0"/>
              <a:ea typeface="Urbanist Medium" panose="020B0A04040200000203" pitchFamily="34" charset="77"/>
              <a:cs typeface="Urbanist Medium" panose="020B0A04040200000203" pitchFamily="34" charset="77"/>
              <a:sym typeface="Caveat Medium"/>
            </a:endParaRPr>
          </a:p>
          <a:p>
            <a:pPr marL="457200" lvl="0" indent="0" algn="l" rtl="0">
              <a:lnSpc>
                <a:spcPct val="115000"/>
              </a:lnSpc>
              <a:spcBef>
                <a:spcPts val="0"/>
              </a:spcBef>
              <a:spcAft>
                <a:spcPts val="0"/>
              </a:spcAft>
              <a:buClr>
                <a:schemeClr val="dk1"/>
              </a:buClr>
              <a:buSzPts val="1100"/>
              <a:buFont typeface="Arial"/>
              <a:buNone/>
            </a:pPr>
            <a:endParaRPr sz="1800" dirty="0">
              <a:solidFill>
                <a:schemeClr val="dk2"/>
              </a:solidFill>
              <a:latin typeface="Urbanist SemiBold"/>
              <a:ea typeface="Urbanist SemiBold"/>
              <a:cs typeface="Urbanist SemiBold"/>
              <a:sym typeface="Urbanist SemiBold"/>
            </a:endParaRPr>
          </a:p>
          <a:p>
            <a:pPr marL="457200" lvl="0" indent="0" algn="l" rtl="0">
              <a:lnSpc>
                <a:spcPct val="115000"/>
              </a:lnSpc>
              <a:spcBef>
                <a:spcPts val="0"/>
              </a:spcBef>
              <a:spcAft>
                <a:spcPts val="0"/>
              </a:spcAft>
              <a:buNone/>
            </a:pPr>
            <a:endParaRPr sz="1800" dirty="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endParaRPr sz="1800" dirty="0">
              <a:solidFill>
                <a:schemeClr val="dk2"/>
              </a:solidFill>
              <a:latin typeface="Urbanist SemiBold"/>
              <a:ea typeface="Urbanist SemiBold"/>
              <a:cs typeface="Urbanist SemiBold"/>
              <a:sym typeface="Urbanist SemiBold"/>
            </a:endParaRPr>
          </a:p>
        </p:txBody>
      </p:sp>
    </p:spTree>
    <p:extLst>
      <p:ext uri="{BB962C8B-B14F-4D97-AF65-F5344CB8AC3E}">
        <p14:creationId xmlns:p14="http://schemas.microsoft.com/office/powerpoint/2010/main" val="5646843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292</TotalTime>
  <Words>1067</Words>
  <Application>Microsoft Macintosh PowerPoint</Application>
  <PresentationFormat>Widescreen</PresentationFormat>
  <Paragraphs>113</Paragraphs>
  <Slides>9</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vt:i4>
      </vt:variant>
    </vt:vector>
  </HeadingPairs>
  <TitlesOfParts>
    <vt:vector size="17" baseType="lpstr">
      <vt:lpstr>Aptos</vt:lpstr>
      <vt:lpstr>Arial</vt:lpstr>
      <vt:lpstr>Caveat</vt:lpstr>
      <vt:lpstr>Urbanist</vt:lpstr>
      <vt:lpstr>Urbanist Black</vt:lpstr>
      <vt:lpstr>Urbanist Medium</vt:lpstr>
      <vt:lpstr>Urbanist SemiBold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 Harrison</dc:creator>
  <cp:lastModifiedBy>Kim Harrison</cp:lastModifiedBy>
  <cp:revision>27</cp:revision>
  <dcterms:created xsi:type="dcterms:W3CDTF">2024-04-25T00:29:33Z</dcterms:created>
  <dcterms:modified xsi:type="dcterms:W3CDTF">2026-10-21T14:06:35Z</dcterms:modified>
</cp:coreProperties>
</file>