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60"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F4E"/>
    <a:srgbClr val="F6D611"/>
    <a:srgbClr val="053F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41"/>
    <p:restoredTop sz="94779"/>
  </p:normalViewPr>
  <p:slideViewPr>
    <p:cSldViewPr snapToGrid="0">
      <p:cViewPr varScale="1">
        <p:scale>
          <a:sx n="111" d="100"/>
          <a:sy n="111" d="100"/>
        </p:scale>
        <p:origin x="96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1408A-D10D-784D-A39B-24997F1FEEA2}" type="datetimeFigureOut">
              <a:t>11/5/26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4B893-ACDB-0245-BAE1-D9789906DC4A}" type="slidenum">
              <a:t>‹#›</a:t>
            </a:fld>
            <a:endParaRPr lang="en-US"/>
          </a:p>
        </p:txBody>
      </p:sp>
    </p:spTree>
    <p:extLst>
      <p:ext uri="{BB962C8B-B14F-4D97-AF65-F5344CB8AC3E}">
        <p14:creationId xmlns:p14="http://schemas.microsoft.com/office/powerpoint/2010/main" val="2624871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3E4B893-ACDB-0245-BAE1-D9789906DC4A}" type="slidenum">
              <a:t>4</a:t>
            </a:fld>
            <a:endParaRPr lang="en-US"/>
          </a:p>
        </p:txBody>
      </p:sp>
    </p:spTree>
    <p:extLst>
      <p:ext uri="{BB962C8B-B14F-4D97-AF65-F5344CB8AC3E}">
        <p14:creationId xmlns:p14="http://schemas.microsoft.com/office/powerpoint/2010/main" val="677798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83E2B-DE7B-5458-DED6-7937DA304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2A888-5B9B-F148-6013-EF37D1A51B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E16C9-767F-C1E8-BD28-2B1954244B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F52D674-3CE3-D48C-1CC7-C735ABD14BD6}"/>
              </a:ext>
            </a:extLst>
          </p:cNvPr>
          <p:cNvSpPr>
            <a:spLocks noGrp="1"/>
          </p:cNvSpPr>
          <p:nvPr>
            <p:ph type="sldNum" sz="quarter" idx="5"/>
          </p:nvPr>
        </p:nvSpPr>
        <p:spPr/>
        <p:txBody>
          <a:bodyPr/>
          <a:lstStyle/>
          <a:p>
            <a:fld id="{13E4B893-ACDB-0245-BAE1-D9789906DC4A}" type="slidenum">
              <a:t>5</a:t>
            </a:fld>
            <a:endParaRPr lang="en-US"/>
          </a:p>
        </p:txBody>
      </p:sp>
    </p:spTree>
    <p:extLst>
      <p:ext uri="{BB962C8B-B14F-4D97-AF65-F5344CB8AC3E}">
        <p14:creationId xmlns:p14="http://schemas.microsoft.com/office/powerpoint/2010/main" val="396353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6D96-2A6E-46EA-6754-CF96A36897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2E85FAB-EB63-AC4B-CBE7-67E95821EC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Google Shape;56;p13">
            <a:extLst>
              <a:ext uri="{FF2B5EF4-FFF2-40B4-BE49-F238E27FC236}">
                <a16:creationId xmlns:a16="http://schemas.microsoft.com/office/drawing/2014/main" id="{D5175D0B-C438-EDD9-443C-D07ADDAD2D6B}"/>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 name="Google Shape;57;p13">
            <a:extLst>
              <a:ext uri="{FF2B5EF4-FFF2-40B4-BE49-F238E27FC236}">
                <a16:creationId xmlns:a16="http://schemas.microsoft.com/office/drawing/2014/main" id="{FBE5C263-A743-5A9E-9AD2-F880EA33E0DF}"/>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4277477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935B-F82B-7C80-E0B2-68698EB883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F3E7A9-97EC-8621-44DD-C575076590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61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9073-401E-E14C-50EA-256F112D49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AA85BB-0E70-B884-DAFC-00E88B49AA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15253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2EE25-AE04-A3CE-CEF7-69D10E9D96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F9384-966A-5C3B-04C6-BD526E5CD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652B2B-B5DA-2418-5110-D63439F7D8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27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C5702-712E-7978-245D-47590EA16C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B05B7B6-C142-1BF2-0BEF-E7651A49A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CD2600-DEAC-1197-D7DF-E83AA2CD1D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74F6ED9-1527-ADFD-8E50-3CDAF786C45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213AF0-B499-1F0F-7938-F0BF94422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012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A1BBE-459A-B121-194C-3B8DCF4C8B7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67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25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96561-5884-EB9D-309C-29E405C939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0C49DB-70B4-D9E2-7EF9-941407A0CC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9159A2-3EEC-F23D-DCB3-592B0DE9B2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27431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2604-A93E-4311-57EF-8A4838BAE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E9AD9C6-EAAD-6126-F5AC-D50872B30A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67A036-E317-4891-23DE-F7BE19AC6C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61742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C1E30-A2D7-D948-73FB-F6EBC78F9D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8C8D21-2ECF-E2C7-B6E8-606240BB6A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7637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DE7AE8-77C5-F17E-D1BD-5716A0694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 Font = Urbanist Semi-Bold</a:t>
            </a:r>
          </a:p>
        </p:txBody>
      </p:sp>
      <p:sp>
        <p:nvSpPr>
          <p:cNvPr id="3" name="Text Placeholder 2">
            <a:extLst>
              <a:ext uri="{FF2B5EF4-FFF2-40B4-BE49-F238E27FC236}">
                <a16:creationId xmlns:a16="http://schemas.microsoft.com/office/drawing/2014/main" id="{D519E560-DBEB-4F87-A313-C7536D180C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Sub-headings or larger text: urbanist medium</a:t>
            </a:r>
          </a:p>
          <a:p>
            <a:pPr lvl="1"/>
            <a:r>
              <a:rPr lang="en-US" dirty="0"/>
              <a:t>Alternate text: Caveat</a:t>
            </a:r>
          </a:p>
          <a:p>
            <a:pPr lvl="2"/>
            <a:r>
              <a:rPr lang="en-US" dirty="0"/>
              <a:t>If needed: Urbanist regular</a:t>
            </a:r>
          </a:p>
        </p:txBody>
      </p:sp>
      <p:sp>
        <p:nvSpPr>
          <p:cNvPr id="4" name="Date Placeholder 3">
            <a:extLst>
              <a:ext uri="{FF2B5EF4-FFF2-40B4-BE49-F238E27FC236}">
                <a16:creationId xmlns:a16="http://schemas.microsoft.com/office/drawing/2014/main" id="{BD3F9D6F-9360-C3F5-8221-48C3727E18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EDD77-CC0A-2843-A37E-788343B24C39}" type="datetimeFigureOut">
              <a:rPr lang="en-US" smtClean="0"/>
              <a:t>11/5/26</a:t>
            </a:fld>
            <a:endParaRPr lang="en-US"/>
          </a:p>
        </p:txBody>
      </p:sp>
      <p:sp>
        <p:nvSpPr>
          <p:cNvPr id="5" name="Footer Placeholder 4">
            <a:extLst>
              <a:ext uri="{FF2B5EF4-FFF2-40B4-BE49-F238E27FC236}">
                <a16:creationId xmlns:a16="http://schemas.microsoft.com/office/drawing/2014/main" id="{21033A04-4764-603B-758C-20C20E44EB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A39938-6194-A20F-C170-3449DC509A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4E5FD2-8152-DC4F-9057-2D14E52B67E1}" type="slidenum">
              <a:rPr lang="en-US" smtClean="0"/>
              <a:t>‹#›</a:t>
            </a:fld>
            <a:endParaRPr lang="en-US"/>
          </a:p>
        </p:txBody>
      </p:sp>
      <p:sp>
        <p:nvSpPr>
          <p:cNvPr id="8" name="Google Shape;56;p13">
            <a:extLst>
              <a:ext uri="{FF2B5EF4-FFF2-40B4-BE49-F238E27FC236}">
                <a16:creationId xmlns:a16="http://schemas.microsoft.com/office/drawing/2014/main" id="{D069CEAC-080F-4FB4-AA38-2A3B22038490}"/>
              </a:ext>
            </a:extLst>
          </p:cNvPr>
          <p:cNvSpPr/>
          <p:nvPr userDrawn="1"/>
        </p:nvSpPr>
        <p:spPr>
          <a:xfrm>
            <a:off x="0" y="6641400"/>
            <a:ext cx="12192000" cy="216600"/>
          </a:xfrm>
          <a:prstGeom prst="rect">
            <a:avLst/>
          </a:prstGeom>
          <a:solidFill>
            <a:srgbClr val="F6D61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 name="Google Shape;57;p13">
            <a:extLst>
              <a:ext uri="{FF2B5EF4-FFF2-40B4-BE49-F238E27FC236}">
                <a16:creationId xmlns:a16="http://schemas.microsoft.com/office/drawing/2014/main" id="{FF419626-81DF-FDF3-C65D-35B43A7082AD}"/>
              </a:ext>
            </a:extLst>
          </p:cNvPr>
          <p:cNvSpPr txBox="1"/>
          <p:nvPr userDrawn="1"/>
        </p:nvSpPr>
        <p:spPr>
          <a:xfrm>
            <a:off x="73889" y="6610018"/>
            <a:ext cx="6421200" cy="317400"/>
          </a:xfrm>
          <a:prstGeom prst="rect">
            <a:avLst/>
          </a:prstGeom>
          <a:noFill/>
          <a:ln>
            <a:noFill/>
          </a:ln>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 sz="1800" dirty="0">
                <a:solidFill>
                  <a:schemeClr val="dk2"/>
                </a:solidFill>
                <a:latin typeface="Urbanist Medium"/>
                <a:ea typeface="Urbanist Medium"/>
                <a:cs typeface="Urbanist Medium"/>
                <a:sym typeface="Urbanist"/>
              </a:rPr>
              <a:t>© Kim T. Harrison, 2025     </a:t>
            </a:r>
            <a:r>
              <a:rPr lang="en" sz="1800" dirty="0" err="1">
                <a:solidFill>
                  <a:schemeClr val="dk2"/>
                </a:solidFill>
                <a:latin typeface="Urbanist Medium"/>
                <a:ea typeface="Urbanist Medium"/>
                <a:cs typeface="Urbanist Medium"/>
                <a:sym typeface="Urbanist"/>
              </a:rPr>
              <a:t>kimtharrison.ca</a:t>
            </a:r>
            <a:r>
              <a:rPr lang="en" sz="1800" dirty="0">
                <a:solidFill>
                  <a:schemeClr val="dk2"/>
                </a:solidFill>
                <a:latin typeface="Urbanist Medium"/>
                <a:ea typeface="Urbanist Medium"/>
                <a:cs typeface="Urbanist Medium"/>
                <a:sym typeface="Urbanist"/>
              </a:rPr>
              <a:t> </a:t>
            </a:r>
            <a:endParaRPr sz="1800" dirty="0">
              <a:solidFill>
                <a:schemeClr val="dk2"/>
              </a:solidFill>
              <a:latin typeface="Urbanist Medium"/>
              <a:ea typeface="Urbanist Medium"/>
              <a:cs typeface="Urbanist Medium"/>
              <a:sym typeface="Urbanist"/>
            </a:endParaRPr>
          </a:p>
        </p:txBody>
      </p:sp>
    </p:spTree>
    <p:extLst>
      <p:ext uri="{BB962C8B-B14F-4D97-AF65-F5344CB8AC3E}">
        <p14:creationId xmlns:p14="http://schemas.microsoft.com/office/powerpoint/2010/main" val="2044469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i="0" kern="1200">
          <a:solidFill>
            <a:schemeClr val="tx1"/>
          </a:solidFill>
          <a:latin typeface="Urbanist SemiBold" panose="020B0A04040200000203" pitchFamily="34" charset="77"/>
          <a:ea typeface="Urbanist SemiBold" panose="020B0A04040200000203" pitchFamily="34" charset="77"/>
          <a:cs typeface="Urbanist SemiBold" panose="020B0A04040200000203" pitchFamily="34"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veat"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Urbanist Medium" panose="020B0A04040200000203" pitchFamily="34" charset="77"/>
          <a:ea typeface="Urbanist Medium" panose="020B0A04040200000203" pitchFamily="34" charset="77"/>
          <a:cs typeface="Urbanist Medium" panose="020B0A04040200000203" pitchFamily="34"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KimTHarrison/video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kimtharrisonwrites@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EC5CEAE-CA2A-A856-045E-F9412164B85A}"/>
              </a:ext>
            </a:extLst>
          </p:cNvPr>
          <p:cNvSpPr/>
          <p:nvPr/>
        </p:nvSpPr>
        <p:spPr>
          <a:xfrm>
            <a:off x="0" y="2053225"/>
            <a:ext cx="12188447" cy="4619323"/>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F636C9E-D386-323C-B9E4-780712F0ABD1}"/>
              </a:ext>
            </a:extLst>
          </p:cNvPr>
          <p:cNvSpPr/>
          <p:nvPr/>
        </p:nvSpPr>
        <p:spPr>
          <a:xfrm>
            <a:off x="3966339" y="2137409"/>
            <a:ext cx="3606931" cy="4420558"/>
          </a:xfrm>
          <a:prstGeom prst="rect">
            <a:avLst/>
          </a:prstGeom>
          <a:solidFill>
            <a:srgbClr val="F6D611"/>
          </a:solidFill>
          <a:ln w="57150">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FA1AAB8-6CC3-746C-B62F-135FF97A7BED}"/>
              </a:ext>
            </a:extLst>
          </p:cNvPr>
          <p:cNvSpPr/>
          <p:nvPr/>
        </p:nvSpPr>
        <p:spPr>
          <a:xfrm>
            <a:off x="0" y="-11970"/>
            <a:ext cx="12192000" cy="2065195"/>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04;p29">
            <a:extLst>
              <a:ext uri="{FF2B5EF4-FFF2-40B4-BE49-F238E27FC236}">
                <a16:creationId xmlns:a16="http://schemas.microsoft.com/office/drawing/2014/main" id="{B1323302-8E71-5162-9AC3-584F962F87F8}"/>
              </a:ext>
            </a:extLst>
          </p:cNvPr>
          <p:cNvSpPr txBox="1"/>
          <p:nvPr/>
        </p:nvSpPr>
        <p:spPr>
          <a:xfrm>
            <a:off x="512036" y="103928"/>
            <a:ext cx="10515536" cy="1873433"/>
          </a:xfrm>
          <a:prstGeom prst="rect">
            <a:avLst/>
          </a:prstGeom>
          <a:noFill/>
          <a:ln>
            <a:noFill/>
          </a:ln>
        </p:spPr>
        <p:txBody>
          <a:bodyPr spcFirstLastPara="1" wrap="square" lIns="91425" tIns="91425" rIns="91425" bIns="91425" anchor="t" anchorCtr="0">
            <a:noAutofit/>
          </a:bodyPr>
          <a:lstStyle/>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“Where Did the Water Go?” </a:t>
            </a:r>
          </a:p>
          <a:p>
            <a:pPr algn="ctr"/>
            <a:r>
              <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POEM</a:t>
            </a:r>
          </a:p>
          <a:p>
            <a:pPr algn="ctr"/>
            <a:endParaRPr lang="en-US" sz="54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endParaRPr>
          </a:p>
        </p:txBody>
      </p:sp>
      <p:sp>
        <p:nvSpPr>
          <p:cNvPr id="4" name="Rectangle 3">
            <a:extLst>
              <a:ext uri="{FF2B5EF4-FFF2-40B4-BE49-F238E27FC236}">
                <a16:creationId xmlns:a16="http://schemas.microsoft.com/office/drawing/2014/main" id="{B3A819F2-C445-631C-5D65-22737FBA1AAA}"/>
              </a:ext>
            </a:extLst>
          </p:cNvPr>
          <p:cNvSpPr/>
          <p:nvPr/>
        </p:nvSpPr>
        <p:spPr>
          <a:xfrm>
            <a:off x="10058400" y="451556"/>
            <a:ext cx="2131824" cy="1287588"/>
          </a:xfrm>
          <a:prstGeom prst="rect">
            <a:avLst/>
          </a:prstGeom>
          <a:solidFill>
            <a:srgbClr val="C52F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13635D5-0574-C2B4-7801-4B5B1206F50C}"/>
              </a:ext>
            </a:extLst>
          </p:cNvPr>
          <p:cNvSpPr txBox="1"/>
          <p:nvPr/>
        </p:nvSpPr>
        <p:spPr>
          <a:xfrm>
            <a:off x="10058400" y="592321"/>
            <a:ext cx="2130047" cy="1200329"/>
          </a:xfrm>
          <a:prstGeom prst="rect">
            <a:avLst/>
          </a:prstGeom>
          <a:noFill/>
          <a:ln>
            <a:noFill/>
          </a:ln>
        </p:spPr>
        <p:txBody>
          <a:bodyPr wrap="square" rtlCol="0">
            <a:spAutoFit/>
          </a:bodyPr>
          <a:lstStyle/>
          <a:p>
            <a:pPr marL="0" lvl="0" indent="0" algn="r" rtl="0">
              <a:spcBef>
                <a:spcPts val="0"/>
              </a:spcBef>
              <a:spcAft>
                <a:spcPts val="0"/>
              </a:spcAft>
              <a:buNone/>
            </a:pPr>
            <a:endParaRPr lang="en-CA" sz="2400" b="1" dirty="0">
              <a:solidFill>
                <a:schemeClr val="bg1"/>
              </a:solidFill>
              <a:latin typeface="Urbanist Black"/>
              <a:ea typeface="Urbanist Black"/>
              <a:cs typeface="Urbanist Black"/>
              <a:sym typeface="Urbanist"/>
            </a:endParaRP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Grade 2</a:t>
            </a:r>
          </a:p>
          <a:p>
            <a:pPr marL="0" lvl="0" indent="0" algn="r" rtl="0">
              <a:spcBef>
                <a:spcPts val="0"/>
              </a:spcBef>
              <a:spcAft>
                <a:spcPts val="0"/>
              </a:spcAft>
              <a:buNone/>
            </a:pPr>
            <a:r>
              <a:rPr lang="en-CA" sz="2400" b="1" dirty="0">
                <a:solidFill>
                  <a:schemeClr val="bg1"/>
                </a:solidFill>
                <a:latin typeface="Urbanist Black"/>
                <a:ea typeface="Urbanist Black"/>
                <a:cs typeface="Urbanist Black"/>
                <a:sym typeface="Urbanist"/>
              </a:rPr>
              <a:t> </a:t>
            </a:r>
          </a:p>
        </p:txBody>
      </p:sp>
      <p:pic>
        <p:nvPicPr>
          <p:cNvPr id="11" name="Picture 10">
            <a:extLst>
              <a:ext uri="{FF2B5EF4-FFF2-40B4-BE49-F238E27FC236}">
                <a16:creationId xmlns:a16="http://schemas.microsoft.com/office/drawing/2014/main" id="{E377DDCD-D877-B66E-06F2-98B47BE2028B}"/>
              </a:ext>
            </a:extLst>
          </p:cNvPr>
          <p:cNvPicPr>
            <a:picLocks noChangeAspect="1"/>
          </p:cNvPicPr>
          <p:nvPr/>
        </p:nvPicPr>
        <p:blipFill>
          <a:blip r:embed="rId2"/>
          <a:stretch>
            <a:fillRect/>
          </a:stretch>
        </p:blipFill>
        <p:spPr>
          <a:xfrm>
            <a:off x="4119436" y="2237936"/>
            <a:ext cx="3300736" cy="4213134"/>
          </a:xfrm>
          <a:prstGeom prst="rect">
            <a:avLst/>
          </a:prstGeom>
        </p:spPr>
      </p:pic>
      <p:sp>
        <p:nvSpPr>
          <p:cNvPr id="14" name="Rectangle 13">
            <a:extLst>
              <a:ext uri="{FF2B5EF4-FFF2-40B4-BE49-F238E27FC236}">
                <a16:creationId xmlns:a16="http://schemas.microsoft.com/office/drawing/2014/main" id="{ABF719D0-E37D-4AE6-590A-E7144BD412E8}"/>
              </a:ext>
            </a:extLst>
          </p:cNvPr>
          <p:cNvSpPr/>
          <p:nvPr/>
        </p:nvSpPr>
        <p:spPr>
          <a:xfrm rot="20832950">
            <a:off x="543686" y="2087111"/>
            <a:ext cx="3606931" cy="4122889"/>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11D59CF-438F-5BD4-F4C9-F9E89BED9F81}"/>
              </a:ext>
            </a:extLst>
          </p:cNvPr>
          <p:cNvPicPr>
            <a:picLocks noChangeAspect="1"/>
          </p:cNvPicPr>
          <p:nvPr/>
        </p:nvPicPr>
        <p:blipFill>
          <a:blip r:embed="rId3"/>
          <a:stretch>
            <a:fillRect/>
          </a:stretch>
        </p:blipFill>
        <p:spPr>
          <a:xfrm rot="20836062">
            <a:off x="606198" y="2203865"/>
            <a:ext cx="3446603" cy="3555673"/>
          </a:xfrm>
          <a:prstGeom prst="rect">
            <a:avLst/>
          </a:prstGeom>
        </p:spPr>
      </p:pic>
      <p:sp>
        <p:nvSpPr>
          <p:cNvPr id="15" name="Terminator 14">
            <a:extLst>
              <a:ext uri="{FF2B5EF4-FFF2-40B4-BE49-F238E27FC236}">
                <a16:creationId xmlns:a16="http://schemas.microsoft.com/office/drawing/2014/main" id="{E089507E-E99D-7D47-D110-C3381AF2853C}"/>
              </a:ext>
            </a:extLst>
          </p:cNvPr>
          <p:cNvSpPr/>
          <p:nvPr/>
        </p:nvSpPr>
        <p:spPr>
          <a:xfrm rot="20836218">
            <a:off x="739562" y="5445782"/>
            <a:ext cx="4153491" cy="889008"/>
          </a:xfrm>
          <a:prstGeom prst="flowChartTerminator">
            <a:avLst/>
          </a:prstGeom>
          <a:solidFill>
            <a:srgbClr val="F6D611"/>
          </a:solid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55;p13">
            <a:extLst>
              <a:ext uri="{FF2B5EF4-FFF2-40B4-BE49-F238E27FC236}">
                <a16:creationId xmlns:a16="http://schemas.microsoft.com/office/drawing/2014/main" id="{D9002536-85D4-5304-635C-653A7A6BA3A4}"/>
              </a:ext>
            </a:extLst>
          </p:cNvPr>
          <p:cNvSpPr txBox="1">
            <a:spLocks noGrp="1"/>
          </p:cNvSpPr>
          <p:nvPr>
            <p:ph type="subTitle" idx="1"/>
          </p:nvPr>
        </p:nvSpPr>
        <p:spPr>
          <a:xfrm rot="20861963">
            <a:off x="888823" y="5661787"/>
            <a:ext cx="3654486" cy="56988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CA" sz="1900" dirty="0">
                <a:solidFill>
                  <a:srgbClr val="C52F4E"/>
                </a:solidFill>
                <a:latin typeface="Urbanist Medium"/>
                <a:ea typeface="Urbanist Medium"/>
                <a:cs typeface="Urbanist Medium"/>
                <a:sym typeface="Urbanist"/>
              </a:rPr>
              <a:t>Original poem by Kim T. Harrison</a:t>
            </a:r>
          </a:p>
          <a:p>
            <a:pPr marL="0" lvl="0" indent="0" algn="ctr" rtl="0">
              <a:spcBef>
                <a:spcPts val="0"/>
              </a:spcBef>
              <a:spcAft>
                <a:spcPts val="0"/>
              </a:spcAft>
              <a:buNone/>
            </a:pPr>
            <a:endParaRPr sz="1900" dirty="0">
              <a:solidFill>
                <a:srgbClr val="C52F4E"/>
              </a:solidFill>
              <a:latin typeface="Urbanist Medium"/>
              <a:ea typeface="Urbanist Medium"/>
              <a:cs typeface="Urbanist Medium"/>
              <a:sym typeface="Urbanist"/>
            </a:endParaRPr>
          </a:p>
        </p:txBody>
      </p:sp>
      <p:sp>
        <p:nvSpPr>
          <p:cNvPr id="17" name="Rectangle 16">
            <a:extLst>
              <a:ext uri="{FF2B5EF4-FFF2-40B4-BE49-F238E27FC236}">
                <a16:creationId xmlns:a16="http://schemas.microsoft.com/office/drawing/2014/main" id="{8C53D93F-6171-BB0F-CDDE-3835F9CB5D6D}"/>
              </a:ext>
            </a:extLst>
          </p:cNvPr>
          <p:cNvSpPr/>
          <p:nvPr/>
        </p:nvSpPr>
        <p:spPr>
          <a:xfrm rot="999264">
            <a:off x="7530415" y="1968995"/>
            <a:ext cx="3848254" cy="4430481"/>
          </a:xfrm>
          <a:prstGeom prst="rect">
            <a:avLst/>
          </a:prstGeom>
          <a:solidFill>
            <a:srgbClr val="C52F4E"/>
          </a:solidFill>
          <a:ln w="57150">
            <a:solidFill>
              <a:srgbClr val="F6D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48D785D-A91E-1207-9EB5-A2EF0D63F34A}"/>
              </a:ext>
            </a:extLst>
          </p:cNvPr>
          <p:cNvPicPr>
            <a:picLocks noChangeAspect="1"/>
          </p:cNvPicPr>
          <p:nvPr/>
        </p:nvPicPr>
        <p:blipFill>
          <a:blip r:embed="rId4"/>
          <a:stretch>
            <a:fillRect/>
          </a:stretch>
        </p:blipFill>
        <p:spPr>
          <a:xfrm rot="1022573">
            <a:off x="7652016" y="2171367"/>
            <a:ext cx="3605052" cy="3944922"/>
          </a:xfrm>
          <a:prstGeom prst="rect">
            <a:avLst/>
          </a:prstGeom>
        </p:spPr>
      </p:pic>
    </p:spTree>
    <p:extLst>
      <p:ext uri="{BB962C8B-B14F-4D97-AF65-F5344CB8AC3E}">
        <p14:creationId xmlns:p14="http://schemas.microsoft.com/office/powerpoint/2010/main" val="1827150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9FE02897-8702-B95E-543F-B33698B740C0}"/>
              </a:ext>
            </a:extLst>
          </p:cNvPr>
          <p:cNvSpPr txBox="1"/>
          <p:nvPr/>
        </p:nvSpPr>
        <p:spPr>
          <a:xfrm>
            <a:off x="578036" y="671284"/>
            <a:ext cx="5618861" cy="5138277"/>
          </a:xfrm>
          <a:prstGeom prst="rect">
            <a:avLst/>
          </a:prstGeom>
          <a:noFill/>
          <a:ln>
            <a:noFill/>
          </a:ln>
        </p:spPr>
        <p:txBody>
          <a:bodyPr spcFirstLastPara="1" wrap="square" lIns="91425" tIns="91425" rIns="91425" bIns="91425" anchor="t" anchorCtr="0">
            <a:noAutofit/>
          </a:bodyPr>
          <a:lstStyle/>
          <a:p>
            <a:r>
              <a:rPr lang="en-CA" sz="2200">
                <a:latin typeface="Urbanist Medium" panose="020B0A04040200000203" pitchFamily="34" charset="77"/>
                <a:ea typeface="Urbanist Medium" panose="020B0A04040200000203" pitchFamily="34" charset="77"/>
                <a:cs typeface="Urbanist Medium" panose="020B0A04040200000203" pitchFamily="34" charset="77"/>
              </a:rPr>
              <a:t>Splish, splash, no!</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Where did the water go?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The puddle was here before</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But it’s not here anymore!</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Hey snail, did you slurp it all up</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Like soda from a giant cup?</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Hey worm, did you hide it underground</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Deep down, never to be found?</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
        <p:nvSpPr>
          <p:cNvPr id="3" name="Google Shape;196;p28">
            <a:extLst>
              <a:ext uri="{FF2B5EF4-FFF2-40B4-BE49-F238E27FC236}">
                <a16:creationId xmlns:a16="http://schemas.microsoft.com/office/drawing/2014/main" id="{A291FD04-CE53-C0D8-B276-634C491B2675}"/>
              </a:ext>
            </a:extLst>
          </p:cNvPr>
          <p:cNvSpPr txBox="1"/>
          <p:nvPr/>
        </p:nvSpPr>
        <p:spPr>
          <a:xfrm>
            <a:off x="6573139" y="671283"/>
            <a:ext cx="5618861" cy="5138277"/>
          </a:xfrm>
          <a:prstGeom prst="rect">
            <a:avLst/>
          </a:prstGeom>
          <a:noFill/>
          <a:ln>
            <a:noFill/>
          </a:ln>
        </p:spPr>
        <p:txBody>
          <a:bodyPr spcFirstLastPara="1" wrap="square" lIns="91425" tIns="91425" rIns="91425" bIns="91425" anchor="t" anchorCtr="0">
            <a:noAutofit/>
          </a:bodyPr>
          <a:lstStyle/>
          <a:p>
            <a:r>
              <a:rPr lang="en-CA" sz="2200">
                <a:latin typeface="Urbanist Medium" panose="020B0A04040200000203" pitchFamily="34" charset="77"/>
                <a:ea typeface="Urbanist Medium" panose="020B0A04040200000203" pitchFamily="34" charset="77"/>
                <a:cs typeface="Urbanist Medium" panose="020B0A04040200000203" pitchFamily="34" charset="77"/>
              </a:rPr>
              <a:t>Hey bird, did you throw it in the sky</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Past the roof and the tree and the butterfly?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Hey sun, did you zap it with your rays</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Like a robot with a scary gaze?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Splish, splash, yay!</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Cloud is back and wants to play.</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 </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Hey cloud, will you make me more rain?</a:t>
            </a:r>
          </a:p>
          <a:p>
            <a:r>
              <a:rPr lang="en-CA" sz="2200">
                <a:latin typeface="Urbanist Medium" panose="020B0A04040200000203" pitchFamily="34" charset="77"/>
                <a:ea typeface="Urbanist Medium" panose="020B0A04040200000203" pitchFamily="34" charset="77"/>
                <a:cs typeface="Urbanist Medium" panose="020B0A04040200000203" pitchFamily="34" charset="77"/>
              </a:rPr>
              <a:t>I’d love to play in a puddle again!</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55636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96;p28">
            <a:extLst>
              <a:ext uri="{FF2B5EF4-FFF2-40B4-BE49-F238E27FC236}">
                <a16:creationId xmlns:a16="http://schemas.microsoft.com/office/drawing/2014/main" id="{7DE7DE78-945E-682D-9B34-E1C621AC7D22}"/>
              </a:ext>
            </a:extLst>
          </p:cNvPr>
          <p:cNvSpPr txBox="1"/>
          <p:nvPr/>
        </p:nvSpPr>
        <p:spPr>
          <a:xfrm>
            <a:off x="578036" y="431800"/>
            <a:ext cx="11283764" cy="5377761"/>
          </a:xfrm>
          <a:prstGeom prst="rect">
            <a:avLst/>
          </a:prstGeom>
          <a:noFill/>
          <a:ln>
            <a:noFill/>
          </a:ln>
        </p:spPr>
        <p:txBody>
          <a:bodyPr spcFirstLastPara="1" wrap="square" lIns="91425" tIns="91425" rIns="91425" bIns="91425" anchor="t" anchorCtr="0">
            <a:noAutofit/>
          </a:bodyPr>
          <a:lstStyle/>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Where did the water go in your opinion?</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Can snails make water disappear? How?</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Can a worm hide water underground? How can it take water underground?</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How could a bird throw water into the sky?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How can the sun zap water with its rays? </a:t>
            </a:r>
          </a:p>
          <a:p>
            <a:pPr marL="342900" indent="-342900">
              <a:buFont typeface="Arial" panose="020B0604020202020204" pitchFamily="34" charset="0"/>
              <a:buChar char="•"/>
            </a:pPr>
            <a:r>
              <a:rPr lang="en-CA" sz="2200">
                <a:latin typeface="Urbanist Medium" panose="020B0A04040200000203" pitchFamily="34" charset="77"/>
                <a:ea typeface="Urbanist Medium" panose="020B0A04040200000203" pitchFamily="34" charset="77"/>
                <a:cs typeface="Urbanist Medium" panose="020B0A04040200000203" pitchFamily="34" charset="77"/>
              </a:rPr>
              <a:t>How does a cloud make rain? </a:t>
            </a: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sz="18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spTree>
    <p:extLst>
      <p:ext uri="{BB962C8B-B14F-4D97-AF65-F5344CB8AC3E}">
        <p14:creationId xmlns:p14="http://schemas.microsoft.com/office/powerpoint/2010/main" val="1286949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C09478-835F-E94D-EB19-DF8FE02D6C21}"/>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CFEC6B6F-3CC5-1B70-5B44-AE6FCA0FD7C8}"/>
              </a:ext>
            </a:extLst>
          </p:cNvPr>
          <p:cNvSpPr txBox="1"/>
          <p:nvPr/>
        </p:nvSpPr>
        <p:spPr>
          <a:xfrm>
            <a:off x="522143" y="78866"/>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MORE POEMS &amp; ACTIVITIES…</a:t>
            </a:r>
          </a:p>
        </p:txBody>
      </p:sp>
      <p:sp>
        <p:nvSpPr>
          <p:cNvPr id="8" name="Google Shape;196;p28">
            <a:extLst>
              <a:ext uri="{FF2B5EF4-FFF2-40B4-BE49-F238E27FC236}">
                <a16:creationId xmlns:a16="http://schemas.microsoft.com/office/drawing/2014/main" id="{27A778A9-0755-AB60-3DFD-192BCC1CFCBB}"/>
              </a:ext>
            </a:extLst>
          </p:cNvPr>
          <p:cNvSpPr txBox="1"/>
          <p:nvPr/>
        </p:nvSpPr>
        <p:spPr>
          <a:xfrm>
            <a:off x="712838" y="1407545"/>
            <a:ext cx="10766323" cy="4042909"/>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Grab a print-ready, PDF version of the poem along with more teaching ideas and inspiration at </a:t>
            </a:r>
            <a:r>
              <a:rPr lang="en-CA" b="1" dirty="0">
                <a:solidFill>
                  <a:srgbClr val="C52F4E"/>
                </a:solidFill>
                <a:latin typeface="Urbanist Black" panose="020B0A04040200000203" pitchFamily="34" charset="77"/>
                <a:ea typeface="Urbanist Black" panose="020B0A04040200000203" pitchFamily="34" charset="77"/>
                <a:cs typeface="Urbanist Black" panose="020B0A04040200000203" pitchFamily="34" charset="77"/>
                <a:sym typeface="Caveat Medium"/>
              </a:rPr>
              <a:t>KimTHarrison.ca – Teacher Resources</a:t>
            </a: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Browse other poems on a variety of curriculum-friendly topics on my website –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or my </a:t>
            </a: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YouTube channel</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u="sng">
                <a:latin typeface="Urbanist Medium" panose="020B0A04040200000203" pitchFamily="34" charset="77"/>
                <a:ea typeface="Urbanist Medium" panose="020B0A04040200000203" pitchFamily="34" charset="77"/>
                <a:cs typeface="Urbanist Medium" panose="020B0A04040200000203" pitchFamily="34" charset="77"/>
                <a:hlinkClick r:id="rId3"/>
              </a:rPr>
              <a:t>https://www.youtube.com/@KimTHarrison/videos</a:t>
            </a:r>
            <a:r>
              <a:rPr lang="en-CA">
                <a:latin typeface="Urbanist Medium" panose="020B0A04040200000203" pitchFamily="34" charset="77"/>
                <a:ea typeface="Urbanist Medium" panose="020B0A04040200000203" pitchFamily="34" charset="77"/>
                <a:cs typeface="Urbanist Medium" panose="020B0A04040200000203" pitchFamily="34" charset="77"/>
              </a:rPr>
              <a:t>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r>
              <a:rPr lang="en-CA" b="1"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Pause with Dr. Kim</a:t>
            </a:r>
            <a:r>
              <a:rPr lang="en-CA"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videos</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include a short interactive mindfulness introduction before a poem read by me, the poet!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Poetry Time</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r>
              <a:rPr lang="en-CA" dirty="0">
                <a:solidFill>
                  <a:srgbClr val="C52F4E"/>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with Dr. Kim </a:t>
            </a:r>
            <a:r>
              <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videos include the poem and a visual narrative. </a:t>
            </a: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457200" lvl="0" indent="0" algn="l" rtl="0">
              <a:lnSpc>
                <a:spcPct val="115000"/>
              </a:lnSpc>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a:p>
            <a:pPr marL="0" lvl="0" indent="0" algn="l" rtl="0">
              <a:spcBef>
                <a:spcPts val="0"/>
              </a:spcBef>
              <a:spcAft>
                <a:spcPts val="0"/>
              </a:spcAft>
              <a:buNone/>
            </a:pPr>
            <a:endParaRPr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Urbanist SemiBold"/>
            </a:endParaRPr>
          </a:p>
        </p:txBody>
      </p:sp>
      <p:pic>
        <p:nvPicPr>
          <p:cNvPr id="11" name="Picture 10" descr="A close-up of a logo&#10;&#10;AI-generated content may be incorrect.">
            <a:extLst>
              <a:ext uri="{FF2B5EF4-FFF2-40B4-BE49-F238E27FC236}">
                <a16:creationId xmlns:a16="http://schemas.microsoft.com/office/drawing/2014/main" id="{853C81F7-B026-1522-F2D8-577C7DB88053}"/>
              </a:ext>
            </a:extLst>
          </p:cNvPr>
          <p:cNvPicPr>
            <a:picLocks noChangeAspect="1"/>
          </p:cNvPicPr>
          <p:nvPr/>
        </p:nvPicPr>
        <p:blipFill>
          <a:blip r:embed="rId4"/>
          <a:stretch>
            <a:fillRect/>
          </a:stretch>
        </p:blipFill>
        <p:spPr>
          <a:xfrm>
            <a:off x="2627161" y="4719485"/>
            <a:ext cx="6937675" cy="1902541"/>
          </a:xfrm>
          <a:prstGeom prst="rect">
            <a:avLst/>
          </a:prstGeom>
        </p:spPr>
      </p:pic>
      <p:sp>
        <p:nvSpPr>
          <p:cNvPr id="12" name="Rectangle 11">
            <a:extLst>
              <a:ext uri="{FF2B5EF4-FFF2-40B4-BE49-F238E27FC236}">
                <a16:creationId xmlns:a16="http://schemas.microsoft.com/office/drawing/2014/main" id="{865D8AF1-41BC-118F-6D94-75C27860410E}"/>
              </a:ext>
            </a:extLst>
          </p:cNvPr>
          <p:cNvSpPr/>
          <p:nvPr/>
        </p:nvSpPr>
        <p:spPr>
          <a:xfrm>
            <a:off x="-1" y="4396457"/>
            <a:ext cx="12192000" cy="323028"/>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85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8BA9-4C85-9232-1E70-0B994D527661}"/>
            </a:ext>
          </a:extLst>
        </p:cNvPr>
        <p:cNvGrpSpPr/>
        <p:nvPr/>
      </p:nvGrpSpPr>
      <p:grpSpPr>
        <a:xfrm>
          <a:off x="0" y="0"/>
          <a:ext cx="0" cy="0"/>
          <a:chOff x="0" y="0"/>
          <a:chExt cx="0" cy="0"/>
        </a:xfrm>
      </p:grpSpPr>
      <p:sp>
        <p:nvSpPr>
          <p:cNvPr id="2" name="Google Shape;204;p29">
            <a:extLst>
              <a:ext uri="{FF2B5EF4-FFF2-40B4-BE49-F238E27FC236}">
                <a16:creationId xmlns:a16="http://schemas.microsoft.com/office/drawing/2014/main" id="{114EF790-1950-5895-9E56-8C3DFCCC11A1}"/>
              </a:ext>
            </a:extLst>
          </p:cNvPr>
          <p:cNvSpPr txBox="1"/>
          <p:nvPr/>
        </p:nvSpPr>
        <p:spPr>
          <a:xfrm>
            <a:off x="6801301" y="1051112"/>
            <a:ext cx="3612460"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About Dr. Kim </a:t>
            </a:r>
          </a:p>
        </p:txBody>
      </p:sp>
      <p:sp>
        <p:nvSpPr>
          <p:cNvPr id="3" name="Google Shape;196;p28">
            <a:extLst>
              <a:ext uri="{FF2B5EF4-FFF2-40B4-BE49-F238E27FC236}">
                <a16:creationId xmlns:a16="http://schemas.microsoft.com/office/drawing/2014/main" id="{13060F96-2E36-5D1E-8F8B-3B362CEE2501}"/>
              </a:ext>
            </a:extLst>
          </p:cNvPr>
          <p:cNvSpPr txBox="1"/>
          <p:nvPr/>
        </p:nvSpPr>
        <p:spPr>
          <a:xfrm>
            <a:off x="6655886" y="1406036"/>
            <a:ext cx="5100672" cy="5039064"/>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Kim’s full name is Kim T. Harrison. She is a writer, poet, and teacher, who was born in England but moved to Canada a long time ago and now lives on the beautiful island of Newfoundland.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Dr. Kim can’t help fix a broken leg or a sore throat, but she can prescribe poetry reading and writing activities! She’s a “doctor” because she has a PhD in French literature and cultural studies. This means she’s read and written about A LOT of books and poems. When she was a kid, her favourite book had lots of different poems in it. She still reads these poems today and now writes her own because she loves the sound and feel of words, and the magic that happens when those words work together to create new worlds.   </a:t>
            </a:r>
          </a:p>
          <a:p>
            <a:pPr marL="114300" lvl="0" algn="l" rtl="0">
              <a:lnSpc>
                <a:spcPct val="115000"/>
              </a:lnSpc>
              <a:spcBef>
                <a:spcPts val="0"/>
              </a:spcBef>
              <a:spcAft>
                <a:spcPts val="0"/>
              </a:spcAft>
              <a:buClr>
                <a:schemeClr val="dk2"/>
              </a:buClr>
              <a:buSzPts val="1800"/>
            </a:pPr>
            <a:endParaRPr lang="en-CA" sz="9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Find out more at: </a:t>
            </a:r>
            <a:r>
              <a:rPr lang="en-CA" sz="1600" b="1"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a:lnSpc>
                <a:spcPct val="115000"/>
              </a:lnSpc>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
        <p:nvSpPr>
          <p:cNvPr id="5" name="Rectangle 4">
            <a:extLst>
              <a:ext uri="{FF2B5EF4-FFF2-40B4-BE49-F238E27FC236}">
                <a16:creationId xmlns:a16="http://schemas.microsoft.com/office/drawing/2014/main" id="{408A6983-F22D-C532-CFD1-CDD3CBA595B4}"/>
              </a:ext>
            </a:extLst>
          </p:cNvPr>
          <p:cNvSpPr/>
          <p:nvPr/>
        </p:nvSpPr>
        <p:spPr>
          <a:xfrm>
            <a:off x="0" y="-11970"/>
            <a:ext cx="12192000" cy="1093189"/>
          </a:xfrm>
          <a:prstGeom prst="rect">
            <a:avLst/>
          </a:prstGeom>
          <a:solidFill>
            <a:srgbClr val="F6D6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204;p29">
            <a:extLst>
              <a:ext uri="{FF2B5EF4-FFF2-40B4-BE49-F238E27FC236}">
                <a16:creationId xmlns:a16="http://schemas.microsoft.com/office/drawing/2014/main" id="{643F56D8-4A39-6524-D035-D18800747D3E}"/>
              </a:ext>
            </a:extLst>
          </p:cNvPr>
          <p:cNvSpPr txBox="1"/>
          <p:nvPr/>
        </p:nvSpPr>
        <p:spPr>
          <a:xfrm>
            <a:off x="-101775" y="84503"/>
            <a:ext cx="10515536" cy="563100"/>
          </a:xfrm>
          <a:prstGeom prst="rect">
            <a:avLst/>
          </a:prstGeom>
          <a:noFill/>
          <a:ln>
            <a:noFill/>
          </a:ln>
        </p:spPr>
        <p:txBody>
          <a:bodyPr spcFirstLastPara="1" wrap="square" lIns="91425" tIns="91425" rIns="91425" bIns="91425" anchor="t" anchorCtr="0">
            <a:noAutofit/>
          </a:bodyPr>
          <a:lstStyle/>
          <a:p>
            <a:pPr algn="ctr"/>
            <a:r>
              <a:rPr lang="en-US" sz="4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THANK YOU &amp; HAPPY POETRY TEACHING!</a:t>
            </a:r>
          </a:p>
        </p:txBody>
      </p:sp>
      <p:sp>
        <p:nvSpPr>
          <p:cNvPr id="4" name="Oval 3">
            <a:extLst>
              <a:ext uri="{FF2B5EF4-FFF2-40B4-BE49-F238E27FC236}">
                <a16:creationId xmlns:a16="http://schemas.microsoft.com/office/drawing/2014/main" id="{F4615C7D-D10F-E126-2277-CBFA3A50DE66}"/>
              </a:ext>
            </a:extLst>
          </p:cNvPr>
          <p:cNvSpPr/>
          <p:nvPr/>
        </p:nvSpPr>
        <p:spPr>
          <a:xfrm>
            <a:off x="10104938" y="55454"/>
            <a:ext cx="1487295" cy="142927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solidFill>
              <a:srgbClr val="C52F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204;p29">
            <a:extLst>
              <a:ext uri="{FF2B5EF4-FFF2-40B4-BE49-F238E27FC236}">
                <a16:creationId xmlns:a16="http://schemas.microsoft.com/office/drawing/2014/main" id="{058177EB-D2B4-0F7B-1CBF-62D15C4A1445}"/>
              </a:ext>
            </a:extLst>
          </p:cNvPr>
          <p:cNvSpPr txBox="1"/>
          <p:nvPr/>
        </p:nvSpPr>
        <p:spPr>
          <a:xfrm>
            <a:off x="214204" y="1077927"/>
            <a:ext cx="3196013" cy="563100"/>
          </a:xfrm>
          <a:prstGeom prst="rect">
            <a:avLst/>
          </a:prstGeom>
          <a:noFill/>
          <a:ln>
            <a:noFill/>
          </a:ln>
        </p:spPr>
        <p:txBody>
          <a:bodyPr spcFirstLastPara="1" wrap="square" lIns="91425" tIns="91425" rIns="91425" bIns="91425" anchor="t" anchorCtr="0">
            <a:noAutofit/>
          </a:bodyPr>
          <a:lstStyle/>
          <a:p>
            <a:r>
              <a:rPr lang="en-US" sz="2000" b="1" dirty="0">
                <a:solidFill>
                  <a:srgbClr val="C52F4E"/>
                </a:solidFill>
                <a:latin typeface="Urbanist SemiBold" panose="020B0A04040200000203" pitchFamily="34" charset="77"/>
                <a:ea typeface="Urbanist SemiBold" panose="020B0A04040200000203" pitchFamily="34" charset="77"/>
                <a:cs typeface="Urbanist SemiBold" panose="020B0A04040200000203" pitchFamily="34" charset="77"/>
              </a:rPr>
              <a:t>Copyright &amp; Terms of Use </a:t>
            </a:r>
          </a:p>
        </p:txBody>
      </p:sp>
      <p:sp>
        <p:nvSpPr>
          <p:cNvPr id="8" name="Google Shape;196;p28">
            <a:extLst>
              <a:ext uri="{FF2B5EF4-FFF2-40B4-BE49-F238E27FC236}">
                <a16:creationId xmlns:a16="http://schemas.microsoft.com/office/drawing/2014/main" id="{EC4CD885-1669-17B5-E826-E2927CFFCE6E}"/>
              </a:ext>
            </a:extLst>
          </p:cNvPr>
          <p:cNvSpPr txBox="1"/>
          <p:nvPr/>
        </p:nvSpPr>
        <p:spPr>
          <a:xfrm>
            <a:off x="96773" y="1429274"/>
            <a:ext cx="5618861" cy="5138277"/>
          </a:xfrm>
          <a:prstGeom prst="rect">
            <a:avLst/>
          </a:prstGeom>
          <a:noFill/>
          <a:ln>
            <a:noFill/>
          </a:ln>
        </p:spPr>
        <p:txBody>
          <a:bodyPr spcFirstLastPara="1" wrap="square" lIns="91425" tIns="91425" rIns="91425" bIns="91425" anchor="t" anchorCtr="0">
            <a:noAutofit/>
          </a:bodyPr>
          <a:lstStyle/>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Original poems or stories are copyright © Kim T. Harrison, 2026</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Fonts credit: Google Fonts (Urbanist; Caveat)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Additional images and video creation: Canva Pro</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You have permission to use this resource for educational purposes only. </a:t>
            </a: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Any re-selling is prohibited; similarly, re-sharing without attribution is prohibited. </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sharing this poem or story with other educators, please include link to my website: </a:t>
            </a:r>
            <a:r>
              <a:rPr lang="en-CA" sz="1600" dirty="0" err="1">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kimtharrison.ca</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and/or my full name, Kim T. Harrison</a:t>
            </a:r>
          </a:p>
          <a:p>
            <a:pPr marL="114300" lvl="0" algn="l" rtl="0">
              <a:lnSpc>
                <a:spcPct val="115000"/>
              </a:lnSpc>
              <a:spcBef>
                <a:spcPts val="0"/>
              </a:spcBef>
              <a:spcAft>
                <a:spcPts val="0"/>
              </a:spcAft>
              <a:buClr>
                <a:schemeClr val="dk2"/>
              </a:buClr>
              <a:buSzPts val="1800"/>
            </a:pPr>
            <a:endPar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endParaRPr>
          </a:p>
          <a:p>
            <a:pPr marL="114300" lvl="0" algn="l" rtl="0">
              <a:lnSpc>
                <a:spcPct val="115000"/>
              </a:lnSpc>
              <a:spcBef>
                <a:spcPts val="0"/>
              </a:spcBef>
              <a:spcAft>
                <a:spcPts val="0"/>
              </a:spcAft>
              <a:buClr>
                <a:schemeClr val="dk2"/>
              </a:buClr>
              <a:buSzPts val="1800"/>
            </a:pP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If you have questions, would like to provide feedback, or need a poem about a sleepy snail, please get in touch: </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hlinkClick r:id="rId4"/>
              </a:rPr>
              <a:t>kimtharrisonwrites@gmail.com</a:t>
            </a:r>
            <a:r>
              <a:rPr lang="en-CA" sz="1600" dirty="0">
                <a:solidFill>
                  <a:schemeClr val="dk2"/>
                </a:solidFill>
                <a:latin typeface="Urbanist Medium" panose="020B0A04040200000203" pitchFamily="34" charset="77"/>
                <a:ea typeface="Urbanist Medium" panose="020B0A04040200000203" pitchFamily="34" charset="77"/>
                <a:cs typeface="Urbanist Medium" panose="020B0A04040200000203" pitchFamily="34" charset="77"/>
                <a:sym typeface="Caveat Medium"/>
              </a:rPr>
              <a:t>  </a:t>
            </a:r>
            <a:endParaRPr lang="en-CA" sz="2000" dirty="0">
              <a:solidFill>
                <a:schemeClr val="dk2"/>
              </a:solidFill>
              <a:latin typeface="Caveat" pitchFamily="2" charset="0"/>
              <a:ea typeface="Urbanist Medium" panose="020B0A04040200000203" pitchFamily="34" charset="77"/>
              <a:cs typeface="Urbanist Medium" panose="020B0A04040200000203" pitchFamily="34" charset="77"/>
              <a:sym typeface="Caveat Medium"/>
            </a:endParaRPr>
          </a:p>
          <a:p>
            <a:pPr marL="457200" lvl="0" indent="0" algn="l" rtl="0">
              <a:lnSpc>
                <a:spcPct val="115000"/>
              </a:lnSpc>
              <a:spcBef>
                <a:spcPts val="0"/>
              </a:spcBef>
              <a:spcAft>
                <a:spcPts val="0"/>
              </a:spcAft>
              <a:buClr>
                <a:schemeClr val="dk1"/>
              </a:buClr>
              <a:buSzPts val="1100"/>
              <a:buFont typeface="Arial"/>
              <a:buNone/>
            </a:pPr>
            <a:endParaRPr sz="1800" dirty="0">
              <a:solidFill>
                <a:schemeClr val="dk2"/>
              </a:solidFill>
              <a:latin typeface="Urbanist SemiBold"/>
              <a:ea typeface="Urbanist SemiBold"/>
              <a:cs typeface="Urbanist SemiBold"/>
              <a:sym typeface="Urbanist SemiBold"/>
            </a:endParaRPr>
          </a:p>
          <a:p>
            <a:pPr marL="457200" lvl="0" indent="0" algn="l" rtl="0">
              <a:lnSpc>
                <a:spcPct val="115000"/>
              </a:lnSpc>
              <a:spcBef>
                <a:spcPts val="0"/>
              </a:spcBef>
              <a:spcAft>
                <a:spcPts val="0"/>
              </a:spcAft>
              <a:buNone/>
            </a:pPr>
            <a:endParaRPr sz="1800" dirty="0">
              <a:solidFill>
                <a:schemeClr val="dk2"/>
              </a:solidFill>
              <a:latin typeface="Urbanist SemiBold"/>
              <a:ea typeface="Urbanist SemiBold"/>
              <a:cs typeface="Urbanist SemiBold"/>
              <a:sym typeface="Urbanist SemiBold"/>
            </a:endParaRPr>
          </a:p>
          <a:p>
            <a:pPr marL="0" lvl="0" indent="0" algn="l" rtl="0">
              <a:spcBef>
                <a:spcPts val="0"/>
              </a:spcBef>
              <a:spcAft>
                <a:spcPts val="0"/>
              </a:spcAft>
              <a:buNone/>
            </a:pPr>
            <a:endParaRPr sz="1800" dirty="0">
              <a:solidFill>
                <a:schemeClr val="dk2"/>
              </a:solidFill>
              <a:latin typeface="Urbanist SemiBold"/>
              <a:ea typeface="Urbanist SemiBold"/>
              <a:cs typeface="Urbanist SemiBold"/>
              <a:sym typeface="Urbanist SemiBold"/>
            </a:endParaRPr>
          </a:p>
        </p:txBody>
      </p:sp>
    </p:spTree>
    <p:extLst>
      <p:ext uri="{BB962C8B-B14F-4D97-AF65-F5344CB8AC3E}">
        <p14:creationId xmlns:p14="http://schemas.microsoft.com/office/powerpoint/2010/main" val="5646843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TotalTime>
  <Words>602</Words>
  <Application>Microsoft Macintosh PowerPoint</Application>
  <PresentationFormat>Widescreen</PresentationFormat>
  <Paragraphs>75</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vt:lpstr>
      <vt:lpstr>Caveat</vt:lpstr>
      <vt:lpstr>Urbanist Black</vt:lpstr>
      <vt:lpstr>Urbanist Medium</vt:lpstr>
      <vt:lpstr>Urbanist SemiBold</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Harrison</dc:creator>
  <cp:lastModifiedBy>Kim Harrison</cp:lastModifiedBy>
  <cp:revision>28</cp:revision>
  <dcterms:created xsi:type="dcterms:W3CDTF">2024-04-25T00:29:33Z</dcterms:created>
  <dcterms:modified xsi:type="dcterms:W3CDTF">2026-11-05T19:47:18Z</dcterms:modified>
</cp:coreProperties>
</file>